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59"/>
  </p:notesMasterIdLst>
  <p:handoutMasterIdLst>
    <p:handoutMasterId r:id="rId60"/>
  </p:handoutMasterIdLst>
  <p:sldIdLst>
    <p:sldId id="267" r:id="rId2"/>
    <p:sldId id="450" r:id="rId3"/>
    <p:sldId id="315" r:id="rId4"/>
    <p:sldId id="401" r:id="rId5"/>
    <p:sldId id="402" r:id="rId6"/>
    <p:sldId id="449" r:id="rId7"/>
    <p:sldId id="445" r:id="rId8"/>
    <p:sldId id="444" r:id="rId9"/>
    <p:sldId id="411" r:id="rId10"/>
    <p:sldId id="410" r:id="rId11"/>
    <p:sldId id="373" r:id="rId12"/>
    <p:sldId id="405" r:id="rId13"/>
    <p:sldId id="406" r:id="rId14"/>
    <p:sldId id="407" r:id="rId15"/>
    <p:sldId id="303" r:id="rId16"/>
    <p:sldId id="412" r:id="rId17"/>
    <p:sldId id="413" r:id="rId18"/>
    <p:sldId id="409" r:id="rId19"/>
    <p:sldId id="414" r:id="rId20"/>
    <p:sldId id="446" r:id="rId21"/>
    <p:sldId id="415" r:id="rId22"/>
    <p:sldId id="416" r:id="rId23"/>
    <p:sldId id="418" r:id="rId24"/>
    <p:sldId id="447" r:id="rId25"/>
    <p:sldId id="419" r:id="rId26"/>
    <p:sldId id="420" r:id="rId27"/>
    <p:sldId id="421" r:id="rId28"/>
    <p:sldId id="442" r:id="rId29"/>
    <p:sldId id="423" r:id="rId30"/>
    <p:sldId id="424" r:id="rId31"/>
    <p:sldId id="425" r:id="rId32"/>
    <p:sldId id="427" r:id="rId33"/>
    <p:sldId id="428" r:id="rId34"/>
    <p:sldId id="430" r:id="rId35"/>
    <p:sldId id="431" r:id="rId36"/>
    <p:sldId id="432" r:id="rId37"/>
    <p:sldId id="433" r:id="rId38"/>
    <p:sldId id="434" r:id="rId39"/>
    <p:sldId id="461" r:id="rId40"/>
    <p:sldId id="460" r:id="rId41"/>
    <p:sldId id="462" r:id="rId42"/>
    <p:sldId id="436" r:id="rId43"/>
    <p:sldId id="437" r:id="rId44"/>
    <p:sldId id="463" r:id="rId45"/>
    <p:sldId id="464" r:id="rId46"/>
    <p:sldId id="458" r:id="rId47"/>
    <p:sldId id="459" r:id="rId48"/>
    <p:sldId id="465" r:id="rId49"/>
    <p:sldId id="441" r:id="rId50"/>
    <p:sldId id="456" r:id="rId51"/>
    <p:sldId id="451" r:id="rId52"/>
    <p:sldId id="452" r:id="rId53"/>
    <p:sldId id="457" r:id="rId54"/>
    <p:sldId id="453" r:id="rId55"/>
    <p:sldId id="454" r:id="rId56"/>
    <p:sldId id="455" r:id="rId57"/>
    <p:sldId id="277" r:id="rId58"/>
  </p:sldIdLst>
  <p:sldSz cx="9144000" cy="6858000" type="screen4x3"/>
  <p:notesSz cx="7099300" cy="10234613"/>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DF4"/>
    <a:srgbClr val="ED6D00"/>
    <a:srgbClr val="595757"/>
    <a:srgbClr val="00A0E9"/>
    <a:srgbClr val="C9C9CB"/>
    <a:srgbClr val="C0C0C0"/>
    <a:srgbClr val="EFEFF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8" autoAdjust="0"/>
    <p:restoredTop sz="99820" autoAdjust="0"/>
  </p:normalViewPr>
  <p:slideViewPr>
    <p:cSldViewPr>
      <p:cViewPr>
        <p:scale>
          <a:sx n="75" d="100"/>
          <a:sy n="75" d="100"/>
        </p:scale>
        <p:origin x="-2580" y="-882"/>
      </p:cViewPr>
      <p:guideLst>
        <p:guide orient="horz" pos="3566"/>
        <p:guide orient="horz" pos="709"/>
        <p:guide pos="11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3852"/>
    </p:cViewPr>
  </p:sorterViewPr>
  <p:notesViewPr>
    <p:cSldViewPr>
      <p:cViewPr varScale="1">
        <p:scale>
          <a:sx n="49" d="100"/>
          <a:sy n="49" d="100"/>
        </p:scale>
        <p:origin x="-1896" y="-8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3A8B9A-F4EA-4B5A-AC27-7FDD3FD35DE1}" type="doc">
      <dgm:prSet loTypeId="urn:microsoft.com/office/officeart/2005/8/layout/gear1" loCatId="relationship" qsTypeId="urn:microsoft.com/office/officeart/2005/8/quickstyle/simple4" qsCatId="simple" csTypeId="urn:microsoft.com/office/officeart/2005/8/colors/accent1_4" csCatId="accent1" phldr="1"/>
      <dgm:spPr/>
      <dgm:t>
        <a:bodyPr/>
        <a:lstStyle/>
        <a:p>
          <a:endParaRPr lang="zh-TW" altLang="en-US"/>
        </a:p>
      </dgm:t>
    </dgm:pt>
    <dgm:pt modelId="{6F3A0640-A15C-451A-A486-A87683B5F346}">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完全複製法</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gm:t>
    </dgm:pt>
    <dgm:pt modelId="{5D664355-6CB0-412E-8CD7-A865BC0BF9A7}" type="parTrans" cxnId="{1A31CB48-16D5-4554-B3E1-D94A67CE78A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ED5D1A0A-F549-4467-A09B-655854E068F2}" type="sibTrans" cxnId="{1A31CB48-16D5-4554-B3E1-D94A67CE78A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27E4F66C-2E7F-469F-84DE-A9543BE9D6EB}">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依照指數成分股之投資權重投資標的</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E09B1F6F-7C9C-47E0-886A-89FB9FA28C3C}" type="parTrans" cxnId="{38CDAF52-B54F-46D0-B889-90BB60E3D918}">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BD41F066-C699-4B47-AB33-9CDF8C1B03B8}" type="sibTrans" cxnId="{38CDAF52-B54F-46D0-B889-90BB60E3D918}">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2673A161-E2F2-4AC4-8B23-F456BDE088E6}">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元大寶來印度指數基、元大寶來印尼指數基金、元大寶來巴西指數基金、元大寶來大中華價值指數基金</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220B79E3-9168-44EF-9BF9-552C8E05AA5B}" type="parTrans" cxnId="{F4465459-DD51-4985-9AC1-A0C83087C82F}">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91BB0327-BB25-45B7-953B-468A93A76F9C}" type="sibTrans" cxnId="{F4465459-DD51-4985-9AC1-A0C83087C82F}">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73DF8E9A-A71E-470D-BBC8-A36D12590D38}">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最佳化複製法</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gm:t>
    </dgm:pt>
    <dgm:pt modelId="{E56E8D3B-BE4B-4F15-BB15-7CA1E7752F66}" type="parTrans" cxnId="{072935FE-C515-4AEC-926B-B412CBBE453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B231ED3D-DFC6-4FF8-92EC-2743550E3AF3}" type="sibTrans" cxnId="{072935FE-C515-4AEC-926B-B412CBBE453E}">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01B43D7A-FB7C-463E-BC18-13DBE460EECB}">
      <dgm:prSet phldrT="[文字]" custT="1"/>
      <dgm:spPr>
        <a:noFill/>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採數量化篩選可以模擬該指數報酬的股票</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F91C1FCD-4B45-4235-8662-5928930323CC}" type="parTrans" cxnId="{DD0012CB-6818-4412-B3B2-DE6B33402425}">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30C78707-2DF2-4A73-A4CF-EB709FFB98D9}" type="sibTrans" cxnId="{DD0012CB-6818-4412-B3B2-DE6B33402425}">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6D8EF3D1-C024-4037-B636-5C4EB399F7CC}">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2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合成複製法</a:t>
          </a:r>
          <a:endParaRPr lang="zh-TW" altLang="en-US" sz="2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gm:t>
    </dgm:pt>
    <dgm:pt modelId="{284520FE-CE4F-40B4-924C-DABCF603D3E1}" type="parTrans" cxnId="{48336E38-06AA-435C-9BD2-06AB6E6E37C5}">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157CFDC6-4097-49BF-80C3-AB0E3B00F007}" type="sibTrans" cxnId="{48336E38-06AA-435C-9BD2-06AB6E6E37C5}">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4D8D3E58-8363-4625-A79C-ECB7FDC044A2}">
      <dgm:prSet phldrT="[文字]" custT="1"/>
      <dgm:spPr>
        <a:noFill/>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透過</a:t>
          </a:r>
          <a:r>
            <a:rPr lang="en-US" altLang="zh-TW" sz="1600" b="1" cap="none" spc="50" dirty="0" smtClean="0">
              <a:ln w="11430"/>
              <a:solidFill>
                <a:schemeClr val="tx1"/>
              </a:solidFill>
              <a:effectLst/>
              <a:latin typeface="微軟正黑體" pitchFamily="34" charset="-120"/>
              <a:ea typeface="微軟正黑體" pitchFamily="34" charset="-120"/>
            </a:rPr>
            <a:t>SWAP</a:t>
          </a:r>
          <a:r>
            <a:rPr lang="zh-TW" altLang="en-US" sz="1600" b="1" cap="none" spc="50" dirty="0" smtClean="0">
              <a:ln w="11430"/>
              <a:solidFill>
                <a:schemeClr val="tx1"/>
              </a:solidFill>
              <a:effectLst/>
              <a:latin typeface="微軟正黑體" pitchFamily="34" charset="-120"/>
              <a:ea typeface="微軟正黑體" pitchFamily="34" charset="-120"/>
            </a:rPr>
            <a:t>方式取得該指數的報酬</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1501AC9A-108D-4FC8-ADBB-FD92934ADB99}" type="parTrans" cxnId="{61846379-6A5B-45B9-8392-F45E3589FE3C}">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9577D4E9-4568-424F-8D1E-C5672B19D929}" type="sibTrans" cxnId="{61846379-6A5B-45B9-8392-F45E3589FE3C}">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76A27C57-27B9-435B-A7B1-13F0FEB16307}">
      <dgm:prSet custT="1"/>
      <dgm:spPr>
        <a:noFill/>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目前台灣證期局並不開放該類別</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07A4567C-608F-42D9-92B0-9C2AEABBF3D2}" type="parTrans" cxnId="{C7D5E14C-81A8-4DD4-AFD7-5E6A25A92A37}">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ED3A7210-4EE4-434A-818D-44974C70D9FE}" type="sibTrans" cxnId="{C7D5E14C-81A8-4DD4-AFD7-5E6A25A92A37}">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8C08E633-6AC7-4BD3-AB94-A095DA4C9335}">
      <dgm:prSet custT="1"/>
      <dgm:spPr>
        <a:noFill/>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元大寶來臺灣加權股價指數基金</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4A36CAC1-9710-4524-8075-312BFE10B26C}" type="sibTrans" cxnId="{A79B92CD-666F-4411-A89D-325E9B912243}">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7C7E81BB-EE88-4C02-8C65-FC91E33F1A3E}" type="parTrans" cxnId="{A79B92CD-666F-4411-A89D-325E9B912243}">
      <dgm:prSet/>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20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dgm:t>
    </dgm:pt>
    <dgm:pt modelId="{DE610D2D-9012-46E5-A8B3-DB5DE55BA743}">
      <dgm:prSet custT="1"/>
      <dgm:spPr>
        <a:noFill/>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TW" altLang="en-US" sz="1600" b="1" cap="none" spc="50" dirty="0" smtClean="0">
              <a:ln w="11430"/>
              <a:solidFill>
                <a:schemeClr val="tx1"/>
              </a:solidFill>
              <a:effectLst/>
              <a:latin typeface="微軟正黑體" pitchFamily="34" charset="-120"/>
              <a:ea typeface="微軟正黑體" pitchFamily="34" charset="-120"/>
            </a:rPr>
            <a:t>元大寶來亞太政府公債指數基金</a:t>
          </a:r>
          <a:endParaRPr lang="zh-TW" altLang="en-US" sz="1600" b="1" cap="none" spc="50" dirty="0">
            <a:ln w="11430"/>
            <a:solidFill>
              <a:schemeClr val="tx1"/>
            </a:solidFill>
            <a:effectLst/>
            <a:latin typeface="微軟正黑體" pitchFamily="34" charset="-120"/>
            <a:ea typeface="微軟正黑體" pitchFamily="34" charset="-120"/>
          </a:endParaRPr>
        </a:p>
      </dgm:t>
    </dgm:pt>
    <dgm:pt modelId="{375A7EAA-039F-403C-A3E2-3605CEF5C94C}" type="parTrans" cxnId="{757BF186-8DD4-4F58-A162-93F51E61A180}">
      <dgm:prSet/>
      <dgm:spPr/>
      <dgm:t>
        <a:bodyPr/>
        <a:lstStyle/>
        <a:p>
          <a:endParaRPr lang="zh-TW" altLang="en-US"/>
        </a:p>
      </dgm:t>
    </dgm:pt>
    <dgm:pt modelId="{FBF1F060-D47A-49AD-86CB-6EEC0A0D3F81}" type="sibTrans" cxnId="{757BF186-8DD4-4F58-A162-93F51E61A180}">
      <dgm:prSet/>
      <dgm:spPr/>
      <dgm:t>
        <a:bodyPr/>
        <a:lstStyle/>
        <a:p>
          <a:endParaRPr lang="zh-TW" altLang="en-US"/>
        </a:p>
      </dgm:t>
    </dgm:pt>
    <dgm:pt modelId="{E968A0FE-AB17-4F85-8C2F-162EFCAB465E}">
      <dgm:prSet phldrT="[文字]" custT="1"/>
      <dgm:spPr/>
      <dgm:t>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zh-TW" altLang="en-US" sz="1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gm:t>
    </dgm:pt>
    <dgm:pt modelId="{FF32064B-A2E4-46FD-B2D5-321C169F8520}" type="parTrans" cxnId="{2E44DF54-746C-4C6B-BBE3-1818D716C926}">
      <dgm:prSet/>
      <dgm:spPr/>
      <dgm:t>
        <a:bodyPr/>
        <a:lstStyle/>
        <a:p>
          <a:endParaRPr lang="zh-TW" altLang="en-US"/>
        </a:p>
      </dgm:t>
    </dgm:pt>
    <dgm:pt modelId="{024A3B6F-B065-4E8B-9E2C-EE34AB43577E}" type="sibTrans" cxnId="{2E44DF54-746C-4C6B-BBE3-1818D716C926}">
      <dgm:prSet/>
      <dgm:spPr/>
      <dgm:t>
        <a:bodyPr/>
        <a:lstStyle/>
        <a:p>
          <a:endParaRPr lang="zh-TW" altLang="en-US"/>
        </a:p>
      </dgm:t>
    </dgm:pt>
    <dgm:pt modelId="{33E87E4F-06B6-4DDA-9306-3802BCC0AD8F}" type="pres">
      <dgm:prSet presAssocID="{D43A8B9A-F4EA-4B5A-AC27-7FDD3FD35DE1}" presName="composite" presStyleCnt="0">
        <dgm:presLayoutVars>
          <dgm:chMax val="3"/>
          <dgm:animLvl val="lvl"/>
          <dgm:resizeHandles val="exact"/>
        </dgm:presLayoutVars>
      </dgm:prSet>
      <dgm:spPr/>
      <dgm:t>
        <a:bodyPr/>
        <a:lstStyle/>
        <a:p>
          <a:endParaRPr lang="zh-TW" altLang="en-US"/>
        </a:p>
      </dgm:t>
    </dgm:pt>
    <dgm:pt modelId="{AC80BF8A-D3D3-4955-B0F0-7D1F82352FB6}" type="pres">
      <dgm:prSet presAssocID="{6F3A0640-A15C-451A-A486-A87683B5F346}" presName="gear1" presStyleLbl="node1" presStyleIdx="0" presStyleCnt="3">
        <dgm:presLayoutVars>
          <dgm:chMax val="1"/>
          <dgm:bulletEnabled val="1"/>
        </dgm:presLayoutVars>
      </dgm:prSet>
      <dgm:spPr/>
      <dgm:t>
        <a:bodyPr/>
        <a:lstStyle/>
        <a:p>
          <a:endParaRPr lang="zh-TW" altLang="en-US"/>
        </a:p>
      </dgm:t>
    </dgm:pt>
    <dgm:pt modelId="{04CC35D7-D542-4ED0-AC3C-546C55793769}" type="pres">
      <dgm:prSet presAssocID="{6F3A0640-A15C-451A-A486-A87683B5F346}" presName="gear1srcNode" presStyleLbl="node1" presStyleIdx="0" presStyleCnt="3"/>
      <dgm:spPr/>
      <dgm:t>
        <a:bodyPr/>
        <a:lstStyle/>
        <a:p>
          <a:endParaRPr lang="zh-TW" altLang="en-US"/>
        </a:p>
      </dgm:t>
    </dgm:pt>
    <dgm:pt modelId="{69BE0687-B218-4D1C-B58D-5DE155DD4E3F}" type="pres">
      <dgm:prSet presAssocID="{6F3A0640-A15C-451A-A486-A87683B5F346}" presName="gear1dstNode" presStyleLbl="node1" presStyleIdx="0" presStyleCnt="3"/>
      <dgm:spPr/>
      <dgm:t>
        <a:bodyPr/>
        <a:lstStyle/>
        <a:p>
          <a:endParaRPr lang="zh-TW" altLang="en-US"/>
        </a:p>
      </dgm:t>
    </dgm:pt>
    <dgm:pt modelId="{0BF21C73-9312-440C-8A06-7802140D108C}" type="pres">
      <dgm:prSet presAssocID="{6F3A0640-A15C-451A-A486-A87683B5F346}" presName="gear1ch" presStyleLbl="fgAcc1" presStyleIdx="0" presStyleCnt="3" custScaleX="228195" custScaleY="129999" custLinFactX="-260" custLinFactNeighborX="-100000" custLinFactNeighborY="-11577">
        <dgm:presLayoutVars>
          <dgm:chMax val="0"/>
          <dgm:bulletEnabled val="1"/>
        </dgm:presLayoutVars>
      </dgm:prSet>
      <dgm:spPr/>
      <dgm:t>
        <a:bodyPr/>
        <a:lstStyle/>
        <a:p>
          <a:endParaRPr lang="zh-TW" altLang="en-US"/>
        </a:p>
      </dgm:t>
    </dgm:pt>
    <dgm:pt modelId="{97B16211-DD1F-492F-9D26-6FB6C6A699FD}" type="pres">
      <dgm:prSet presAssocID="{73DF8E9A-A71E-470D-BBC8-A36D12590D38}" presName="gear2" presStyleLbl="node1" presStyleIdx="1" presStyleCnt="3">
        <dgm:presLayoutVars>
          <dgm:chMax val="1"/>
          <dgm:bulletEnabled val="1"/>
        </dgm:presLayoutVars>
      </dgm:prSet>
      <dgm:spPr/>
      <dgm:t>
        <a:bodyPr/>
        <a:lstStyle/>
        <a:p>
          <a:endParaRPr lang="zh-TW" altLang="en-US"/>
        </a:p>
      </dgm:t>
    </dgm:pt>
    <dgm:pt modelId="{78259FD1-43AA-4F0E-A1A4-0C922E511E09}" type="pres">
      <dgm:prSet presAssocID="{73DF8E9A-A71E-470D-BBC8-A36D12590D38}" presName="gear2srcNode" presStyleLbl="node1" presStyleIdx="1" presStyleCnt="3"/>
      <dgm:spPr/>
      <dgm:t>
        <a:bodyPr/>
        <a:lstStyle/>
        <a:p>
          <a:endParaRPr lang="zh-TW" altLang="en-US"/>
        </a:p>
      </dgm:t>
    </dgm:pt>
    <dgm:pt modelId="{54332AF9-F021-401F-A1FC-5367F7900F91}" type="pres">
      <dgm:prSet presAssocID="{73DF8E9A-A71E-470D-BBC8-A36D12590D38}" presName="gear2dstNode" presStyleLbl="node1" presStyleIdx="1" presStyleCnt="3"/>
      <dgm:spPr/>
      <dgm:t>
        <a:bodyPr/>
        <a:lstStyle/>
        <a:p>
          <a:endParaRPr lang="zh-TW" altLang="en-US"/>
        </a:p>
      </dgm:t>
    </dgm:pt>
    <dgm:pt modelId="{F92006C2-00B6-468D-AEF6-0A1F6692729A}" type="pres">
      <dgm:prSet presAssocID="{73DF8E9A-A71E-470D-BBC8-A36D12590D38}" presName="gear2ch" presStyleLbl="fgAcc1" presStyleIdx="1" presStyleCnt="3" custScaleX="85005" custScaleY="334535" custLinFactY="-100000" custLinFactNeighborX="-59236" custLinFactNeighborY="-131548">
        <dgm:presLayoutVars>
          <dgm:chMax val="0"/>
          <dgm:bulletEnabled val="1"/>
        </dgm:presLayoutVars>
      </dgm:prSet>
      <dgm:spPr/>
      <dgm:t>
        <a:bodyPr/>
        <a:lstStyle/>
        <a:p>
          <a:endParaRPr lang="zh-TW" altLang="en-US"/>
        </a:p>
      </dgm:t>
    </dgm:pt>
    <dgm:pt modelId="{7D1753B9-EC8B-4651-A3CC-4186E22B3DF5}" type="pres">
      <dgm:prSet presAssocID="{6D8EF3D1-C024-4037-B636-5C4EB399F7CC}" presName="gear3" presStyleLbl="node1" presStyleIdx="2" presStyleCnt="3" custLinFactNeighborX="-8508" custLinFactNeighborY="-526"/>
      <dgm:spPr/>
      <dgm:t>
        <a:bodyPr/>
        <a:lstStyle/>
        <a:p>
          <a:endParaRPr lang="zh-TW" altLang="en-US"/>
        </a:p>
      </dgm:t>
    </dgm:pt>
    <dgm:pt modelId="{575437D6-FF4F-451F-B0D7-C57E67CF6142}" type="pres">
      <dgm:prSet presAssocID="{6D8EF3D1-C024-4037-B636-5C4EB399F7CC}" presName="gear3tx" presStyleLbl="node1" presStyleIdx="2" presStyleCnt="3">
        <dgm:presLayoutVars>
          <dgm:chMax val="1"/>
          <dgm:bulletEnabled val="1"/>
        </dgm:presLayoutVars>
      </dgm:prSet>
      <dgm:spPr/>
      <dgm:t>
        <a:bodyPr/>
        <a:lstStyle/>
        <a:p>
          <a:endParaRPr lang="zh-TW" altLang="en-US"/>
        </a:p>
      </dgm:t>
    </dgm:pt>
    <dgm:pt modelId="{0629F920-A45B-4A5F-8D02-32F24338034B}" type="pres">
      <dgm:prSet presAssocID="{6D8EF3D1-C024-4037-B636-5C4EB399F7CC}" presName="gear3srcNode" presStyleLbl="node1" presStyleIdx="2" presStyleCnt="3"/>
      <dgm:spPr/>
      <dgm:t>
        <a:bodyPr/>
        <a:lstStyle/>
        <a:p>
          <a:endParaRPr lang="zh-TW" altLang="en-US"/>
        </a:p>
      </dgm:t>
    </dgm:pt>
    <dgm:pt modelId="{460DD090-6BDB-416E-9B89-944EB189456B}" type="pres">
      <dgm:prSet presAssocID="{6D8EF3D1-C024-4037-B636-5C4EB399F7CC}" presName="gear3dstNode" presStyleLbl="node1" presStyleIdx="2" presStyleCnt="3"/>
      <dgm:spPr/>
      <dgm:t>
        <a:bodyPr/>
        <a:lstStyle/>
        <a:p>
          <a:endParaRPr lang="zh-TW" altLang="en-US"/>
        </a:p>
      </dgm:t>
    </dgm:pt>
    <dgm:pt modelId="{E35AC801-8056-4D84-918E-0EFC4FF5E782}" type="pres">
      <dgm:prSet presAssocID="{6D8EF3D1-C024-4037-B636-5C4EB399F7CC}" presName="gear3ch" presStyleLbl="fgAcc1" presStyleIdx="2" presStyleCnt="3" custScaleX="179767" custScaleY="162958" custLinFactNeighborX="46611" custLinFactNeighborY="-22926">
        <dgm:presLayoutVars>
          <dgm:chMax val="0"/>
          <dgm:bulletEnabled val="1"/>
        </dgm:presLayoutVars>
      </dgm:prSet>
      <dgm:spPr/>
      <dgm:t>
        <a:bodyPr/>
        <a:lstStyle/>
        <a:p>
          <a:endParaRPr lang="zh-TW" altLang="en-US"/>
        </a:p>
      </dgm:t>
    </dgm:pt>
    <dgm:pt modelId="{2F4EAA9D-0B92-45E9-9F43-AB7AF2F334BD}" type="pres">
      <dgm:prSet presAssocID="{ED5D1A0A-F549-4467-A09B-655854E068F2}" presName="connector1" presStyleLbl="sibTrans2D1" presStyleIdx="0" presStyleCnt="3"/>
      <dgm:spPr/>
      <dgm:t>
        <a:bodyPr/>
        <a:lstStyle/>
        <a:p>
          <a:endParaRPr lang="zh-TW" altLang="en-US"/>
        </a:p>
      </dgm:t>
    </dgm:pt>
    <dgm:pt modelId="{CCA624BA-D8C7-49F7-84B8-9CB1D5D2FCDB}" type="pres">
      <dgm:prSet presAssocID="{B231ED3D-DFC6-4FF8-92EC-2743550E3AF3}" presName="connector2" presStyleLbl="sibTrans2D1" presStyleIdx="1" presStyleCnt="3"/>
      <dgm:spPr/>
      <dgm:t>
        <a:bodyPr/>
        <a:lstStyle/>
        <a:p>
          <a:endParaRPr lang="zh-TW" altLang="en-US"/>
        </a:p>
      </dgm:t>
    </dgm:pt>
    <dgm:pt modelId="{0650B124-5524-4A65-B089-8A3CE6498CA7}" type="pres">
      <dgm:prSet presAssocID="{157CFDC6-4097-49BF-80C3-AB0E3B00F007}" presName="connector3" presStyleLbl="sibTrans2D1" presStyleIdx="2" presStyleCnt="3"/>
      <dgm:spPr/>
      <dgm:t>
        <a:bodyPr/>
        <a:lstStyle/>
        <a:p>
          <a:endParaRPr lang="zh-TW" altLang="en-US"/>
        </a:p>
      </dgm:t>
    </dgm:pt>
  </dgm:ptLst>
  <dgm:cxnLst>
    <dgm:cxn modelId="{1A31CB48-16D5-4554-B3E1-D94A67CE78AE}" srcId="{D43A8B9A-F4EA-4B5A-AC27-7FDD3FD35DE1}" destId="{6F3A0640-A15C-451A-A486-A87683B5F346}" srcOrd="0" destOrd="0" parTransId="{5D664355-6CB0-412E-8CD7-A865BC0BF9A7}" sibTransId="{ED5D1A0A-F549-4467-A09B-655854E068F2}"/>
    <dgm:cxn modelId="{96270E04-23F7-4F53-AABB-ACCB73965670}" type="presOf" srcId="{D43A8B9A-F4EA-4B5A-AC27-7FDD3FD35DE1}" destId="{33E87E4F-06B6-4DDA-9306-3802BCC0AD8F}" srcOrd="0" destOrd="0" presId="urn:microsoft.com/office/officeart/2005/8/layout/gear1"/>
    <dgm:cxn modelId="{AA3EF197-1FC4-4A1E-913B-429833979C42}" type="presOf" srcId="{ED5D1A0A-F549-4467-A09B-655854E068F2}" destId="{2F4EAA9D-0B92-45E9-9F43-AB7AF2F334BD}" srcOrd="0" destOrd="0" presId="urn:microsoft.com/office/officeart/2005/8/layout/gear1"/>
    <dgm:cxn modelId="{072935FE-C515-4AEC-926B-B412CBBE453E}" srcId="{D43A8B9A-F4EA-4B5A-AC27-7FDD3FD35DE1}" destId="{73DF8E9A-A71E-470D-BBC8-A36D12590D38}" srcOrd="1" destOrd="0" parTransId="{E56E8D3B-BE4B-4F15-BB15-7CA1E7752F66}" sibTransId="{B231ED3D-DFC6-4FF8-92EC-2743550E3AF3}"/>
    <dgm:cxn modelId="{C7D5E14C-81A8-4DD4-AFD7-5E6A25A92A37}" srcId="{6D8EF3D1-C024-4037-B636-5C4EB399F7CC}" destId="{76A27C57-27B9-435B-A7B1-13F0FEB16307}" srcOrd="1" destOrd="0" parTransId="{07A4567C-608F-42D9-92B0-9C2AEABBF3D2}" sibTransId="{ED3A7210-4EE4-434A-818D-44974C70D9FE}"/>
    <dgm:cxn modelId="{B736F7C4-B1BC-4945-9E1F-6364CDADD92A}" type="presOf" srcId="{27E4F66C-2E7F-469F-84DE-A9543BE9D6EB}" destId="{0BF21C73-9312-440C-8A06-7802140D108C}" srcOrd="0" destOrd="0" presId="urn:microsoft.com/office/officeart/2005/8/layout/gear1"/>
    <dgm:cxn modelId="{2E44DF54-746C-4C6B-BBE3-1818D716C926}" srcId="{6F3A0640-A15C-451A-A486-A87683B5F346}" destId="{E968A0FE-AB17-4F85-8C2F-162EFCAB465E}" srcOrd="2" destOrd="0" parTransId="{FF32064B-A2E4-46FD-B2D5-321C169F8520}" sibTransId="{024A3B6F-B065-4E8B-9E2C-EE34AB43577E}"/>
    <dgm:cxn modelId="{FD5E944E-8B6C-47F7-B7A9-355D4FA379B3}" type="presOf" srcId="{73DF8E9A-A71E-470D-BBC8-A36D12590D38}" destId="{54332AF9-F021-401F-A1FC-5367F7900F91}" srcOrd="2" destOrd="0" presId="urn:microsoft.com/office/officeart/2005/8/layout/gear1"/>
    <dgm:cxn modelId="{BCABACE1-BDA3-430D-A30B-B94D0D3016C1}" type="presOf" srcId="{6F3A0640-A15C-451A-A486-A87683B5F346}" destId="{69BE0687-B218-4D1C-B58D-5DE155DD4E3F}" srcOrd="2" destOrd="0" presId="urn:microsoft.com/office/officeart/2005/8/layout/gear1"/>
    <dgm:cxn modelId="{61846379-6A5B-45B9-8392-F45E3589FE3C}" srcId="{6D8EF3D1-C024-4037-B636-5C4EB399F7CC}" destId="{4D8D3E58-8363-4625-A79C-ECB7FDC044A2}" srcOrd="0" destOrd="0" parTransId="{1501AC9A-108D-4FC8-ADBB-FD92934ADB99}" sibTransId="{9577D4E9-4568-424F-8D1E-C5672B19D929}"/>
    <dgm:cxn modelId="{371DF7FB-105A-4A4D-BFA4-4606A7B803E4}" type="presOf" srcId="{6D8EF3D1-C024-4037-B636-5C4EB399F7CC}" destId="{460DD090-6BDB-416E-9B89-944EB189456B}" srcOrd="3" destOrd="0" presId="urn:microsoft.com/office/officeart/2005/8/layout/gear1"/>
    <dgm:cxn modelId="{57865B30-B375-4C1E-B313-0CF0C94A0058}" type="presOf" srcId="{76A27C57-27B9-435B-A7B1-13F0FEB16307}" destId="{E35AC801-8056-4D84-918E-0EFC4FF5E782}" srcOrd="0" destOrd="1" presId="urn:microsoft.com/office/officeart/2005/8/layout/gear1"/>
    <dgm:cxn modelId="{A79B92CD-666F-4411-A89D-325E9B912243}" srcId="{73DF8E9A-A71E-470D-BBC8-A36D12590D38}" destId="{8C08E633-6AC7-4BD3-AB94-A095DA4C9335}" srcOrd="1" destOrd="0" parTransId="{7C7E81BB-EE88-4C02-8C65-FC91E33F1A3E}" sibTransId="{4A36CAC1-9710-4524-8075-312BFE10B26C}"/>
    <dgm:cxn modelId="{36656C28-D57C-46E7-8FE1-CB3A4AC47D85}" type="presOf" srcId="{6D8EF3D1-C024-4037-B636-5C4EB399F7CC}" destId="{575437D6-FF4F-451F-B0D7-C57E67CF6142}" srcOrd="1" destOrd="0" presId="urn:microsoft.com/office/officeart/2005/8/layout/gear1"/>
    <dgm:cxn modelId="{48336E38-06AA-435C-9BD2-06AB6E6E37C5}" srcId="{D43A8B9A-F4EA-4B5A-AC27-7FDD3FD35DE1}" destId="{6D8EF3D1-C024-4037-B636-5C4EB399F7CC}" srcOrd="2" destOrd="0" parTransId="{284520FE-CE4F-40B4-924C-DABCF603D3E1}" sibTransId="{157CFDC6-4097-49BF-80C3-AB0E3B00F007}"/>
    <dgm:cxn modelId="{4136C194-F044-4AFF-8042-12D80B044EC9}" type="presOf" srcId="{6F3A0640-A15C-451A-A486-A87683B5F346}" destId="{AC80BF8A-D3D3-4955-B0F0-7D1F82352FB6}" srcOrd="0" destOrd="0" presId="urn:microsoft.com/office/officeart/2005/8/layout/gear1"/>
    <dgm:cxn modelId="{4A156837-E79D-4417-9590-3C14E108F9E5}" type="presOf" srcId="{2673A161-E2F2-4AC4-8B23-F456BDE088E6}" destId="{0BF21C73-9312-440C-8A06-7802140D108C}" srcOrd="0" destOrd="1" presId="urn:microsoft.com/office/officeart/2005/8/layout/gear1"/>
    <dgm:cxn modelId="{32D1C376-6D69-4E89-9282-00D3D846F94E}" type="presOf" srcId="{73DF8E9A-A71E-470D-BBC8-A36D12590D38}" destId="{78259FD1-43AA-4F0E-A1A4-0C922E511E09}" srcOrd="1" destOrd="0" presId="urn:microsoft.com/office/officeart/2005/8/layout/gear1"/>
    <dgm:cxn modelId="{F49DE51C-F480-4E57-AEB8-3DE162378E97}" type="presOf" srcId="{6F3A0640-A15C-451A-A486-A87683B5F346}" destId="{04CC35D7-D542-4ED0-AC3C-546C55793769}" srcOrd="1" destOrd="0" presId="urn:microsoft.com/office/officeart/2005/8/layout/gear1"/>
    <dgm:cxn modelId="{903FB0EC-C1E0-4F5B-AC1E-3950D08FA284}" type="presOf" srcId="{E968A0FE-AB17-4F85-8C2F-162EFCAB465E}" destId="{0BF21C73-9312-440C-8A06-7802140D108C}" srcOrd="0" destOrd="2" presId="urn:microsoft.com/office/officeart/2005/8/layout/gear1"/>
    <dgm:cxn modelId="{A264E3E1-080C-4980-885B-1AB6F524AB4C}" type="presOf" srcId="{01B43D7A-FB7C-463E-BC18-13DBE460EECB}" destId="{F92006C2-00B6-468D-AEF6-0A1F6692729A}" srcOrd="0" destOrd="0" presId="urn:microsoft.com/office/officeart/2005/8/layout/gear1"/>
    <dgm:cxn modelId="{A36F0B87-F4A1-49D3-9919-43E35EEE7C5A}" type="presOf" srcId="{8C08E633-6AC7-4BD3-AB94-A095DA4C9335}" destId="{F92006C2-00B6-468D-AEF6-0A1F6692729A}" srcOrd="0" destOrd="1" presId="urn:microsoft.com/office/officeart/2005/8/layout/gear1"/>
    <dgm:cxn modelId="{00E3EDC0-8264-4E8F-8873-9B958689A212}" type="presOf" srcId="{6D8EF3D1-C024-4037-B636-5C4EB399F7CC}" destId="{0629F920-A45B-4A5F-8D02-32F24338034B}" srcOrd="2" destOrd="0" presId="urn:microsoft.com/office/officeart/2005/8/layout/gear1"/>
    <dgm:cxn modelId="{DD0012CB-6818-4412-B3B2-DE6B33402425}" srcId="{73DF8E9A-A71E-470D-BBC8-A36D12590D38}" destId="{01B43D7A-FB7C-463E-BC18-13DBE460EECB}" srcOrd="0" destOrd="0" parTransId="{F91C1FCD-4B45-4235-8662-5928930323CC}" sibTransId="{30C78707-2DF2-4A73-A4CF-EB709FFB98D9}"/>
    <dgm:cxn modelId="{877A2F4B-09D1-45C0-8823-A614FE36386E}" type="presOf" srcId="{B231ED3D-DFC6-4FF8-92EC-2743550E3AF3}" destId="{CCA624BA-D8C7-49F7-84B8-9CB1D5D2FCDB}" srcOrd="0" destOrd="0" presId="urn:microsoft.com/office/officeart/2005/8/layout/gear1"/>
    <dgm:cxn modelId="{F205BAAB-B900-47E3-84D0-F9D5E2EC4E5F}" type="presOf" srcId="{4D8D3E58-8363-4625-A79C-ECB7FDC044A2}" destId="{E35AC801-8056-4D84-918E-0EFC4FF5E782}" srcOrd="0" destOrd="0" presId="urn:microsoft.com/office/officeart/2005/8/layout/gear1"/>
    <dgm:cxn modelId="{5ED0D3B7-52A3-4199-A011-7FCA142779EA}" type="presOf" srcId="{DE610D2D-9012-46E5-A8B3-DB5DE55BA743}" destId="{F92006C2-00B6-468D-AEF6-0A1F6692729A}" srcOrd="0" destOrd="2" presId="urn:microsoft.com/office/officeart/2005/8/layout/gear1"/>
    <dgm:cxn modelId="{4A9A585A-9F23-4497-A391-FEF7877DF6FE}" type="presOf" srcId="{73DF8E9A-A71E-470D-BBC8-A36D12590D38}" destId="{97B16211-DD1F-492F-9D26-6FB6C6A699FD}" srcOrd="0" destOrd="0" presId="urn:microsoft.com/office/officeart/2005/8/layout/gear1"/>
    <dgm:cxn modelId="{D5DE7D0E-E2C5-4245-98C0-B0A872952F5B}" type="presOf" srcId="{6D8EF3D1-C024-4037-B636-5C4EB399F7CC}" destId="{7D1753B9-EC8B-4651-A3CC-4186E22B3DF5}" srcOrd="0" destOrd="0" presId="urn:microsoft.com/office/officeart/2005/8/layout/gear1"/>
    <dgm:cxn modelId="{D78672B6-51B1-4152-BC89-E0375951FB6F}" type="presOf" srcId="{157CFDC6-4097-49BF-80C3-AB0E3B00F007}" destId="{0650B124-5524-4A65-B089-8A3CE6498CA7}" srcOrd="0" destOrd="0" presId="urn:microsoft.com/office/officeart/2005/8/layout/gear1"/>
    <dgm:cxn modelId="{F4465459-DD51-4985-9AC1-A0C83087C82F}" srcId="{6F3A0640-A15C-451A-A486-A87683B5F346}" destId="{2673A161-E2F2-4AC4-8B23-F456BDE088E6}" srcOrd="1" destOrd="0" parTransId="{220B79E3-9168-44EF-9BF9-552C8E05AA5B}" sibTransId="{91BB0327-BB25-45B7-953B-468A93A76F9C}"/>
    <dgm:cxn modelId="{38CDAF52-B54F-46D0-B889-90BB60E3D918}" srcId="{6F3A0640-A15C-451A-A486-A87683B5F346}" destId="{27E4F66C-2E7F-469F-84DE-A9543BE9D6EB}" srcOrd="0" destOrd="0" parTransId="{E09B1F6F-7C9C-47E0-886A-89FB9FA28C3C}" sibTransId="{BD41F066-C699-4B47-AB33-9CDF8C1B03B8}"/>
    <dgm:cxn modelId="{757BF186-8DD4-4F58-A162-93F51E61A180}" srcId="{73DF8E9A-A71E-470D-BBC8-A36D12590D38}" destId="{DE610D2D-9012-46E5-A8B3-DB5DE55BA743}" srcOrd="2" destOrd="0" parTransId="{375A7EAA-039F-403C-A3E2-3605CEF5C94C}" sibTransId="{FBF1F060-D47A-49AD-86CB-6EEC0A0D3F81}"/>
    <dgm:cxn modelId="{CD4597B0-F6BA-4C3D-B46C-5CFF53F22A93}" type="presParOf" srcId="{33E87E4F-06B6-4DDA-9306-3802BCC0AD8F}" destId="{AC80BF8A-D3D3-4955-B0F0-7D1F82352FB6}" srcOrd="0" destOrd="0" presId="urn:microsoft.com/office/officeart/2005/8/layout/gear1"/>
    <dgm:cxn modelId="{E249479D-3E1D-4696-B4CD-DA211316833E}" type="presParOf" srcId="{33E87E4F-06B6-4DDA-9306-3802BCC0AD8F}" destId="{04CC35D7-D542-4ED0-AC3C-546C55793769}" srcOrd="1" destOrd="0" presId="urn:microsoft.com/office/officeart/2005/8/layout/gear1"/>
    <dgm:cxn modelId="{C060EAAB-228A-486F-A9C1-940B5A784926}" type="presParOf" srcId="{33E87E4F-06B6-4DDA-9306-3802BCC0AD8F}" destId="{69BE0687-B218-4D1C-B58D-5DE155DD4E3F}" srcOrd="2" destOrd="0" presId="urn:microsoft.com/office/officeart/2005/8/layout/gear1"/>
    <dgm:cxn modelId="{B3BEC02D-0745-4D22-B509-78792EAE751B}" type="presParOf" srcId="{33E87E4F-06B6-4DDA-9306-3802BCC0AD8F}" destId="{0BF21C73-9312-440C-8A06-7802140D108C}" srcOrd="3" destOrd="0" presId="urn:microsoft.com/office/officeart/2005/8/layout/gear1"/>
    <dgm:cxn modelId="{C04099E4-FD7F-4298-B501-B435568181FD}" type="presParOf" srcId="{33E87E4F-06B6-4DDA-9306-3802BCC0AD8F}" destId="{97B16211-DD1F-492F-9D26-6FB6C6A699FD}" srcOrd="4" destOrd="0" presId="urn:microsoft.com/office/officeart/2005/8/layout/gear1"/>
    <dgm:cxn modelId="{0A81D697-B930-4F47-960E-3ACF6F8D515F}" type="presParOf" srcId="{33E87E4F-06B6-4DDA-9306-3802BCC0AD8F}" destId="{78259FD1-43AA-4F0E-A1A4-0C922E511E09}" srcOrd="5" destOrd="0" presId="urn:microsoft.com/office/officeart/2005/8/layout/gear1"/>
    <dgm:cxn modelId="{1F1C110E-594F-46E4-978F-9EBB4F82FAC1}" type="presParOf" srcId="{33E87E4F-06B6-4DDA-9306-3802BCC0AD8F}" destId="{54332AF9-F021-401F-A1FC-5367F7900F91}" srcOrd="6" destOrd="0" presId="urn:microsoft.com/office/officeart/2005/8/layout/gear1"/>
    <dgm:cxn modelId="{EEBC1E93-4329-4782-B702-34BE1AA2CFE7}" type="presParOf" srcId="{33E87E4F-06B6-4DDA-9306-3802BCC0AD8F}" destId="{F92006C2-00B6-468D-AEF6-0A1F6692729A}" srcOrd="7" destOrd="0" presId="urn:microsoft.com/office/officeart/2005/8/layout/gear1"/>
    <dgm:cxn modelId="{1F67F0C9-C92B-49E5-8D86-CF3BEF18CE5C}" type="presParOf" srcId="{33E87E4F-06B6-4DDA-9306-3802BCC0AD8F}" destId="{7D1753B9-EC8B-4651-A3CC-4186E22B3DF5}" srcOrd="8" destOrd="0" presId="urn:microsoft.com/office/officeart/2005/8/layout/gear1"/>
    <dgm:cxn modelId="{E13154EE-D7D9-48BA-A1CE-C8F55C127716}" type="presParOf" srcId="{33E87E4F-06B6-4DDA-9306-3802BCC0AD8F}" destId="{575437D6-FF4F-451F-B0D7-C57E67CF6142}" srcOrd="9" destOrd="0" presId="urn:microsoft.com/office/officeart/2005/8/layout/gear1"/>
    <dgm:cxn modelId="{D035325F-E8E1-4DE2-99C0-95586A34723F}" type="presParOf" srcId="{33E87E4F-06B6-4DDA-9306-3802BCC0AD8F}" destId="{0629F920-A45B-4A5F-8D02-32F24338034B}" srcOrd="10" destOrd="0" presId="urn:microsoft.com/office/officeart/2005/8/layout/gear1"/>
    <dgm:cxn modelId="{FF0AD61D-49B0-46E2-AA92-35240C1079F5}" type="presParOf" srcId="{33E87E4F-06B6-4DDA-9306-3802BCC0AD8F}" destId="{460DD090-6BDB-416E-9B89-944EB189456B}" srcOrd="11" destOrd="0" presId="urn:microsoft.com/office/officeart/2005/8/layout/gear1"/>
    <dgm:cxn modelId="{244B2434-74EC-48BF-B478-7723287839A4}" type="presParOf" srcId="{33E87E4F-06B6-4DDA-9306-3802BCC0AD8F}" destId="{E35AC801-8056-4D84-918E-0EFC4FF5E782}" srcOrd="12" destOrd="0" presId="urn:microsoft.com/office/officeart/2005/8/layout/gear1"/>
    <dgm:cxn modelId="{6A6B474D-5117-482E-A125-21D30F3507D4}" type="presParOf" srcId="{33E87E4F-06B6-4DDA-9306-3802BCC0AD8F}" destId="{2F4EAA9D-0B92-45E9-9F43-AB7AF2F334BD}" srcOrd="13" destOrd="0" presId="urn:microsoft.com/office/officeart/2005/8/layout/gear1"/>
    <dgm:cxn modelId="{58BF2710-96A1-417D-8E8F-72038E8A9C3F}" type="presParOf" srcId="{33E87E4F-06B6-4DDA-9306-3802BCC0AD8F}" destId="{CCA624BA-D8C7-49F7-84B8-9CB1D5D2FCDB}" srcOrd="14" destOrd="0" presId="urn:microsoft.com/office/officeart/2005/8/layout/gear1"/>
    <dgm:cxn modelId="{41B0B7E8-B80E-46BE-AFCB-D0486B81A254}" type="presParOf" srcId="{33E87E4F-06B6-4DDA-9306-3802BCC0AD8F}" destId="{0650B124-5524-4A65-B089-8A3CE6498CA7}"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2C472-301F-40D3-B9BB-02EF1BFCBF8D}"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zh-TW" altLang="en-US"/>
        </a:p>
      </dgm:t>
    </dgm:pt>
    <dgm:pt modelId="{91B9A44F-0C11-408C-96BB-F43BA2A97F8F}">
      <dgm:prSet phldrT="[文字]"/>
      <dgm:spPr/>
      <dgm:t>
        <a:bodyPr/>
        <a:lstStyle/>
        <a:p>
          <a:r>
            <a:rPr lang="zh-TW" altLang="en-US" dirty="0" smtClean="0">
              <a:latin typeface="微軟正黑體" pitchFamily="34" charset="-120"/>
              <a:ea typeface="微軟正黑體" pitchFamily="34" charset="-120"/>
            </a:rPr>
            <a:t>國家</a:t>
          </a:r>
          <a:endParaRPr lang="zh-TW" altLang="en-US" dirty="0">
            <a:latin typeface="微軟正黑體" pitchFamily="34" charset="-120"/>
            <a:ea typeface="微軟正黑體" pitchFamily="34" charset="-120"/>
          </a:endParaRPr>
        </a:p>
      </dgm:t>
    </dgm:pt>
    <dgm:pt modelId="{26467000-AF43-41D0-BF12-506DC6EA67D4}" type="parTrans" cxnId="{7C1D8988-2A50-4371-8174-702BF16BDC04}">
      <dgm:prSet/>
      <dgm:spPr/>
      <dgm:t>
        <a:bodyPr/>
        <a:lstStyle/>
        <a:p>
          <a:endParaRPr lang="zh-TW" altLang="en-US"/>
        </a:p>
      </dgm:t>
    </dgm:pt>
    <dgm:pt modelId="{0C7558D8-D15F-44F1-B7F1-4A26DA8DE964}" type="sibTrans" cxnId="{7C1D8988-2A50-4371-8174-702BF16BDC04}">
      <dgm:prSet/>
      <dgm:spPr/>
      <dgm:t>
        <a:bodyPr/>
        <a:lstStyle/>
        <a:p>
          <a:endParaRPr lang="zh-TW" altLang="en-US"/>
        </a:p>
      </dgm:t>
    </dgm:pt>
    <dgm:pt modelId="{452F1FD8-41A8-45BC-9AE4-D7F51C50E90D}">
      <dgm:prSet phldrT="[文字]" custT="1"/>
      <dgm:spPr/>
      <dgm:t>
        <a:bodyPr/>
        <a:lstStyle/>
        <a:p>
          <a:r>
            <a:rPr lang="zh-TW" altLang="en-US" sz="1400" dirty="0" smtClean="0">
              <a:latin typeface="微軟正黑體" pitchFamily="34" charset="-120"/>
              <a:ea typeface="微軟正黑體" pitchFamily="34" charset="-120"/>
            </a:rPr>
            <a:t>屬於亞太地區</a:t>
          </a:r>
          <a:endParaRPr lang="zh-TW" altLang="en-US" sz="1400" dirty="0">
            <a:latin typeface="微軟正黑體" pitchFamily="34" charset="-120"/>
            <a:ea typeface="微軟正黑體" pitchFamily="34" charset="-120"/>
          </a:endParaRPr>
        </a:p>
      </dgm:t>
    </dgm:pt>
    <dgm:pt modelId="{C8E277C6-CB64-429C-8596-3A46DBB6DB2E}" type="parTrans" cxnId="{6376029A-E201-47F7-A75F-3B19A3228387}">
      <dgm:prSet/>
      <dgm:spPr/>
      <dgm:t>
        <a:bodyPr/>
        <a:lstStyle/>
        <a:p>
          <a:endParaRPr lang="zh-TW" altLang="en-US"/>
        </a:p>
      </dgm:t>
    </dgm:pt>
    <dgm:pt modelId="{8CCC3EC5-F907-4C88-8BEF-3052BE9F8294}" type="sibTrans" cxnId="{6376029A-E201-47F7-A75F-3B19A3228387}">
      <dgm:prSet/>
      <dgm:spPr/>
      <dgm:t>
        <a:bodyPr/>
        <a:lstStyle/>
        <a:p>
          <a:endParaRPr lang="zh-TW" altLang="en-US"/>
        </a:p>
      </dgm:t>
    </dgm:pt>
    <dgm:pt modelId="{BE969DB6-B7F2-4F0C-A019-9287A1EDB97E}">
      <dgm:prSet phldrT="[文字]"/>
      <dgm:spPr/>
      <dgm:t>
        <a:bodyPr/>
        <a:lstStyle/>
        <a:p>
          <a:r>
            <a:rPr lang="zh-TW" altLang="en-US" dirty="0" smtClean="0">
              <a:latin typeface="微軟正黑體" pitchFamily="34" charset="-120"/>
              <a:ea typeface="微軟正黑體" pitchFamily="34" charset="-120"/>
            </a:rPr>
            <a:t>債券種類</a:t>
          </a:r>
          <a:endParaRPr lang="zh-TW" altLang="en-US" dirty="0">
            <a:latin typeface="微軟正黑體" pitchFamily="34" charset="-120"/>
            <a:ea typeface="微軟正黑體" pitchFamily="34" charset="-120"/>
          </a:endParaRPr>
        </a:p>
      </dgm:t>
    </dgm:pt>
    <dgm:pt modelId="{F4DAD4E2-81FD-4D7C-9429-EC41396EA25D}" type="parTrans" cxnId="{55D46B32-80CE-45C5-9318-3719391EF148}">
      <dgm:prSet/>
      <dgm:spPr/>
      <dgm:t>
        <a:bodyPr/>
        <a:lstStyle/>
        <a:p>
          <a:endParaRPr lang="zh-TW" altLang="en-US"/>
        </a:p>
      </dgm:t>
    </dgm:pt>
    <dgm:pt modelId="{B67E4CF4-507A-4A0A-BF98-46491E55C829}" type="sibTrans" cxnId="{55D46B32-80CE-45C5-9318-3719391EF148}">
      <dgm:prSet/>
      <dgm:spPr/>
      <dgm:t>
        <a:bodyPr/>
        <a:lstStyle/>
        <a:p>
          <a:endParaRPr lang="zh-TW" altLang="en-US"/>
        </a:p>
      </dgm:t>
    </dgm:pt>
    <dgm:pt modelId="{EA48E450-744F-4448-8515-445128D08E5D}">
      <dgm:prSet phldrT="[文字]" custT="1"/>
      <dgm:spPr/>
      <dgm:t>
        <a:bodyPr/>
        <a:lstStyle/>
        <a:p>
          <a:r>
            <a:rPr lang="zh-TW" altLang="en-US" sz="1400" dirty="0" smtClean="0">
              <a:latin typeface="微軟正黑體" pitchFamily="34" charset="-120"/>
              <a:ea typeface="微軟正黑體" pitchFamily="34" charset="-120"/>
            </a:rPr>
            <a:t>屬於公債</a:t>
          </a:r>
          <a:endParaRPr lang="zh-TW" altLang="en-US" sz="1400" dirty="0">
            <a:latin typeface="微軟正黑體" pitchFamily="34" charset="-120"/>
            <a:ea typeface="微軟正黑體" pitchFamily="34" charset="-120"/>
          </a:endParaRPr>
        </a:p>
      </dgm:t>
    </dgm:pt>
    <dgm:pt modelId="{8B6FD44B-D483-43ED-A513-50B7B2F58C39}" type="parTrans" cxnId="{5E22A6AF-5678-4B07-8E97-7A973861BF9B}">
      <dgm:prSet/>
      <dgm:spPr/>
      <dgm:t>
        <a:bodyPr/>
        <a:lstStyle/>
        <a:p>
          <a:endParaRPr lang="zh-TW" altLang="en-US"/>
        </a:p>
      </dgm:t>
    </dgm:pt>
    <dgm:pt modelId="{C88BD784-7B0D-4D35-9A4D-693768CA9ABF}" type="sibTrans" cxnId="{5E22A6AF-5678-4B07-8E97-7A973861BF9B}">
      <dgm:prSet/>
      <dgm:spPr/>
      <dgm:t>
        <a:bodyPr/>
        <a:lstStyle/>
        <a:p>
          <a:endParaRPr lang="zh-TW" altLang="en-US"/>
        </a:p>
      </dgm:t>
    </dgm:pt>
    <dgm:pt modelId="{EAD079EB-1988-44C6-B817-21BA10426CD1}">
      <dgm:prSet phldrT="[文字]"/>
      <dgm:spPr/>
      <dgm:t>
        <a:bodyPr/>
        <a:lstStyle/>
        <a:p>
          <a:r>
            <a:rPr lang="zh-TW" altLang="en-US" dirty="0" smtClean="0">
              <a:latin typeface="微軟正黑體" pitchFamily="34" charset="-120"/>
              <a:ea typeface="微軟正黑體" pitchFamily="34" charset="-120"/>
            </a:rPr>
            <a:t>國家評級</a:t>
          </a:r>
          <a:endParaRPr lang="zh-TW" altLang="en-US" dirty="0">
            <a:latin typeface="微軟正黑體" pitchFamily="34" charset="-120"/>
            <a:ea typeface="微軟正黑體" pitchFamily="34" charset="-120"/>
          </a:endParaRPr>
        </a:p>
      </dgm:t>
    </dgm:pt>
    <dgm:pt modelId="{E04A1906-32FB-4E80-8718-E94684A2F4CD}" type="parTrans" cxnId="{DE2162C3-E1C9-42ED-82E5-DE735EA06BA4}">
      <dgm:prSet/>
      <dgm:spPr/>
      <dgm:t>
        <a:bodyPr/>
        <a:lstStyle/>
        <a:p>
          <a:endParaRPr lang="zh-TW" altLang="en-US"/>
        </a:p>
      </dgm:t>
    </dgm:pt>
    <dgm:pt modelId="{4ED76CFB-445D-4270-B78B-147A385025B1}" type="sibTrans" cxnId="{DE2162C3-E1C9-42ED-82E5-DE735EA06BA4}">
      <dgm:prSet/>
      <dgm:spPr/>
      <dgm:t>
        <a:bodyPr/>
        <a:lstStyle/>
        <a:p>
          <a:endParaRPr lang="zh-TW" altLang="en-US"/>
        </a:p>
      </dgm:t>
    </dgm:pt>
    <dgm:pt modelId="{0ED2D9B7-5E6A-405E-A9CB-42EDEAECA8A2}">
      <dgm:prSet phldrT="[文字]" custT="1"/>
      <dgm:spPr/>
      <dgm:t>
        <a:bodyPr/>
        <a:lstStyle/>
        <a:p>
          <a:r>
            <a:rPr lang="zh-TW" altLang="en-US" sz="1400" dirty="0" smtClean="0">
              <a:latin typeface="微軟正黑體" pitchFamily="34" charset="-120"/>
              <a:ea typeface="微軟正黑體" pitchFamily="34" charset="-120"/>
            </a:rPr>
            <a:t>屬於投資等級債</a:t>
          </a:r>
          <a:endParaRPr lang="zh-TW" altLang="en-US" sz="1400" dirty="0">
            <a:latin typeface="微軟正黑體" pitchFamily="34" charset="-120"/>
            <a:ea typeface="微軟正黑體" pitchFamily="34" charset="-120"/>
          </a:endParaRPr>
        </a:p>
      </dgm:t>
    </dgm:pt>
    <dgm:pt modelId="{5190FC9F-41A2-4436-9E9E-9EC02C8050DD}" type="parTrans" cxnId="{1F391536-1290-48F4-A87C-EE7BDDD926D3}">
      <dgm:prSet/>
      <dgm:spPr/>
      <dgm:t>
        <a:bodyPr/>
        <a:lstStyle/>
        <a:p>
          <a:endParaRPr lang="zh-TW" altLang="en-US"/>
        </a:p>
      </dgm:t>
    </dgm:pt>
    <dgm:pt modelId="{F0BD8CF3-AE59-4F1B-AAE7-F4B55484D670}" type="sibTrans" cxnId="{1F391536-1290-48F4-A87C-EE7BDDD926D3}">
      <dgm:prSet/>
      <dgm:spPr/>
      <dgm:t>
        <a:bodyPr/>
        <a:lstStyle/>
        <a:p>
          <a:endParaRPr lang="zh-TW" altLang="en-US"/>
        </a:p>
      </dgm:t>
    </dgm:pt>
    <dgm:pt modelId="{BD8C64D2-AC8C-4155-86BC-8342859140DD}">
      <dgm:prSet phldrT="[文字]" custT="1"/>
      <dgm:spPr/>
      <dgm:t>
        <a:bodyPr/>
        <a:lstStyle/>
        <a:p>
          <a:r>
            <a:rPr lang="zh-TW" altLang="en-US" sz="1400" dirty="0" smtClean="0">
              <a:latin typeface="微軟正黑體" pitchFamily="34" charset="-120"/>
              <a:ea typeface="微軟正黑體" pitchFamily="34" charset="-120"/>
            </a:rPr>
            <a:t>排除無法交易國家</a:t>
          </a:r>
          <a:endParaRPr lang="zh-TW" altLang="en-US" sz="1400" dirty="0">
            <a:latin typeface="微軟正黑體" pitchFamily="34" charset="-120"/>
            <a:ea typeface="微軟正黑體" pitchFamily="34" charset="-120"/>
          </a:endParaRPr>
        </a:p>
      </dgm:t>
    </dgm:pt>
    <dgm:pt modelId="{3E107C18-B293-4871-8D29-4AF9ACCD343F}" type="parTrans" cxnId="{AFD4F471-3446-420D-B2BC-B73A2B2B8C55}">
      <dgm:prSet/>
      <dgm:spPr/>
      <dgm:t>
        <a:bodyPr/>
        <a:lstStyle/>
        <a:p>
          <a:endParaRPr lang="zh-TW" altLang="en-US"/>
        </a:p>
      </dgm:t>
    </dgm:pt>
    <dgm:pt modelId="{CE3A4867-115F-4C51-86E5-A908ABE200F2}" type="sibTrans" cxnId="{AFD4F471-3446-420D-B2BC-B73A2B2B8C55}">
      <dgm:prSet/>
      <dgm:spPr/>
      <dgm:t>
        <a:bodyPr/>
        <a:lstStyle/>
        <a:p>
          <a:endParaRPr lang="zh-TW" altLang="en-US"/>
        </a:p>
      </dgm:t>
    </dgm:pt>
    <dgm:pt modelId="{0F3E1F82-6C28-4088-BBD1-D8F1D6A3FDC1}" type="pres">
      <dgm:prSet presAssocID="{5292C472-301F-40D3-B9BB-02EF1BFCBF8D}" presName="Name0" presStyleCnt="0">
        <dgm:presLayoutVars>
          <dgm:chMax val="7"/>
          <dgm:dir/>
          <dgm:animLvl val="lvl"/>
          <dgm:resizeHandles val="exact"/>
        </dgm:presLayoutVars>
      </dgm:prSet>
      <dgm:spPr/>
      <dgm:t>
        <a:bodyPr/>
        <a:lstStyle/>
        <a:p>
          <a:endParaRPr lang="zh-TW" altLang="en-US"/>
        </a:p>
      </dgm:t>
    </dgm:pt>
    <dgm:pt modelId="{6A8EE33A-634C-4153-B86C-8C50606D2830}" type="pres">
      <dgm:prSet presAssocID="{91B9A44F-0C11-408C-96BB-F43BA2A97F8F}" presName="circle1" presStyleLbl="node1" presStyleIdx="0" presStyleCnt="3"/>
      <dgm:spPr/>
    </dgm:pt>
    <dgm:pt modelId="{DABC56C8-5D59-4257-9799-4B80360164B2}" type="pres">
      <dgm:prSet presAssocID="{91B9A44F-0C11-408C-96BB-F43BA2A97F8F}" presName="space" presStyleCnt="0"/>
      <dgm:spPr/>
    </dgm:pt>
    <dgm:pt modelId="{845C02BE-C5E4-4B54-9F32-E06DFE57A205}" type="pres">
      <dgm:prSet presAssocID="{91B9A44F-0C11-408C-96BB-F43BA2A97F8F}" presName="rect1" presStyleLbl="alignAcc1" presStyleIdx="0" presStyleCnt="3"/>
      <dgm:spPr/>
      <dgm:t>
        <a:bodyPr/>
        <a:lstStyle/>
        <a:p>
          <a:endParaRPr lang="zh-TW" altLang="en-US"/>
        </a:p>
      </dgm:t>
    </dgm:pt>
    <dgm:pt modelId="{0DB5C226-6EB3-40B5-B534-E32839F2EC61}" type="pres">
      <dgm:prSet presAssocID="{BE969DB6-B7F2-4F0C-A019-9287A1EDB97E}" presName="vertSpace2" presStyleLbl="node1" presStyleIdx="0" presStyleCnt="3"/>
      <dgm:spPr/>
    </dgm:pt>
    <dgm:pt modelId="{1C726E17-0646-4988-9F5F-0A0812337477}" type="pres">
      <dgm:prSet presAssocID="{BE969DB6-B7F2-4F0C-A019-9287A1EDB97E}" presName="circle2" presStyleLbl="node1" presStyleIdx="1" presStyleCnt="3" custLinFactNeighborY="7693"/>
      <dgm:spPr>
        <a:solidFill>
          <a:schemeClr val="accent1">
            <a:lumMod val="40000"/>
            <a:lumOff val="60000"/>
            <a:alpha val="50000"/>
          </a:schemeClr>
        </a:solidFill>
      </dgm:spPr>
    </dgm:pt>
    <dgm:pt modelId="{BFCB9CF4-9ED6-45DA-89EA-1913DEA67D32}" type="pres">
      <dgm:prSet presAssocID="{BE969DB6-B7F2-4F0C-A019-9287A1EDB97E}" presName="rect2" presStyleLbl="alignAcc1" presStyleIdx="1" presStyleCnt="3" custScaleY="102392" custLinFactNeighborY="8605"/>
      <dgm:spPr/>
      <dgm:t>
        <a:bodyPr/>
        <a:lstStyle/>
        <a:p>
          <a:endParaRPr lang="zh-TW" altLang="en-US"/>
        </a:p>
      </dgm:t>
    </dgm:pt>
    <dgm:pt modelId="{D1A7298F-6D9F-42D0-8C24-74849545DE3B}" type="pres">
      <dgm:prSet presAssocID="{EAD079EB-1988-44C6-B817-21BA10426CD1}" presName="vertSpace3" presStyleLbl="node1" presStyleIdx="1" presStyleCnt="3"/>
      <dgm:spPr/>
    </dgm:pt>
    <dgm:pt modelId="{81B5E7B2-C372-46C9-8719-CA4A28252E73}" type="pres">
      <dgm:prSet presAssocID="{EAD079EB-1988-44C6-B817-21BA10426CD1}" presName="circle3" presStyleLbl="node1" presStyleIdx="2" presStyleCnt="3" custLinFactNeighborY="33335"/>
      <dgm:spPr>
        <a:solidFill>
          <a:schemeClr val="accent3">
            <a:lumMod val="60000"/>
            <a:lumOff val="40000"/>
          </a:schemeClr>
        </a:solidFill>
      </dgm:spPr>
    </dgm:pt>
    <dgm:pt modelId="{5D2044A1-ECF6-456B-AB3F-63AC2002E8A8}" type="pres">
      <dgm:prSet presAssocID="{EAD079EB-1988-44C6-B817-21BA10426CD1}" presName="rect3" presStyleLbl="alignAcc1" presStyleIdx="2" presStyleCnt="3" custScaleY="103312" custLinFactNeighborX="-838" custLinFactNeighborY="45787"/>
      <dgm:spPr/>
      <dgm:t>
        <a:bodyPr/>
        <a:lstStyle/>
        <a:p>
          <a:endParaRPr lang="zh-TW" altLang="en-US"/>
        </a:p>
      </dgm:t>
    </dgm:pt>
    <dgm:pt modelId="{264708D8-D9DE-4E8C-9C0B-E76D4476A46B}" type="pres">
      <dgm:prSet presAssocID="{91B9A44F-0C11-408C-96BB-F43BA2A97F8F}" presName="rect1ParTx" presStyleLbl="alignAcc1" presStyleIdx="2" presStyleCnt="3">
        <dgm:presLayoutVars>
          <dgm:chMax val="1"/>
          <dgm:bulletEnabled val="1"/>
        </dgm:presLayoutVars>
      </dgm:prSet>
      <dgm:spPr/>
      <dgm:t>
        <a:bodyPr/>
        <a:lstStyle/>
        <a:p>
          <a:endParaRPr lang="zh-TW" altLang="en-US"/>
        </a:p>
      </dgm:t>
    </dgm:pt>
    <dgm:pt modelId="{FBA49DB7-F517-4F51-A791-4D9A112840B6}" type="pres">
      <dgm:prSet presAssocID="{91B9A44F-0C11-408C-96BB-F43BA2A97F8F}" presName="rect1ChTx" presStyleLbl="alignAcc1" presStyleIdx="2" presStyleCnt="3">
        <dgm:presLayoutVars>
          <dgm:bulletEnabled val="1"/>
        </dgm:presLayoutVars>
      </dgm:prSet>
      <dgm:spPr/>
      <dgm:t>
        <a:bodyPr/>
        <a:lstStyle/>
        <a:p>
          <a:endParaRPr lang="zh-TW" altLang="en-US"/>
        </a:p>
      </dgm:t>
    </dgm:pt>
    <dgm:pt modelId="{A3005B9C-B24B-4F8C-9122-293F5E196923}" type="pres">
      <dgm:prSet presAssocID="{BE969DB6-B7F2-4F0C-A019-9287A1EDB97E}" presName="rect2ParTx" presStyleLbl="alignAcc1" presStyleIdx="2" presStyleCnt="3">
        <dgm:presLayoutVars>
          <dgm:chMax val="1"/>
          <dgm:bulletEnabled val="1"/>
        </dgm:presLayoutVars>
      </dgm:prSet>
      <dgm:spPr/>
      <dgm:t>
        <a:bodyPr/>
        <a:lstStyle/>
        <a:p>
          <a:endParaRPr lang="zh-TW" altLang="en-US"/>
        </a:p>
      </dgm:t>
    </dgm:pt>
    <dgm:pt modelId="{C806A93A-9EDD-4D69-9CF5-9BB47E657FEE}" type="pres">
      <dgm:prSet presAssocID="{BE969DB6-B7F2-4F0C-A019-9287A1EDB97E}" presName="rect2ChTx" presStyleLbl="alignAcc1" presStyleIdx="2" presStyleCnt="3">
        <dgm:presLayoutVars>
          <dgm:bulletEnabled val="1"/>
        </dgm:presLayoutVars>
      </dgm:prSet>
      <dgm:spPr/>
      <dgm:t>
        <a:bodyPr/>
        <a:lstStyle/>
        <a:p>
          <a:endParaRPr lang="zh-TW" altLang="en-US"/>
        </a:p>
      </dgm:t>
    </dgm:pt>
    <dgm:pt modelId="{980EBAA7-1E96-4698-A802-569798AC5567}" type="pres">
      <dgm:prSet presAssocID="{EAD079EB-1988-44C6-B817-21BA10426CD1}" presName="rect3ParTx" presStyleLbl="alignAcc1" presStyleIdx="2" presStyleCnt="3">
        <dgm:presLayoutVars>
          <dgm:chMax val="1"/>
          <dgm:bulletEnabled val="1"/>
        </dgm:presLayoutVars>
      </dgm:prSet>
      <dgm:spPr/>
      <dgm:t>
        <a:bodyPr/>
        <a:lstStyle/>
        <a:p>
          <a:endParaRPr lang="zh-TW" altLang="en-US"/>
        </a:p>
      </dgm:t>
    </dgm:pt>
    <dgm:pt modelId="{18611C42-8819-4327-B0F8-326CC1CC0DFF}" type="pres">
      <dgm:prSet presAssocID="{EAD079EB-1988-44C6-B817-21BA10426CD1}" presName="rect3ChTx" presStyleLbl="alignAcc1" presStyleIdx="2" presStyleCnt="3" custLinFactNeighborY="33335">
        <dgm:presLayoutVars>
          <dgm:bulletEnabled val="1"/>
        </dgm:presLayoutVars>
      </dgm:prSet>
      <dgm:spPr/>
      <dgm:t>
        <a:bodyPr/>
        <a:lstStyle/>
        <a:p>
          <a:endParaRPr lang="zh-TW" altLang="en-US"/>
        </a:p>
      </dgm:t>
    </dgm:pt>
  </dgm:ptLst>
  <dgm:cxnLst>
    <dgm:cxn modelId="{5E22A6AF-5678-4B07-8E97-7A973861BF9B}" srcId="{BE969DB6-B7F2-4F0C-A019-9287A1EDB97E}" destId="{EA48E450-744F-4448-8515-445128D08E5D}" srcOrd="0" destOrd="0" parTransId="{8B6FD44B-D483-43ED-A513-50B7B2F58C39}" sibTransId="{C88BD784-7B0D-4D35-9A4D-693768CA9ABF}"/>
    <dgm:cxn modelId="{6376029A-E201-47F7-A75F-3B19A3228387}" srcId="{91B9A44F-0C11-408C-96BB-F43BA2A97F8F}" destId="{452F1FD8-41A8-45BC-9AE4-D7F51C50E90D}" srcOrd="0" destOrd="0" parTransId="{C8E277C6-CB64-429C-8596-3A46DBB6DB2E}" sibTransId="{8CCC3EC5-F907-4C88-8BEF-3052BE9F8294}"/>
    <dgm:cxn modelId="{64A7771D-DF96-40A8-8428-988F7896B0B2}" type="presOf" srcId="{452F1FD8-41A8-45BC-9AE4-D7F51C50E90D}" destId="{FBA49DB7-F517-4F51-A791-4D9A112840B6}" srcOrd="0" destOrd="0" presId="urn:microsoft.com/office/officeart/2005/8/layout/target3"/>
    <dgm:cxn modelId="{55D46B32-80CE-45C5-9318-3719391EF148}" srcId="{5292C472-301F-40D3-B9BB-02EF1BFCBF8D}" destId="{BE969DB6-B7F2-4F0C-A019-9287A1EDB97E}" srcOrd="1" destOrd="0" parTransId="{F4DAD4E2-81FD-4D7C-9429-EC41396EA25D}" sibTransId="{B67E4CF4-507A-4A0A-BF98-46491E55C829}"/>
    <dgm:cxn modelId="{E7C7CF11-F94A-4F0A-8D2D-BEDBF1053032}" type="presOf" srcId="{EAD079EB-1988-44C6-B817-21BA10426CD1}" destId="{980EBAA7-1E96-4698-A802-569798AC5567}" srcOrd="1" destOrd="0" presId="urn:microsoft.com/office/officeart/2005/8/layout/target3"/>
    <dgm:cxn modelId="{2BC96940-9E85-4092-8DCD-FFD49343ADC6}" type="presOf" srcId="{0ED2D9B7-5E6A-405E-A9CB-42EDEAECA8A2}" destId="{18611C42-8819-4327-B0F8-326CC1CC0DFF}" srcOrd="0" destOrd="0" presId="urn:microsoft.com/office/officeart/2005/8/layout/target3"/>
    <dgm:cxn modelId="{7C1D8988-2A50-4371-8174-702BF16BDC04}" srcId="{5292C472-301F-40D3-B9BB-02EF1BFCBF8D}" destId="{91B9A44F-0C11-408C-96BB-F43BA2A97F8F}" srcOrd="0" destOrd="0" parTransId="{26467000-AF43-41D0-BF12-506DC6EA67D4}" sibTransId="{0C7558D8-D15F-44F1-B7F1-4A26DA8DE964}"/>
    <dgm:cxn modelId="{AFD4F471-3446-420D-B2BC-B73A2B2B8C55}" srcId="{91B9A44F-0C11-408C-96BB-F43BA2A97F8F}" destId="{BD8C64D2-AC8C-4155-86BC-8342859140DD}" srcOrd="1" destOrd="0" parTransId="{3E107C18-B293-4871-8D29-4AF9ACCD343F}" sibTransId="{CE3A4867-115F-4C51-86E5-A908ABE200F2}"/>
    <dgm:cxn modelId="{C7D950D7-1254-4BEF-809F-854B736DFF9A}" type="presOf" srcId="{BE969DB6-B7F2-4F0C-A019-9287A1EDB97E}" destId="{A3005B9C-B24B-4F8C-9122-293F5E196923}" srcOrd="1" destOrd="0" presId="urn:microsoft.com/office/officeart/2005/8/layout/target3"/>
    <dgm:cxn modelId="{58D6D8AA-B56D-4E25-8894-3EBF2047412D}" type="presOf" srcId="{BD8C64D2-AC8C-4155-86BC-8342859140DD}" destId="{FBA49DB7-F517-4F51-A791-4D9A112840B6}" srcOrd="0" destOrd="1" presId="urn:microsoft.com/office/officeart/2005/8/layout/target3"/>
    <dgm:cxn modelId="{DF79AAF5-E9DB-4458-9E12-9BE6CDD0CCF9}" type="presOf" srcId="{91B9A44F-0C11-408C-96BB-F43BA2A97F8F}" destId="{264708D8-D9DE-4E8C-9C0B-E76D4476A46B}" srcOrd="1" destOrd="0" presId="urn:microsoft.com/office/officeart/2005/8/layout/target3"/>
    <dgm:cxn modelId="{DC6032D5-FA15-4D82-9A6B-77CE58CA491C}" type="presOf" srcId="{EA48E450-744F-4448-8515-445128D08E5D}" destId="{C806A93A-9EDD-4D69-9CF5-9BB47E657FEE}" srcOrd="0" destOrd="0" presId="urn:microsoft.com/office/officeart/2005/8/layout/target3"/>
    <dgm:cxn modelId="{9B151C7A-65DC-4161-951A-16A52835CB89}" type="presOf" srcId="{BE969DB6-B7F2-4F0C-A019-9287A1EDB97E}" destId="{BFCB9CF4-9ED6-45DA-89EA-1913DEA67D32}" srcOrd="0" destOrd="0" presId="urn:microsoft.com/office/officeart/2005/8/layout/target3"/>
    <dgm:cxn modelId="{DE2162C3-E1C9-42ED-82E5-DE735EA06BA4}" srcId="{5292C472-301F-40D3-B9BB-02EF1BFCBF8D}" destId="{EAD079EB-1988-44C6-B817-21BA10426CD1}" srcOrd="2" destOrd="0" parTransId="{E04A1906-32FB-4E80-8718-E94684A2F4CD}" sibTransId="{4ED76CFB-445D-4270-B78B-147A385025B1}"/>
    <dgm:cxn modelId="{8BFD7E7F-F502-4115-805D-6ADCA5944F65}" type="presOf" srcId="{5292C472-301F-40D3-B9BB-02EF1BFCBF8D}" destId="{0F3E1F82-6C28-4088-BBD1-D8F1D6A3FDC1}" srcOrd="0" destOrd="0" presId="urn:microsoft.com/office/officeart/2005/8/layout/target3"/>
    <dgm:cxn modelId="{1F391536-1290-48F4-A87C-EE7BDDD926D3}" srcId="{EAD079EB-1988-44C6-B817-21BA10426CD1}" destId="{0ED2D9B7-5E6A-405E-A9CB-42EDEAECA8A2}" srcOrd="0" destOrd="0" parTransId="{5190FC9F-41A2-4436-9E9E-9EC02C8050DD}" sibTransId="{F0BD8CF3-AE59-4F1B-AAE7-F4B55484D670}"/>
    <dgm:cxn modelId="{49F139C9-66C8-431F-81FE-A916C94D77A4}" type="presOf" srcId="{91B9A44F-0C11-408C-96BB-F43BA2A97F8F}" destId="{845C02BE-C5E4-4B54-9F32-E06DFE57A205}" srcOrd="0" destOrd="0" presId="urn:microsoft.com/office/officeart/2005/8/layout/target3"/>
    <dgm:cxn modelId="{9A8648BD-F584-4687-BF14-AE5D2EB1F4AE}" type="presOf" srcId="{EAD079EB-1988-44C6-B817-21BA10426CD1}" destId="{5D2044A1-ECF6-456B-AB3F-63AC2002E8A8}" srcOrd="0" destOrd="0" presId="urn:microsoft.com/office/officeart/2005/8/layout/target3"/>
    <dgm:cxn modelId="{950EF741-A39D-4FA2-B76B-BCB4B0DF14F2}" type="presParOf" srcId="{0F3E1F82-6C28-4088-BBD1-D8F1D6A3FDC1}" destId="{6A8EE33A-634C-4153-B86C-8C50606D2830}" srcOrd="0" destOrd="0" presId="urn:microsoft.com/office/officeart/2005/8/layout/target3"/>
    <dgm:cxn modelId="{54D05CF0-8F36-4DFE-AA58-DC3728D19771}" type="presParOf" srcId="{0F3E1F82-6C28-4088-BBD1-D8F1D6A3FDC1}" destId="{DABC56C8-5D59-4257-9799-4B80360164B2}" srcOrd="1" destOrd="0" presId="urn:microsoft.com/office/officeart/2005/8/layout/target3"/>
    <dgm:cxn modelId="{3A8958BB-59A8-4FB1-B326-7F1A746167A4}" type="presParOf" srcId="{0F3E1F82-6C28-4088-BBD1-D8F1D6A3FDC1}" destId="{845C02BE-C5E4-4B54-9F32-E06DFE57A205}" srcOrd="2" destOrd="0" presId="urn:microsoft.com/office/officeart/2005/8/layout/target3"/>
    <dgm:cxn modelId="{FE1B6F74-BA1D-416E-B80D-4D3CDE56BD26}" type="presParOf" srcId="{0F3E1F82-6C28-4088-BBD1-D8F1D6A3FDC1}" destId="{0DB5C226-6EB3-40B5-B534-E32839F2EC61}" srcOrd="3" destOrd="0" presId="urn:microsoft.com/office/officeart/2005/8/layout/target3"/>
    <dgm:cxn modelId="{75EF50C1-E296-421F-968F-416247450187}" type="presParOf" srcId="{0F3E1F82-6C28-4088-BBD1-D8F1D6A3FDC1}" destId="{1C726E17-0646-4988-9F5F-0A0812337477}" srcOrd="4" destOrd="0" presId="urn:microsoft.com/office/officeart/2005/8/layout/target3"/>
    <dgm:cxn modelId="{99A21648-B534-462C-B9A7-970B3F1B2B25}" type="presParOf" srcId="{0F3E1F82-6C28-4088-BBD1-D8F1D6A3FDC1}" destId="{BFCB9CF4-9ED6-45DA-89EA-1913DEA67D32}" srcOrd="5" destOrd="0" presId="urn:microsoft.com/office/officeart/2005/8/layout/target3"/>
    <dgm:cxn modelId="{2D259788-5467-4B5A-9493-07BC15CA20D4}" type="presParOf" srcId="{0F3E1F82-6C28-4088-BBD1-D8F1D6A3FDC1}" destId="{D1A7298F-6D9F-42D0-8C24-74849545DE3B}" srcOrd="6" destOrd="0" presId="urn:microsoft.com/office/officeart/2005/8/layout/target3"/>
    <dgm:cxn modelId="{EE43E58D-36B7-4982-BCD0-66165BCECD62}" type="presParOf" srcId="{0F3E1F82-6C28-4088-BBD1-D8F1D6A3FDC1}" destId="{81B5E7B2-C372-46C9-8719-CA4A28252E73}" srcOrd="7" destOrd="0" presId="urn:microsoft.com/office/officeart/2005/8/layout/target3"/>
    <dgm:cxn modelId="{07EE1278-DD35-4DC7-B9A7-E7DEA3719E40}" type="presParOf" srcId="{0F3E1F82-6C28-4088-BBD1-D8F1D6A3FDC1}" destId="{5D2044A1-ECF6-456B-AB3F-63AC2002E8A8}" srcOrd="8" destOrd="0" presId="urn:microsoft.com/office/officeart/2005/8/layout/target3"/>
    <dgm:cxn modelId="{12E05385-8121-437A-895C-8CDFCE632DE8}" type="presParOf" srcId="{0F3E1F82-6C28-4088-BBD1-D8F1D6A3FDC1}" destId="{264708D8-D9DE-4E8C-9C0B-E76D4476A46B}" srcOrd="9" destOrd="0" presId="urn:microsoft.com/office/officeart/2005/8/layout/target3"/>
    <dgm:cxn modelId="{58525BFA-51DB-488D-83A8-84DD187F38B7}" type="presParOf" srcId="{0F3E1F82-6C28-4088-BBD1-D8F1D6A3FDC1}" destId="{FBA49DB7-F517-4F51-A791-4D9A112840B6}" srcOrd="10" destOrd="0" presId="urn:microsoft.com/office/officeart/2005/8/layout/target3"/>
    <dgm:cxn modelId="{E2AD00EC-962B-4221-BD3D-4C1C473FE8E4}" type="presParOf" srcId="{0F3E1F82-6C28-4088-BBD1-D8F1D6A3FDC1}" destId="{A3005B9C-B24B-4F8C-9122-293F5E196923}" srcOrd="11" destOrd="0" presId="urn:microsoft.com/office/officeart/2005/8/layout/target3"/>
    <dgm:cxn modelId="{0D08751A-0A58-451D-B947-9D729D9CAD8C}" type="presParOf" srcId="{0F3E1F82-6C28-4088-BBD1-D8F1D6A3FDC1}" destId="{C806A93A-9EDD-4D69-9CF5-9BB47E657FEE}" srcOrd="12" destOrd="0" presId="urn:microsoft.com/office/officeart/2005/8/layout/target3"/>
    <dgm:cxn modelId="{6CCF31E3-E309-4422-BDD0-CB1EA02BDD77}" type="presParOf" srcId="{0F3E1F82-6C28-4088-BBD1-D8F1D6A3FDC1}" destId="{980EBAA7-1E96-4698-A802-569798AC5567}" srcOrd="13" destOrd="0" presId="urn:microsoft.com/office/officeart/2005/8/layout/target3"/>
    <dgm:cxn modelId="{A4938241-E2BE-4760-B725-77A0F49CF849}" type="presParOf" srcId="{0F3E1F82-6C28-4088-BBD1-D8F1D6A3FDC1}" destId="{18611C42-8819-4327-B0F8-326CC1CC0DFF}"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0BF8A-D3D3-4955-B0F0-7D1F82352FB6}">
      <dsp:nvSpPr>
        <dsp:cNvPr id="0" name=""/>
        <dsp:cNvSpPr/>
      </dsp:nvSpPr>
      <dsp:spPr>
        <a:xfrm>
          <a:off x="3207549" y="2195014"/>
          <a:ext cx="2795426" cy="2795426"/>
        </a:xfrm>
        <a:prstGeom prst="gear9">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完全複製法</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sp:txBody>
      <dsp:txXfrm>
        <a:off x="3769554" y="2849829"/>
        <a:ext cx="1671416" cy="1436907"/>
      </dsp:txXfrm>
    </dsp:sp>
    <dsp:sp modelId="{0BF21C73-9312-440C-8A06-7802140D108C}">
      <dsp:nvSpPr>
        <dsp:cNvPr id="0" name=""/>
        <dsp:cNvSpPr/>
      </dsp:nvSpPr>
      <dsp:spPr>
        <a:xfrm>
          <a:off x="0" y="3639433"/>
          <a:ext cx="4059378" cy="1387537"/>
        </a:xfrm>
        <a:prstGeom prst="roundRect">
          <a:avLst>
            <a:gd name="adj" fmla="val 10000"/>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依照指數成分股之投資權重投資標的</a:t>
          </a:r>
          <a:endParaRPr lang="zh-TW" altLang="en-US" sz="1600" b="1" kern="1200" cap="none" spc="50" dirty="0">
            <a:ln w="11430"/>
            <a:solidFill>
              <a:schemeClr val="tx1"/>
            </a:solidFill>
            <a:effectLst/>
            <a:latin typeface="微軟正黑體" pitchFamily="34" charset="-120"/>
            <a:ea typeface="微軟正黑體" pitchFamily="34" charset="-120"/>
          </a:endParaRPr>
        </a:p>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元大寶來印度指數基、元大寶來印尼指數基金、元大寶來巴西指數基金、元大寶來大中華價值指數基金</a:t>
          </a:r>
          <a:endParaRPr lang="zh-TW" altLang="en-US" sz="1600" b="1" kern="1200" cap="none" spc="50" dirty="0">
            <a:ln w="11430"/>
            <a:solidFill>
              <a:schemeClr val="tx1"/>
            </a:solidFill>
            <a:effectLst/>
            <a:latin typeface="微軟正黑體" pitchFamily="34" charset="-120"/>
            <a:ea typeface="微軟正黑體" pitchFamily="34" charset="-120"/>
          </a:endParaRPr>
        </a:p>
        <a:p>
          <a:pPr marL="171450" lvl="1" indent="-171450" algn="l" defTabSz="711200">
            <a:lnSpc>
              <a:spcPct val="90000"/>
            </a:lnSpc>
            <a:spcBef>
              <a:spcPct val="0"/>
            </a:spcBef>
            <a:spcAft>
              <a:spcPct val="15000"/>
            </a:spcAft>
            <a:buChar char="••"/>
          </a:pPr>
          <a:endParaRPr lang="zh-TW" altLang="en-US" sz="16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sp:txBody>
      <dsp:txXfrm>
        <a:off x="40640" y="3680073"/>
        <a:ext cx="3978098" cy="1306257"/>
      </dsp:txXfrm>
    </dsp:sp>
    <dsp:sp modelId="{97B16211-DD1F-492F-9D26-6FB6C6A699FD}">
      <dsp:nvSpPr>
        <dsp:cNvPr id="0" name=""/>
        <dsp:cNvSpPr/>
      </dsp:nvSpPr>
      <dsp:spPr>
        <a:xfrm>
          <a:off x="1581119" y="1534277"/>
          <a:ext cx="2033037" cy="2033037"/>
        </a:xfrm>
        <a:prstGeom prst="gear6">
          <a:avLst/>
        </a:prstGeom>
        <a:gradFill rotWithShape="0">
          <a:gsLst>
            <a:gs pos="0">
              <a:schemeClr val="accent1">
                <a:shade val="50000"/>
                <a:hueOff val="11638"/>
                <a:satOff val="16422"/>
                <a:lumOff val="20661"/>
                <a:alphaOff val="0"/>
                <a:shade val="51000"/>
                <a:satMod val="130000"/>
              </a:schemeClr>
            </a:gs>
            <a:gs pos="80000">
              <a:schemeClr val="accent1">
                <a:shade val="50000"/>
                <a:hueOff val="11638"/>
                <a:satOff val="16422"/>
                <a:lumOff val="20661"/>
                <a:alphaOff val="0"/>
                <a:shade val="93000"/>
                <a:satMod val="130000"/>
              </a:schemeClr>
            </a:gs>
            <a:gs pos="100000">
              <a:schemeClr val="accent1">
                <a:shade val="50000"/>
                <a:hueOff val="11638"/>
                <a:satOff val="16422"/>
                <a:lumOff val="2066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最佳化複製法</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sp:txBody>
      <dsp:txXfrm>
        <a:off x="2092942" y="2049194"/>
        <a:ext cx="1009391" cy="1003203"/>
      </dsp:txXfrm>
    </dsp:sp>
    <dsp:sp modelId="{F92006C2-00B6-468D-AEF6-0A1F6692729A}">
      <dsp:nvSpPr>
        <dsp:cNvPr id="0" name=""/>
        <dsp:cNvSpPr/>
      </dsp:nvSpPr>
      <dsp:spPr>
        <a:xfrm>
          <a:off x="2" y="0"/>
          <a:ext cx="1512160" cy="3570641"/>
        </a:xfrm>
        <a:prstGeom prst="roundRect">
          <a:avLst>
            <a:gd name="adj" fmla="val 10000"/>
          </a:avLst>
        </a:prstGeom>
        <a:noFill/>
        <a:ln w="9525" cap="flat" cmpd="sng" algn="ctr">
          <a:solidFill>
            <a:schemeClr val="accent1">
              <a:shade val="50000"/>
              <a:hueOff val="11638"/>
              <a:satOff val="16422"/>
              <a:lumOff val="206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採數量化篩選可以模擬該指數報酬的股票</a:t>
          </a:r>
          <a:endParaRPr lang="zh-TW" altLang="en-US" sz="1600" b="1" kern="1200" cap="none" spc="50" dirty="0">
            <a:ln w="11430"/>
            <a:solidFill>
              <a:schemeClr val="tx1"/>
            </a:solidFill>
            <a:effectLst/>
            <a:latin typeface="微軟正黑體" pitchFamily="34" charset="-120"/>
            <a:ea typeface="微軟正黑體" pitchFamily="34" charset="-120"/>
          </a:endParaRPr>
        </a:p>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元大寶來臺灣加權股價指數基金</a:t>
          </a:r>
          <a:endParaRPr lang="zh-TW" altLang="en-US" sz="1600" b="1" kern="1200" cap="none" spc="50" dirty="0">
            <a:ln w="11430"/>
            <a:solidFill>
              <a:schemeClr val="tx1"/>
            </a:solidFill>
            <a:effectLst/>
            <a:latin typeface="微軟正黑體" pitchFamily="34" charset="-120"/>
            <a:ea typeface="微軟正黑體" pitchFamily="34" charset="-120"/>
          </a:endParaRPr>
        </a:p>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元大寶來亞太政府公債指數基金</a:t>
          </a:r>
          <a:endParaRPr lang="zh-TW" altLang="en-US" sz="1600" b="1" kern="1200" cap="none" spc="50" dirty="0">
            <a:ln w="11430"/>
            <a:solidFill>
              <a:schemeClr val="tx1"/>
            </a:solidFill>
            <a:effectLst/>
            <a:latin typeface="微軟正黑體" pitchFamily="34" charset="-120"/>
            <a:ea typeface="微軟正黑體" pitchFamily="34" charset="-120"/>
          </a:endParaRPr>
        </a:p>
      </dsp:txBody>
      <dsp:txXfrm>
        <a:off x="44292" y="44290"/>
        <a:ext cx="1423580" cy="3482061"/>
      </dsp:txXfrm>
    </dsp:sp>
    <dsp:sp modelId="{7D1753B9-EC8B-4651-A3CC-4186E22B3DF5}">
      <dsp:nvSpPr>
        <dsp:cNvPr id="0" name=""/>
        <dsp:cNvSpPr/>
      </dsp:nvSpPr>
      <dsp:spPr>
        <a:xfrm rot="20700000">
          <a:off x="2512262" y="131689"/>
          <a:ext cx="1991961" cy="1991961"/>
        </a:xfrm>
        <a:prstGeom prst="gear6">
          <a:avLst/>
        </a:prstGeom>
        <a:gradFill rotWithShape="0">
          <a:gsLst>
            <a:gs pos="0">
              <a:schemeClr val="accent1">
                <a:shade val="50000"/>
                <a:hueOff val="11638"/>
                <a:satOff val="16422"/>
                <a:lumOff val="20661"/>
                <a:alphaOff val="0"/>
                <a:shade val="51000"/>
                <a:satMod val="130000"/>
              </a:schemeClr>
            </a:gs>
            <a:gs pos="80000">
              <a:schemeClr val="accent1">
                <a:shade val="50000"/>
                <a:hueOff val="11638"/>
                <a:satOff val="16422"/>
                <a:lumOff val="20661"/>
                <a:alphaOff val="0"/>
                <a:shade val="93000"/>
                <a:satMod val="130000"/>
              </a:schemeClr>
            </a:gs>
            <a:gs pos="100000">
              <a:schemeClr val="accent1">
                <a:shade val="50000"/>
                <a:hueOff val="11638"/>
                <a:satOff val="16422"/>
                <a:lumOff val="2066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defTabSz="889000">
            <a:lnSpc>
              <a:spcPct val="90000"/>
            </a:lnSpc>
            <a:spcBef>
              <a:spcPct val="0"/>
            </a:spcBef>
            <a:spcAft>
              <a:spcPct val="35000"/>
            </a:spcAft>
          </a:pPr>
          <a:r>
            <a:rPr lang="zh-TW" altLang="en-US" sz="2000" b="1" kern="12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rPr>
            <a:t>合成複製法</a:t>
          </a:r>
          <a:endParaRPr lang="zh-TW" altLang="en-US" sz="2000" b="1" kern="12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軟正黑體" pitchFamily="34" charset="-120"/>
            <a:ea typeface="微軟正黑體" pitchFamily="34" charset="-120"/>
          </a:endParaRPr>
        </a:p>
      </dsp:txBody>
      <dsp:txXfrm rot="-20700000">
        <a:off x="2949158" y="568585"/>
        <a:ext cx="1118170" cy="1118170"/>
      </dsp:txXfrm>
    </dsp:sp>
    <dsp:sp modelId="{E35AC801-8056-4D84-918E-0EFC4FF5E782}">
      <dsp:nvSpPr>
        <dsp:cNvPr id="0" name=""/>
        <dsp:cNvSpPr/>
      </dsp:nvSpPr>
      <dsp:spPr>
        <a:xfrm>
          <a:off x="4343743" y="0"/>
          <a:ext cx="3197888" cy="1739323"/>
        </a:xfrm>
        <a:prstGeom prst="roundRect">
          <a:avLst>
            <a:gd name="adj" fmla="val 10000"/>
          </a:avLst>
        </a:prstGeom>
        <a:noFill/>
        <a:ln w="9525" cap="flat" cmpd="sng" algn="ctr">
          <a:solidFill>
            <a:schemeClr val="accent1">
              <a:shade val="50000"/>
              <a:hueOff val="11638"/>
              <a:satOff val="16422"/>
              <a:lumOff val="206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透過</a:t>
          </a:r>
          <a:r>
            <a:rPr lang="en-US" altLang="zh-TW" sz="1600" b="1" kern="1200" cap="none" spc="50" dirty="0" smtClean="0">
              <a:ln w="11430"/>
              <a:solidFill>
                <a:schemeClr val="tx1"/>
              </a:solidFill>
              <a:effectLst/>
              <a:latin typeface="微軟正黑體" pitchFamily="34" charset="-120"/>
              <a:ea typeface="微軟正黑體" pitchFamily="34" charset="-120"/>
            </a:rPr>
            <a:t>SWAP</a:t>
          </a:r>
          <a:r>
            <a:rPr lang="zh-TW" altLang="en-US" sz="1600" b="1" kern="1200" cap="none" spc="50" dirty="0" smtClean="0">
              <a:ln w="11430"/>
              <a:solidFill>
                <a:schemeClr val="tx1"/>
              </a:solidFill>
              <a:effectLst/>
              <a:latin typeface="微軟正黑體" pitchFamily="34" charset="-120"/>
              <a:ea typeface="微軟正黑體" pitchFamily="34" charset="-120"/>
            </a:rPr>
            <a:t>方式取得該指數的報酬</a:t>
          </a:r>
          <a:endParaRPr lang="zh-TW" altLang="en-US" sz="1600" b="1" kern="1200" cap="none" spc="50" dirty="0">
            <a:ln w="11430"/>
            <a:solidFill>
              <a:schemeClr val="tx1"/>
            </a:solidFill>
            <a:effectLst/>
            <a:latin typeface="微軟正黑體" pitchFamily="34" charset="-120"/>
            <a:ea typeface="微軟正黑體" pitchFamily="34" charset="-120"/>
          </a:endParaRPr>
        </a:p>
        <a:p>
          <a:pPr marL="171450" lvl="1" indent="-171450" algn="l" defTabSz="711200">
            <a:lnSpc>
              <a:spcPct val="90000"/>
            </a:lnSpc>
            <a:spcBef>
              <a:spcPct val="0"/>
            </a:spcBef>
            <a:spcAft>
              <a:spcPct val="15000"/>
            </a:spcAft>
            <a:buChar char="••"/>
          </a:pPr>
          <a:r>
            <a:rPr lang="zh-TW" altLang="en-US" sz="1600" b="1" kern="1200" cap="none" spc="50" dirty="0" smtClean="0">
              <a:ln w="11430"/>
              <a:solidFill>
                <a:schemeClr val="tx1"/>
              </a:solidFill>
              <a:effectLst/>
              <a:latin typeface="微軟正黑體" pitchFamily="34" charset="-120"/>
              <a:ea typeface="微軟正黑體" pitchFamily="34" charset="-120"/>
            </a:rPr>
            <a:t>目前台灣證期局並不開放該類別</a:t>
          </a:r>
          <a:endParaRPr lang="zh-TW" altLang="en-US" sz="1600" b="1" kern="1200" cap="none" spc="50" dirty="0">
            <a:ln w="11430"/>
            <a:solidFill>
              <a:schemeClr val="tx1"/>
            </a:solidFill>
            <a:effectLst/>
            <a:latin typeface="微軟正黑體" pitchFamily="34" charset="-120"/>
            <a:ea typeface="微軟正黑體" pitchFamily="34" charset="-120"/>
          </a:endParaRPr>
        </a:p>
      </dsp:txBody>
      <dsp:txXfrm>
        <a:off x="4394686" y="50943"/>
        <a:ext cx="3096002" cy="1637437"/>
      </dsp:txXfrm>
    </dsp:sp>
    <dsp:sp modelId="{2F4EAA9D-0B92-45E9-9F43-AB7AF2F334BD}">
      <dsp:nvSpPr>
        <dsp:cNvPr id="0" name=""/>
        <dsp:cNvSpPr/>
      </dsp:nvSpPr>
      <dsp:spPr>
        <a:xfrm>
          <a:off x="3002474" y="1767551"/>
          <a:ext cx="3578145" cy="3578145"/>
        </a:xfrm>
        <a:prstGeom prst="circularArrow">
          <a:avLst>
            <a:gd name="adj1" fmla="val 4687"/>
            <a:gd name="adj2" fmla="val 299029"/>
            <a:gd name="adj3" fmla="val 2533954"/>
            <a:gd name="adj4" fmla="val 15823476"/>
            <a:gd name="adj5" fmla="val 5469"/>
          </a:avLst>
        </a:prstGeom>
        <a:gradFill rotWithShape="0">
          <a:gsLst>
            <a:gs pos="0">
              <a:schemeClr val="accent1">
                <a:shade val="90000"/>
                <a:hueOff val="0"/>
                <a:satOff val="0"/>
                <a:lumOff val="0"/>
                <a:alphaOff val="0"/>
                <a:shade val="51000"/>
                <a:satMod val="130000"/>
              </a:schemeClr>
            </a:gs>
            <a:gs pos="80000">
              <a:schemeClr val="accent1">
                <a:shade val="90000"/>
                <a:hueOff val="0"/>
                <a:satOff val="0"/>
                <a:lumOff val="0"/>
                <a:alphaOff val="0"/>
                <a:shade val="93000"/>
                <a:satMod val="130000"/>
              </a:schemeClr>
            </a:gs>
            <a:gs pos="100000">
              <a:schemeClr val="accent1">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A624BA-D8C7-49F7-84B8-9CB1D5D2FCDB}">
      <dsp:nvSpPr>
        <dsp:cNvPr id="0" name=""/>
        <dsp:cNvSpPr/>
      </dsp:nvSpPr>
      <dsp:spPr>
        <a:xfrm>
          <a:off x="1221072" y="1080631"/>
          <a:ext cx="2599746" cy="2599746"/>
        </a:xfrm>
        <a:prstGeom prst="leftCircularArrow">
          <a:avLst>
            <a:gd name="adj1" fmla="val 6452"/>
            <a:gd name="adj2" fmla="val 429999"/>
            <a:gd name="adj3" fmla="val 10489124"/>
            <a:gd name="adj4" fmla="val 14837806"/>
            <a:gd name="adj5" fmla="val 7527"/>
          </a:avLst>
        </a:prstGeom>
        <a:gradFill rotWithShape="0">
          <a:gsLst>
            <a:gs pos="0">
              <a:schemeClr val="accent1">
                <a:shade val="90000"/>
                <a:hueOff val="12622"/>
                <a:satOff val="3725"/>
                <a:lumOff val="9272"/>
                <a:alphaOff val="0"/>
                <a:shade val="51000"/>
                <a:satMod val="130000"/>
              </a:schemeClr>
            </a:gs>
            <a:gs pos="80000">
              <a:schemeClr val="accent1">
                <a:shade val="90000"/>
                <a:hueOff val="12622"/>
                <a:satOff val="3725"/>
                <a:lumOff val="9272"/>
                <a:alphaOff val="0"/>
                <a:shade val="93000"/>
                <a:satMod val="130000"/>
              </a:schemeClr>
            </a:gs>
            <a:gs pos="100000">
              <a:schemeClr val="accent1">
                <a:shade val="90000"/>
                <a:hueOff val="12622"/>
                <a:satOff val="3725"/>
                <a:lumOff val="927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650B124-5524-4A65-B089-8A3CE6498CA7}">
      <dsp:nvSpPr>
        <dsp:cNvPr id="0" name=""/>
        <dsp:cNvSpPr/>
      </dsp:nvSpPr>
      <dsp:spPr>
        <a:xfrm>
          <a:off x="2259066" y="-308436"/>
          <a:ext cx="2803050" cy="2803050"/>
        </a:xfrm>
        <a:prstGeom prst="circularArrow">
          <a:avLst>
            <a:gd name="adj1" fmla="val 5984"/>
            <a:gd name="adj2" fmla="val 394124"/>
            <a:gd name="adj3" fmla="val 13313824"/>
            <a:gd name="adj4" fmla="val 10508221"/>
            <a:gd name="adj5" fmla="val 6981"/>
          </a:avLst>
        </a:prstGeom>
        <a:gradFill rotWithShape="0">
          <a:gsLst>
            <a:gs pos="0">
              <a:schemeClr val="accent1">
                <a:shade val="90000"/>
                <a:hueOff val="12622"/>
                <a:satOff val="3725"/>
                <a:lumOff val="9272"/>
                <a:alphaOff val="0"/>
                <a:shade val="51000"/>
                <a:satMod val="130000"/>
              </a:schemeClr>
            </a:gs>
            <a:gs pos="80000">
              <a:schemeClr val="accent1">
                <a:shade val="90000"/>
                <a:hueOff val="12622"/>
                <a:satOff val="3725"/>
                <a:lumOff val="9272"/>
                <a:alphaOff val="0"/>
                <a:shade val="93000"/>
                <a:satMod val="130000"/>
              </a:schemeClr>
            </a:gs>
            <a:gs pos="100000">
              <a:schemeClr val="accent1">
                <a:shade val="90000"/>
                <a:hueOff val="12622"/>
                <a:satOff val="3725"/>
                <a:lumOff val="927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EE33A-634C-4153-B86C-8C50606D2830}">
      <dsp:nvSpPr>
        <dsp:cNvPr id="0" name=""/>
        <dsp:cNvSpPr/>
      </dsp:nvSpPr>
      <dsp:spPr>
        <a:xfrm>
          <a:off x="0" y="0"/>
          <a:ext cx="2019414" cy="201941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C02BE-C5E4-4B54-9F32-E06DFE57A205}">
      <dsp:nvSpPr>
        <dsp:cNvPr id="0" name=""/>
        <dsp:cNvSpPr/>
      </dsp:nvSpPr>
      <dsp:spPr>
        <a:xfrm>
          <a:off x="1009707" y="0"/>
          <a:ext cx="5141481" cy="201941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TW" altLang="en-US" sz="2100" kern="1200" dirty="0" smtClean="0">
              <a:latin typeface="微軟正黑體" pitchFamily="34" charset="-120"/>
              <a:ea typeface="微軟正黑體" pitchFamily="34" charset="-120"/>
            </a:rPr>
            <a:t>國家</a:t>
          </a:r>
          <a:endParaRPr lang="zh-TW" altLang="en-US" sz="2100" kern="1200" dirty="0">
            <a:latin typeface="微軟正黑體" pitchFamily="34" charset="-120"/>
            <a:ea typeface="微軟正黑體" pitchFamily="34" charset="-120"/>
          </a:endParaRPr>
        </a:p>
      </dsp:txBody>
      <dsp:txXfrm>
        <a:off x="1009707" y="0"/>
        <a:ext cx="2570740" cy="605825"/>
      </dsp:txXfrm>
    </dsp:sp>
    <dsp:sp modelId="{1C726E17-0646-4988-9F5F-0A0812337477}">
      <dsp:nvSpPr>
        <dsp:cNvPr id="0" name=""/>
        <dsp:cNvSpPr/>
      </dsp:nvSpPr>
      <dsp:spPr>
        <a:xfrm>
          <a:off x="353398" y="706805"/>
          <a:ext cx="1312617" cy="1312617"/>
        </a:xfrm>
        <a:prstGeom prst="pie">
          <a:avLst>
            <a:gd name="adj1" fmla="val 5400000"/>
            <a:gd name="adj2" fmla="val 16200000"/>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CB9CF4-9ED6-45DA-89EA-1913DEA67D32}">
      <dsp:nvSpPr>
        <dsp:cNvPr id="0" name=""/>
        <dsp:cNvSpPr/>
      </dsp:nvSpPr>
      <dsp:spPr>
        <a:xfrm>
          <a:off x="1009707" y="675398"/>
          <a:ext cx="5141481" cy="134401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TW" altLang="en-US" sz="2100" kern="1200" dirty="0" smtClean="0">
              <a:latin typeface="微軟正黑體" pitchFamily="34" charset="-120"/>
              <a:ea typeface="微軟正黑體" pitchFamily="34" charset="-120"/>
            </a:rPr>
            <a:t>債券種類</a:t>
          </a:r>
          <a:endParaRPr lang="zh-TW" altLang="en-US" sz="2100" kern="1200" dirty="0">
            <a:latin typeface="微軟正黑體" pitchFamily="34" charset="-120"/>
            <a:ea typeface="微軟正黑體" pitchFamily="34" charset="-120"/>
          </a:endParaRPr>
        </a:p>
      </dsp:txBody>
      <dsp:txXfrm>
        <a:off x="1009707" y="675398"/>
        <a:ext cx="2570740" cy="620314"/>
      </dsp:txXfrm>
    </dsp:sp>
    <dsp:sp modelId="{81B5E7B2-C372-46C9-8719-CA4A28252E73}">
      <dsp:nvSpPr>
        <dsp:cNvPr id="0" name=""/>
        <dsp:cNvSpPr/>
      </dsp:nvSpPr>
      <dsp:spPr>
        <a:xfrm>
          <a:off x="706795" y="1413600"/>
          <a:ext cx="605823" cy="605823"/>
        </a:xfrm>
        <a:prstGeom prst="pie">
          <a:avLst>
            <a:gd name="adj1" fmla="val 5400000"/>
            <a:gd name="adj2" fmla="val 16200000"/>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2044A1-ECF6-456B-AB3F-63AC2002E8A8}">
      <dsp:nvSpPr>
        <dsp:cNvPr id="0" name=""/>
        <dsp:cNvSpPr/>
      </dsp:nvSpPr>
      <dsp:spPr>
        <a:xfrm>
          <a:off x="966621" y="1393525"/>
          <a:ext cx="5141481" cy="62588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TW" altLang="en-US" sz="2100" kern="1200" dirty="0" smtClean="0">
              <a:latin typeface="微軟正黑體" pitchFamily="34" charset="-120"/>
              <a:ea typeface="微軟正黑體" pitchFamily="34" charset="-120"/>
            </a:rPr>
            <a:t>國家評級</a:t>
          </a:r>
          <a:endParaRPr lang="zh-TW" altLang="en-US" sz="2100" kern="1200" dirty="0">
            <a:latin typeface="微軟正黑體" pitchFamily="34" charset="-120"/>
            <a:ea typeface="微軟正黑體" pitchFamily="34" charset="-120"/>
          </a:endParaRPr>
        </a:p>
      </dsp:txBody>
      <dsp:txXfrm>
        <a:off x="966621" y="1393525"/>
        <a:ext cx="2570740" cy="625888"/>
      </dsp:txXfrm>
    </dsp:sp>
    <dsp:sp modelId="{FBA49DB7-F517-4F51-A791-4D9A112840B6}">
      <dsp:nvSpPr>
        <dsp:cNvPr id="0" name=""/>
        <dsp:cNvSpPr/>
      </dsp:nvSpPr>
      <dsp:spPr>
        <a:xfrm>
          <a:off x="3580447" y="0"/>
          <a:ext cx="2570740" cy="60582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dirty="0" smtClean="0">
              <a:latin typeface="微軟正黑體" pitchFamily="34" charset="-120"/>
              <a:ea typeface="微軟正黑體" pitchFamily="34" charset="-120"/>
            </a:rPr>
            <a:t>屬於亞太地區</a:t>
          </a:r>
          <a:endParaRPr lang="zh-TW" altLang="en-US" sz="1400" kern="1200" dirty="0">
            <a:latin typeface="微軟正黑體" pitchFamily="34" charset="-120"/>
            <a:ea typeface="微軟正黑體" pitchFamily="34" charset="-120"/>
          </a:endParaRPr>
        </a:p>
        <a:p>
          <a:pPr marL="114300" lvl="1" indent="-114300" algn="l" defTabSz="622300">
            <a:lnSpc>
              <a:spcPct val="90000"/>
            </a:lnSpc>
            <a:spcBef>
              <a:spcPct val="0"/>
            </a:spcBef>
            <a:spcAft>
              <a:spcPct val="15000"/>
            </a:spcAft>
            <a:buChar char="••"/>
          </a:pPr>
          <a:r>
            <a:rPr lang="zh-TW" altLang="en-US" sz="1400" kern="1200" dirty="0" smtClean="0">
              <a:latin typeface="微軟正黑體" pitchFamily="34" charset="-120"/>
              <a:ea typeface="微軟正黑體" pitchFamily="34" charset="-120"/>
            </a:rPr>
            <a:t>排除無法交易國家</a:t>
          </a:r>
          <a:endParaRPr lang="zh-TW" altLang="en-US" sz="1400" kern="1200" dirty="0">
            <a:latin typeface="微軟正黑體" pitchFamily="34" charset="-120"/>
            <a:ea typeface="微軟正黑體" pitchFamily="34" charset="-120"/>
          </a:endParaRPr>
        </a:p>
      </dsp:txBody>
      <dsp:txXfrm>
        <a:off x="3580447" y="0"/>
        <a:ext cx="2570740" cy="605825"/>
      </dsp:txXfrm>
    </dsp:sp>
    <dsp:sp modelId="{C806A93A-9EDD-4D69-9CF5-9BB47E657FEE}">
      <dsp:nvSpPr>
        <dsp:cNvPr id="0" name=""/>
        <dsp:cNvSpPr/>
      </dsp:nvSpPr>
      <dsp:spPr>
        <a:xfrm>
          <a:off x="3580447" y="605825"/>
          <a:ext cx="2570740" cy="60582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dirty="0" smtClean="0">
              <a:latin typeface="微軟正黑體" pitchFamily="34" charset="-120"/>
              <a:ea typeface="微軟正黑體" pitchFamily="34" charset="-120"/>
            </a:rPr>
            <a:t>屬於公債</a:t>
          </a:r>
          <a:endParaRPr lang="zh-TW" altLang="en-US" sz="1400" kern="1200" dirty="0">
            <a:latin typeface="微軟正黑體" pitchFamily="34" charset="-120"/>
            <a:ea typeface="微軟正黑體" pitchFamily="34" charset="-120"/>
          </a:endParaRPr>
        </a:p>
      </dsp:txBody>
      <dsp:txXfrm>
        <a:off x="3580447" y="605825"/>
        <a:ext cx="2570740" cy="605823"/>
      </dsp:txXfrm>
    </dsp:sp>
    <dsp:sp modelId="{18611C42-8819-4327-B0F8-326CC1CC0DFF}">
      <dsp:nvSpPr>
        <dsp:cNvPr id="0" name=""/>
        <dsp:cNvSpPr/>
      </dsp:nvSpPr>
      <dsp:spPr>
        <a:xfrm>
          <a:off x="3580447" y="1413590"/>
          <a:ext cx="2570740" cy="60582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dirty="0" smtClean="0">
              <a:latin typeface="微軟正黑體" pitchFamily="34" charset="-120"/>
              <a:ea typeface="微軟正黑體" pitchFamily="34" charset="-120"/>
            </a:rPr>
            <a:t>屬於投資等級債</a:t>
          </a:r>
          <a:endParaRPr lang="zh-TW" altLang="en-US" sz="1400" kern="1200" dirty="0">
            <a:latin typeface="微軟正黑體" pitchFamily="34" charset="-120"/>
            <a:ea typeface="微軟正黑體" pitchFamily="34" charset="-120"/>
          </a:endParaRPr>
        </a:p>
      </dsp:txBody>
      <dsp:txXfrm>
        <a:off x="3580447" y="1413590"/>
        <a:ext cx="2570740" cy="605823"/>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5A22B020-963D-4B5A-9CE3-723E62822C0E}" type="datetimeFigureOut">
              <a:rPr lang="zh-TW" altLang="en-US" smtClean="0"/>
              <a:t>2015/10/5</a:t>
            </a:fld>
            <a:endParaRPr lang="zh-TW" altLang="en-US"/>
          </a:p>
        </p:txBody>
      </p:sp>
      <p:sp>
        <p:nvSpPr>
          <p:cNvPr id="4" name="頁尾版面配置區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55AAE58C-9D79-4559-8242-7D8D816EB852}" type="slidenum">
              <a:rPr lang="zh-TW" altLang="en-US" smtClean="0"/>
              <a:t>‹#›</a:t>
            </a:fld>
            <a:endParaRPr lang="zh-TW" altLang="en-US"/>
          </a:p>
        </p:txBody>
      </p:sp>
    </p:spTree>
    <p:extLst>
      <p:ext uri="{BB962C8B-B14F-4D97-AF65-F5344CB8AC3E}">
        <p14:creationId xmlns:p14="http://schemas.microsoft.com/office/powerpoint/2010/main" val="2975418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defRPr sz="1200"/>
            </a:lvl1pPr>
          </a:lstStyle>
          <a:p>
            <a:pPr>
              <a:defRPr/>
            </a:pPr>
            <a:endParaRPr lang="en-US" altLang="zh-TW"/>
          </a:p>
        </p:txBody>
      </p:sp>
      <p:sp>
        <p:nvSpPr>
          <p:cNvPr id="3075"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lvl1pPr algn="r">
              <a:defRPr sz="1200"/>
            </a:lvl1pPr>
          </a:lstStyle>
          <a:p>
            <a:pPr>
              <a:defRPr/>
            </a:pPr>
            <a:endParaRPr lang="en-US" altLang="zh-TW"/>
          </a:p>
        </p:txBody>
      </p:sp>
      <p:sp>
        <p:nvSpPr>
          <p:cNvPr id="14340"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768" tIns="47384" rIns="94768" bIns="47384"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3078"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defRPr sz="1200"/>
            </a:lvl1pPr>
          </a:lstStyle>
          <a:p>
            <a:pPr>
              <a:defRPr/>
            </a:pPr>
            <a:endParaRPr lang="en-US" altLang="zh-TW"/>
          </a:p>
        </p:txBody>
      </p:sp>
      <p:sp>
        <p:nvSpPr>
          <p:cNvPr id="3079"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4768" tIns="47384" rIns="94768" bIns="47384" numCol="1" anchor="b" anchorCtr="0" compatLnSpc="1">
            <a:prstTxWarp prst="textNoShape">
              <a:avLst/>
            </a:prstTxWarp>
          </a:bodyPr>
          <a:lstStyle>
            <a:lvl1pPr algn="r">
              <a:defRPr sz="1200"/>
            </a:lvl1pPr>
          </a:lstStyle>
          <a:p>
            <a:pPr>
              <a:defRPr/>
            </a:pPr>
            <a:fld id="{66940ACB-1D6B-4412-AF43-6B427835FF3A}" type="slidenum">
              <a:rPr lang="en-US" altLang="zh-TW"/>
              <a:pPr>
                <a:defRPr/>
              </a:pPr>
              <a:t>‹#›</a:t>
            </a:fld>
            <a:endParaRPr lang="en-US" altLang="zh-TW"/>
          </a:p>
        </p:txBody>
      </p:sp>
    </p:spTree>
    <p:extLst>
      <p:ext uri="{BB962C8B-B14F-4D97-AF65-F5344CB8AC3E}">
        <p14:creationId xmlns:p14="http://schemas.microsoft.com/office/powerpoint/2010/main" val="4119139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69E21-3CD5-48BF-8082-34E2F38F5E8B}" type="slidenum">
              <a:rPr lang="zh-TW" altLang="en-US"/>
              <a:pPr/>
              <a:t>2</a:t>
            </a:fld>
            <a:endParaRPr lang="zh-TW" alt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773E63-DDC1-48AB-BA54-FECDE17C91E4}" type="slidenum">
              <a:rPr lang="en-US" altLang="zh-TW"/>
              <a:pPr/>
              <a:t>20</a:t>
            </a:fld>
            <a:endParaRPr lang="en-US" altLang="zh-TW"/>
          </a:p>
        </p:txBody>
      </p:sp>
      <p:sp>
        <p:nvSpPr>
          <p:cNvPr id="1214466" name="Rectangle 2"/>
          <p:cNvSpPr>
            <a:spLocks noGrp="1" noRot="1" noChangeAspect="1" noChangeArrowheads="1" noTextEdit="1"/>
          </p:cNvSpPr>
          <p:nvPr>
            <p:ph type="sldImg"/>
          </p:nvPr>
        </p:nvSpPr>
        <p:spPr>
          <a:xfrm>
            <a:off x="800100" y="757238"/>
            <a:ext cx="5505450" cy="4130675"/>
          </a:xfrm>
          <a:ln/>
        </p:spPr>
      </p:sp>
      <p:sp>
        <p:nvSpPr>
          <p:cNvPr id="1214467" name="Rectangle 3"/>
          <p:cNvSpPr>
            <a:spLocks noGrp="1" noChangeArrowheads="1"/>
          </p:cNvSpPr>
          <p:nvPr>
            <p:ph type="body" idx="1"/>
          </p:nvPr>
        </p:nvSpPr>
        <p:spPr>
          <a:xfrm>
            <a:off x="802760" y="5460597"/>
            <a:ext cx="5506995" cy="4126344"/>
          </a:xfrm>
        </p:spPr>
        <p:txBody>
          <a:bodyPr/>
          <a:lstStyle/>
          <a:p>
            <a:r>
              <a:rPr lang="en-US" altLang="zh-TW"/>
              <a:t>Russell 2000</a:t>
            </a:r>
            <a:r>
              <a:rPr lang="en-US" altLang="zh-TW">
                <a:latin typeface="Times New Roman"/>
              </a:rPr>
              <a:t>®</a:t>
            </a:r>
            <a:r>
              <a:rPr lang="en-US" altLang="zh-TW"/>
              <a:t> is our flagship </a:t>
            </a:r>
            <a:r>
              <a:rPr lang="en-US" altLang="zh-TW">
                <a:latin typeface="Times New Roman"/>
              </a:rPr>
              <a:t>–</a:t>
            </a:r>
            <a:r>
              <a:rPr lang="en-US" altLang="zh-TW"/>
              <a:t> you know us for small cap, you might also know us for style (Russell was the first to introduce multi-factor style methodology), and some are still  surprised by our growing use as a benchmark for broad market representation in US equity, especially relative to the Wilshire 5000.</a:t>
            </a:r>
          </a:p>
          <a:p>
            <a:endParaRPr lang="en-US" altLang="zh-TW"/>
          </a:p>
          <a:p>
            <a:r>
              <a:rPr lang="en-US" altLang="zh-TW"/>
              <a:t>Good place to mention some of the style research we</a:t>
            </a:r>
            <a:r>
              <a:rPr lang="en-US" altLang="zh-TW">
                <a:latin typeface="Times New Roman"/>
              </a:rPr>
              <a:t>’</a:t>
            </a:r>
            <a:r>
              <a:rPr lang="en-US" altLang="zh-TW"/>
              <a:t>re working on, especially vs. S&amp;P as recent shift from value to growth has highlighted the lags that S&amp;P</a:t>
            </a:r>
            <a:r>
              <a:rPr lang="en-US" altLang="zh-TW">
                <a:latin typeface="Times New Roman"/>
              </a:rPr>
              <a:t>’</a:t>
            </a:r>
            <a:r>
              <a:rPr lang="en-US" altLang="zh-TW"/>
              <a:t>s style methodology may have. Russell</a:t>
            </a:r>
            <a:r>
              <a:rPr lang="en-US" altLang="zh-TW">
                <a:latin typeface="Times New Roman"/>
              </a:rPr>
              <a:t>’</a:t>
            </a:r>
            <a:r>
              <a:rPr lang="en-US" altLang="zh-TW"/>
              <a:t>s style indexes better represent manager behavior and are actually opposite of what S&amp;P</a:t>
            </a:r>
            <a:r>
              <a:rPr lang="en-US" altLang="zh-TW">
                <a:latin typeface="Times New Roman"/>
              </a:rPr>
              <a:t>’</a:t>
            </a:r>
            <a:r>
              <a:rPr lang="en-US" altLang="zh-TW"/>
              <a:t>s style indexes indicate (Wes to confirm messaging with Rolf).  Also could mention or leave behind Trittin</a:t>
            </a:r>
            <a:r>
              <a:rPr lang="en-US" altLang="zh-TW">
                <a:latin typeface="Times New Roman"/>
              </a:rPr>
              <a:t>’</a:t>
            </a:r>
            <a:r>
              <a:rPr lang="en-US" altLang="zh-TW"/>
              <a:t>s </a:t>
            </a:r>
            <a:r>
              <a:rPr lang="en-US" altLang="zh-TW">
                <a:latin typeface="Times New Roman"/>
              </a:rPr>
              <a:t>“</a:t>
            </a:r>
            <a:r>
              <a:rPr lang="en-US" altLang="zh-TW"/>
              <a:t>Growth Becoming Value</a:t>
            </a:r>
            <a:r>
              <a:rPr lang="en-US" altLang="zh-TW">
                <a:latin typeface="Times New Roman"/>
              </a:rPr>
              <a:t>”</a:t>
            </a:r>
            <a:r>
              <a:rPr lang="en-US" altLang="zh-TW"/>
              <a:t> research commentary.</a:t>
            </a:r>
          </a:p>
          <a:p>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圖像版面配置區 1"/>
          <p:cNvSpPr>
            <a:spLocks noGrp="1" noRot="1" noChangeAspect="1" noTextEdit="1"/>
          </p:cNvSpPr>
          <p:nvPr>
            <p:ph type="sldImg"/>
          </p:nvPr>
        </p:nvSpPr>
        <p:spPr>
          <a:ln/>
        </p:spPr>
      </p:sp>
      <p:sp>
        <p:nvSpPr>
          <p:cNvPr id="7373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73732" name="投影片編號版面配置區 3"/>
          <p:cNvSpPr txBox="1">
            <a:spLocks noGrp="1"/>
          </p:cNvSpPr>
          <p:nvPr/>
        </p:nvSpPr>
        <p:spPr bwMode="auto">
          <a:xfrm>
            <a:off x="4018191" y="9722964"/>
            <a:ext cx="3079454" cy="51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1" tIns="47374" rIns="94751" bIns="47374" anchor="b"/>
          <a:lstStyle>
            <a:lvl1pPr>
              <a:defRPr kumimoji="1" sz="1200">
                <a:solidFill>
                  <a:schemeClr val="tx1"/>
                </a:solidFill>
                <a:latin typeface="Arial" charset="0"/>
                <a:ea typeface="新細明體" pitchFamily="18" charset="-120"/>
              </a:defRPr>
            </a:lvl1pPr>
            <a:lvl2pPr marL="742950" indent="-285750">
              <a:defRPr kumimoji="1" sz="1200">
                <a:solidFill>
                  <a:schemeClr val="tx1"/>
                </a:solidFill>
                <a:latin typeface="Arial" charset="0"/>
                <a:ea typeface="新細明體" pitchFamily="18" charset="-120"/>
              </a:defRPr>
            </a:lvl2pPr>
            <a:lvl3pPr marL="1143000" indent="-228600">
              <a:defRPr kumimoji="1" sz="1200">
                <a:solidFill>
                  <a:schemeClr val="tx1"/>
                </a:solidFill>
                <a:latin typeface="Arial" charset="0"/>
                <a:ea typeface="新細明體" pitchFamily="18" charset="-120"/>
              </a:defRPr>
            </a:lvl3pPr>
            <a:lvl4pPr marL="1600200" indent="-228600">
              <a:defRPr kumimoji="1" sz="1200">
                <a:solidFill>
                  <a:schemeClr val="tx1"/>
                </a:solidFill>
                <a:latin typeface="Arial" charset="0"/>
                <a:ea typeface="新細明體" pitchFamily="18" charset="-120"/>
              </a:defRPr>
            </a:lvl4pPr>
            <a:lvl5pPr marL="2057400" indent="-228600">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lgn="r"/>
            <a:fld id="{68892FF4-5478-4A9A-B069-93600CD91EEF}" type="slidenum">
              <a:rPr lang="en-US" altLang="zh-TW" b="0"/>
              <a:pPr algn="r"/>
              <a:t>53</a:t>
            </a:fld>
            <a:endParaRPr lang="en-US" altLang="zh-TW"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投影片圖像版面配置區 1"/>
          <p:cNvSpPr>
            <a:spLocks noGrp="1" noRot="1" noChangeAspect="1" noTextEdit="1"/>
          </p:cNvSpPr>
          <p:nvPr>
            <p:ph type="sldImg"/>
          </p:nvPr>
        </p:nvSpPr>
        <p:spPr>
          <a:ln/>
        </p:spPr>
      </p:sp>
      <p:sp>
        <p:nvSpPr>
          <p:cNvPr id="11981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119812" name="投影片編號版面配置區 3"/>
          <p:cNvSpPr txBox="1">
            <a:spLocks noGrp="1"/>
          </p:cNvSpPr>
          <p:nvPr/>
        </p:nvSpPr>
        <p:spPr bwMode="auto">
          <a:xfrm>
            <a:off x="4018191" y="9722964"/>
            <a:ext cx="3079454" cy="51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1" tIns="47374" rIns="94751" bIns="47374" anchor="b"/>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7D864B22-98E4-40B3-808A-05BC11D11E78}" type="slidenum">
              <a:rPr lang="en-US" altLang="zh-TW" sz="1200" b="0">
                <a:latin typeface="Arial" charset="0"/>
                <a:ea typeface="新細明體" pitchFamily="18" charset="-120"/>
              </a:rPr>
              <a:pPr algn="r" eaLnBrk="1" hangingPunct="1"/>
              <a:t>54</a:t>
            </a:fld>
            <a:endParaRPr lang="en-US" altLang="zh-TW" sz="1200" b="0">
              <a:latin typeface="Arial" charset="0"/>
              <a:ea typeface="新細明體" pitchFamily="18"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圖像版面配置區 1"/>
          <p:cNvSpPr>
            <a:spLocks noGrp="1" noRot="1" noChangeAspect="1" noTextEdit="1"/>
          </p:cNvSpPr>
          <p:nvPr>
            <p:ph type="sldImg"/>
          </p:nvPr>
        </p:nvSpPr>
        <p:spPr>
          <a:ln/>
        </p:spPr>
      </p:sp>
      <p:sp>
        <p:nvSpPr>
          <p:cNvPr id="12288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122884" name="投影片編號版面配置區 3"/>
          <p:cNvSpPr txBox="1">
            <a:spLocks noGrp="1"/>
          </p:cNvSpPr>
          <p:nvPr/>
        </p:nvSpPr>
        <p:spPr bwMode="auto">
          <a:xfrm>
            <a:off x="4018191" y="9722964"/>
            <a:ext cx="3079454" cy="51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1" tIns="47374" rIns="94751" bIns="47374" anchor="b"/>
          <a:lstStyle>
            <a:lvl1pPr defTabSz="912813" eaLnBrk="0" hangingPunct="0">
              <a:defRPr kumimoji="1" b="1">
                <a:solidFill>
                  <a:schemeClr val="tx1"/>
                </a:solidFill>
                <a:latin typeface="Book Antiqua" pitchFamily="18" charset="0"/>
                <a:ea typeface="標楷體" pitchFamily="65" charset="-120"/>
              </a:defRPr>
            </a:lvl1pPr>
            <a:lvl2pPr marL="742950" indent="-285750" defTabSz="912813" eaLnBrk="0" hangingPunct="0">
              <a:defRPr kumimoji="1" b="1">
                <a:solidFill>
                  <a:schemeClr val="tx1"/>
                </a:solidFill>
                <a:latin typeface="Book Antiqua" pitchFamily="18" charset="0"/>
                <a:ea typeface="標楷體" pitchFamily="65" charset="-120"/>
              </a:defRPr>
            </a:lvl2pPr>
            <a:lvl3pPr marL="1143000" indent="-228600" defTabSz="912813" eaLnBrk="0" hangingPunct="0">
              <a:defRPr kumimoji="1" b="1">
                <a:solidFill>
                  <a:schemeClr val="tx1"/>
                </a:solidFill>
                <a:latin typeface="Book Antiqua" pitchFamily="18" charset="0"/>
                <a:ea typeface="標楷體" pitchFamily="65" charset="-120"/>
              </a:defRPr>
            </a:lvl3pPr>
            <a:lvl4pPr marL="1600200" indent="-228600" defTabSz="912813" eaLnBrk="0" hangingPunct="0">
              <a:defRPr kumimoji="1" b="1">
                <a:solidFill>
                  <a:schemeClr val="tx1"/>
                </a:solidFill>
                <a:latin typeface="Book Antiqua" pitchFamily="18" charset="0"/>
                <a:ea typeface="標楷體" pitchFamily="65" charset="-120"/>
              </a:defRPr>
            </a:lvl4pPr>
            <a:lvl5pPr marL="2057400" indent="-228600" defTabSz="912813" eaLnBrk="0" hangingPunct="0">
              <a:defRPr kumimoji="1" b="1">
                <a:solidFill>
                  <a:schemeClr val="tx1"/>
                </a:solidFill>
                <a:latin typeface="Book Antiqua" pitchFamily="18" charset="0"/>
                <a:ea typeface="標楷體" pitchFamily="65" charset="-120"/>
              </a:defRPr>
            </a:lvl5pPr>
            <a:lvl6pPr marL="2514600" indent="-228600" defTabSz="912813"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defTabSz="912813"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defTabSz="912813"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defTabSz="912813"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D0BC434E-5914-432D-89BA-4EB465D2D624}" type="slidenum">
              <a:rPr lang="en-US" altLang="zh-TW" sz="1200" b="0">
                <a:latin typeface="Arial" charset="0"/>
                <a:ea typeface="新細明體" pitchFamily="18" charset="-120"/>
              </a:rPr>
              <a:pPr algn="r" eaLnBrk="1" hangingPunct="1"/>
              <a:t>55</a:t>
            </a:fld>
            <a:endParaRPr lang="en-US" altLang="zh-TW" sz="1200" b="0">
              <a:latin typeface="Arial" charset="0"/>
              <a:ea typeface="新細明體" pitchFamily="18"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投影片圖像版面配置區 1"/>
          <p:cNvSpPr>
            <a:spLocks noGrp="1" noRot="1" noChangeAspect="1" noTextEdit="1"/>
          </p:cNvSpPr>
          <p:nvPr>
            <p:ph type="sldImg"/>
          </p:nvPr>
        </p:nvSpPr>
        <p:spPr>
          <a:ln/>
        </p:spPr>
      </p:sp>
      <p:sp>
        <p:nvSpPr>
          <p:cNvPr id="12493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124932" name="投影片編號版面配置區 3"/>
          <p:cNvSpPr txBox="1">
            <a:spLocks noGrp="1"/>
          </p:cNvSpPr>
          <p:nvPr/>
        </p:nvSpPr>
        <p:spPr bwMode="auto">
          <a:xfrm>
            <a:off x="4018191" y="9722964"/>
            <a:ext cx="3079454" cy="51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51" tIns="47374" rIns="94751" bIns="47374" anchor="b"/>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BE04420E-875C-474A-A960-D24D8A7ACDE9}" type="slidenum">
              <a:rPr lang="en-US" altLang="zh-TW" sz="1200" b="0">
                <a:latin typeface="Arial" charset="0"/>
                <a:ea typeface="新細明體" pitchFamily="18" charset="-120"/>
              </a:rPr>
              <a:pPr algn="r" eaLnBrk="1" hangingPunct="1"/>
              <a:t>56</a:t>
            </a:fld>
            <a:endParaRPr lang="en-US" altLang="zh-TW" sz="1200" b="0">
              <a:latin typeface="Arial" charset="0"/>
              <a:ea typeface="新細明體" pitchFamily="18"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733550"/>
            <a:ext cx="832485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圖片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00788" y="476250"/>
            <a:ext cx="24479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2"/>
          <p:cNvSpPr>
            <a:spLocks noChangeArrowheads="1"/>
          </p:cNvSpPr>
          <p:nvPr userDrawn="1"/>
        </p:nvSpPr>
        <p:spPr bwMode="auto">
          <a:xfrm>
            <a:off x="5534025" y="6430963"/>
            <a:ext cx="3502025" cy="33813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defRPr/>
            </a:pPr>
            <a:r>
              <a:rPr lang="en-US" altLang="zh-TW" sz="1600" b="1" dirty="0" smtClean="0">
                <a:solidFill>
                  <a:srgbClr val="FF0000"/>
                </a:solidFill>
                <a:latin typeface="Arial" charset="0"/>
              </a:rPr>
              <a:t>&lt;</a:t>
            </a:r>
            <a:r>
              <a:rPr lang="zh-TW" altLang="en-US" sz="1600" b="1" dirty="0" smtClean="0">
                <a:solidFill>
                  <a:srgbClr val="FF0000"/>
                </a:solidFill>
                <a:latin typeface="Arial" charset="0"/>
              </a:rPr>
              <a:t>僅供內部教育訓練使用，嚴禁外流</a:t>
            </a:r>
            <a:r>
              <a:rPr lang="en-US" altLang="zh-TW" sz="1600" b="1" dirty="0" smtClean="0">
                <a:solidFill>
                  <a:srgbClr val="FF0000"/>
                </a:solidFill>
                <a:latin typeface="Arial" charset="0"/>
              </a:rPr>
              <a:t>&gt;</a:t>
            </a:r>
          </a:p>
        </p:txBody>
      </p:sp>
      <p:sp>
        <p:nvSpPr>
          <p:cNvPr id="22530" name="Rectangle 2"/>
          <p:cNvSpPr>
            <a:spLocks noGrp="1" noChangeArrowheads="1"/>
          </p:cNvSpPr>
          <p:nvPr>
            <p:ph type="ctrTitle"/>
          </p:nvPr>
        </p:nvSpPr>
        <p:spPr>
          <a:xfrm>
            <a:off x="976313" y="2130425"/>
            <a:ext cx="7772400" cy="1470025"/>
          </a:xfrm>
        </p:spPr>
        <p:txBody>
          <a:bodyPr/>
          <a:lstStyle>
            <a:lvl1pPr>
              <a:defRPr sz="4000" b="1">
                <a:solidFill>
                  <a:srgbClr val="DDDDDD"/>
                </a:solidFill>
              </a:defRPr>
            </a:lvl1pPr>
          </a:lstStyle>
          <a:p>
            <a:pPr lvl="0"/>
            <a:r>
              <a:rPr lang="en-US" altLang="zh-TW" noProof="0" dirty="0" smtClean="0"/>
              <a:t>Click to edit Master title style</a:t>
            </a:r>
          </a:p>
        </p:txBody>
      </p:sp>
      <p:sp>
        <p:nvSpPr>
          <p:cNvPr id="22531" name="Rectangle 3"/>
          <p:cNvSpPr>
            <a:spLocks noGrp="1" noChangeArrowheads="1"/>
          </p:cNvSpPr>
          <p:nvPr>
            <p:ph type="subTitle" idx="1"/>
          </p:nvPr>
        </p:nvSpPr>
        <p:spPr>
          <a:xfrm>
            <a:off x="979488" y="4005263"/>
            <a:ext cx="8164512" cy="719137"/>
          </a:xfrm>
        </p:spPr>
        <p:txBody>
          <a:bodyPr/>
          <a:lstStyle>
            <a:lvl1pPr marL="0" indent="0">
              <a:buFontTx/>
              <a:buNone/>
              <a:defRPr sz="2300">
                <a:solidFill>
                  <a:srgbClr val="000066"/>
                </a:solidFill>
              </a:defRPr>
            </a:lvl1pPr>
          </a:lstStyle>
          <a:p>
            <a:pPr lvl="0"/>
            <a:r>
              <a:rPr lang="en-US" altLang="zh-TW" noProof="0" smtClean="0"/>
              <a:t>Click to edit Master subtitle style</a:t>
            </a:r>
          </a:p>
        </p:txBody>
      </p:sp>
      <p:sp>
        <p:nvSpPr>
          <p:cNvPr id="7" name="Rectangle 4"/>
          <p:cNvSpPr>
            <a:spLocks noGrp="1" noChangeArrowheads="1"/>
          </p:cNvSpPr>
          <p:nvPr>
            <p:ph type="dt" sz="half" idx="10"/>
          </p:nvPr>
        </p:nvSpPr>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endParaRPr lang="en-US" altLang="zh-TW"/>
          </a:p>
        </p:txBody>
      </p:sp>
    </p:spTree>
    <p:extLst>
      <p:ext uri="{BB962C8B-B14F-4D97-AF65-F5344CB8AC3E}">
        <p14:creationId xmlns:p14="http://schemas.microsoft.com/office/powerpoint/2010/main" val="13124883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584389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92925" y="0"/>
            <a:ext cx="2286000" cy="62372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4925" y="0"/>
            <a:ext cx="6705600" cy="62372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440686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4925" y="1"/>
            <a:ext cx="9144000" cy="83661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107951" y="981075"/>
            <a:ext cx="8785225" cy="5256213"/>
          </a:xfrm>
          <a:prstGeom prst="rect">
            <a:avLst/>
          </a:prstGeom>
        </p:spPr>
        <p:txBody>
          <a:bodyPr/>
          <a:lstStyle/>
          <a:p>
            <a:pPr lvl="0"/>
            <a:endParaRPr lang="zh-TW" altLang="en-US" noProof="0"/>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fontAlgn="auto">
              <a:spcBef>
                <a:spcPts val="0"/>
              </a:spcBef>
              <a:spcAft>
                <a:spcPts val="0"/>
              </a:spcAft>
              <a:defRPr kumimoji="0" b="0">
                <a:latin typeface="+mn-lt"/>
                <a:ea typeface="+mn-ea"/>
              </a:defRPr>
            </a:lvl1pPr>
          </a:lstStyle>
          <a:p>
            <a:pPr>
              <a:defRPr/>
            </a:pPr>
            <a:endParaRPr lang="en-US" altLang="zh-TW"/>
          </a:p>
        </p:txBody>
      </p:sp>
      <p:sp>
        <p:nvSpPr>
          <p:cNvPr id="5" name="Rectangle 5"/>
          <p:cNvSpPr>
            <a:spLocks noGrp="1" noChangeArrowheads="1"/>
          </p:cNvSpPr>
          <p:nvPr>
            <p:ph type="ftr" sz="quarter" idx="11"/>
          </p:nvPr>
        </p:nvSpPr>
        <p:spPr>
          <a:xfrm>
            <a:off x="8154866" y="6580189"/>
            <a:ext cx="734157" cy="231775"/>
          </a:xfrm>
          <a:prstGeom prst="rect">
            <a:avLst/>
          </a:prstGeom>
        </p:spPr>
        <p:txBody>
          <a:bodyPr/>
          <a:lstStyle>
            <a:lvl1pPr fontAlgn="auto">
              <a:spcBef>
                <a:spcPts val="0"/>
              </a:spcBef>
              <a:spcAft>
                <a:spcPts val="0"/>
              </a:spcAft>
              <a:defRPr kumimoji="0" b="0">
                <a:latin typeface="+mn-lt"/>
                <a:ea typeface="+mn-ea"/>
              </a:defRPr>
            </a:lvl1pPr>
          </a:lstStyle>
          <a:p>
            <a:pPr>
              <a:defRPr/>
            </a:pPr>
            <a:endParaRPr lang="en-US" altLang="zh-TW"/>
          </a:p>
        </p:txBody>
      </p:sp>
      <p:sp>
        <p:nvSpPr>
          <p:cNvPr id="6" name="Rectangle 6"/>
          <p:cNvSpPr>
            <a:spLocks noGrp="1" noChangeArrowheads="1"/>
          </p:cNvSpPr>
          <p:nvPr>
            <p:ph type="sldNum" sz="quarter" idx="12"/>
          </p:nvPr>
        </p:nvSpPr>
        <p:spPr>
          <a:xfrm>
            <a:off x="8773258" y="6524626"/>
            <a:ext cx="451338" cy="333375"/>
          </a:xfrm>
          <a:prstGeom prst="rect">
            <a:avLst/>
          </a:prstGeom>
        </p:spPr>
        <p:txBody>
          <a:bodyPr/>
          <a:lstStyle>
            <a:lvl1pPr>
              <a:defRPr/>
            </a:lvl1pPr>
          </a:lstStyle>
          <a:p>
            <a:pPr>
              <a:defRPr/>
            </a:pPr>
            <a:fld id="{EAB89743-810B-4A81-B743-7849C1E4135A}" type="slidenum">
              <a:rPr lang="en-US" altLang="zh-TW"/>
              <a:pPr>
                <a:defRPr/>
              </a:pPr>
              <a:t>‹#›</a:t>
            </a:fld>
            <a:endParaRPr lang="en-US" altLang="zh-TW" dirty="0"/>
          </a:p>
        </p:txBody>
      </p:sp>
    </p:spTree>
    <p:extLst>
      <p:ext uri="{BB962C8B-B14F-4D97-AF65-F5344CB8AC3E}">
        <p14:creationId xmlns:p14="http://schemas.microsoft.com/office/powerpoint/2010/main" val="27791229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16282021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9688740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07950" y="981075"/>
            <a:ext cx="4316413"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576763" y="981075"/>
            <a:ext cx="431641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83434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42312874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706771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368218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298996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Tree>
    <p:extLst>
      <p:ext uri="{BB962C8B-B14F-4D97-AF65-F5344CB8AC3E}">
        <p14:creationId xmlns:p14="http://schemas.microsoft.com/office/powerpoint/2010/main" val="4237263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763" y="841375"/>
            <a:ext cx="7559676" cy="7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7" descr="YTF-4.9.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394450"/>
            <a:ext cx="91440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34925" y="0"/>
            <a:ext cx="91440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9" name="Rectangle 3"/>
          <p:cNvSpPr>
            <a:spLocks noGrp="1" noChangeArrowheads="1"/>
          </p:cNvSpPr>
          <p:nvPr>
            <p:ph type="body" idx="1"/>
          </p:nvPr>
        </p:nvSpPr>
        <p:spPr bwMode="auto">
          <a:xfrm>
            <a:off x="107950" y="981075"/>
            <a:ext cx="87852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微軟正黑體" panose="020B0604030504040204" pitchFamily="34" charset="-120"/>
                <a:ea typeface="微軟正黑體" panose="020B0604030504040204" pitchFamily="34" charset="-120"/>
              </a:defRPr>
            </a:lvl1pPr>
          </a:lstStyle>
          <a:p>
            <a:pPr>
              <a:defRPr/>
            </a:pPr>
            <a:endParaRPr lang="en-US" altLang="zh-TW"/>
          </a:p>
        </p:txBody>
      </p:sp>
      <p:sp>
        <p:nvSpPr>
          <p:cNvPr id="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微軟正黑體" panose="020B0604030504040204" pitchFamily="34" charset="-120"/>
                <a:ea typeface="微軟正黑體" panose="020B0604030504040204" pitchFamily="34" charset="-120"/>
              </a:defRPr>
            </a:lvl1pPr>
          </a:lstStyle>
          <a:p>
            <a:pPr>
              <a:defRPr/>
            </a:pPr>
            <a:endParaRPr lang="en-US" altLang="zh-TW"/>
          </a:p>
        </p:txBody>
      </p:sp>
      <p:sp>
        <p:nvSpPr>
          <p:cNvPr id="9" name="Rectangle 12"/>
          <p:cNvSpPr>
            <a:spLocks noChangeArrowheads="1"/>
          </p:cNvSpPr>
          <p:nvPr userDrawn="1"/>
        </p:nvSpPr>
        <p:spPr bwMode="auto">
          <a:xfrm>
            <a:off x="5534025" y="6430755"/>
            <a:ext cx="3570208" cy="338554"/>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defRPr/>
            </a:pPr>
            <a:r>
              <a:rPr lang="en-US" altLang="zh-TW" sz="1600" b="1" dirty="0" smtClean="0">
                <a:solidFill>
                  <a:srgbClr val="FF0000"/>
                </a:solidFill>
                <a:latin typeface="微軟正黑體" panose="020B0604030504040204" pitchFamily="34" charset="-120"/>
                <a:ea typeface="微軟正黑體" panose="020B0604030504040204" pitchFamily="34" charset="-120"/>
              </a:rPr>
              <a:t>&lt;</a:t>
            </a:r>
            <a:r>
              <a:rPr lang="zh-TW" altLang="en-US" sz="1600" b="1" dirty="0" smtClean="0">
                <a:solidFill>
                  <a:srgbClr val="FF0000"/>
                </a:solidFill>
                <a:latin typeface="微軟正黑體" panose="020B0604030504040204" pitchFamily="34" charset="-120"/>
                <a:ea typeface="微軟正黑體" panose="020B0604030504040204" pitchFamily="34" charset="-120"/>
              </a:rPr>
              <a:t>僅供內部教育訓練使用，嚴禁外流</a:t>
            </a:r>
            <a:r>
              <a:rPr lang="en-US" altLang="zh-TW" sz="1600" b="1" dirty="0" smtClean="0">
                <a:solidFill>
                  <a:srgbClr val="FF0000"/>
                </a:solidFill>
                <a:latin typeface="微軟正黑體" panose="020B0604030504040204" pitchFamily="34" charset="-120"/>
                <a:ea typeface="微軟正黑體" panose="020B0604030504040204" pitchFamily="34" charset="-120"/>
              </a:rPr>
              <a:t>&gt;</a:t>
            </a:r>
          </a:p>
        </p:txBody>
      </p:sp>
    </p:spTree>
    <p:extLst>
      <p:ext uri="{BB962C8B-B14F-4D97-AF65-F5344CB8AC3E}">
        <p14:creationId xmlns:p14="http://schemas.microsoft.com/office/powerpoint/2010/main" val="232838970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iming>
    <p:tnLst>
      <p:par>
        <p:cTn id="1" dur="indefinite" restart="never" nodeType="tmRoot"/>
      </p:par>
    </p:tnLst>
  </p:timing>
  <p:txStyles>
    <p:titleStyle>
      <a:lvl1pPr algn="l" rtl="0" eaLnBrk="0" fontAlgn="base" hangingPunct="0">
        <a:spcBef>
          <a:spcPct val="0"/>
        </a:spcBef>
        <a:spcAft>
          <a:spcPct val="0"/>
        </a:spcAft>
        <a:defRPr kumimoji="1" sz="3600">
          <a:solidFill>
            <a:srgbClr val="00428E"/>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600">
          <a:solidFill>
            <a:srgbClr val="00428E"/>
          </a:solidFill>
          <a:latin typeface="Arial" charset="0"/>
          <a:ea typeface="標楷體" pitchFamily="65" charset="-120"/>
        </a:defRPr>
      </a:lvl2pPr>
      <a:lvl3pPr algn="l" rtl="0" eaLnBrk="0" fontAlgn="base" hangingPunct="0">
        <a:spcBef>
          <a:spcPct val="0"/>
        </a:spcBef>
        <a:spcAft>
          <a:spcPct val="0"/>
        </a:spcAft>
        <a:defRPr kumimoji="1" sz="3600">
          <a:solidFill>
            <a:srgbClr val="00428E"/>
          </a:solidFill>
          <a:latin typeface="Arial" charset="0"/>
          <a:ea typeface="標楷體" pitchFamily="65" charset="-120"/>
        </a:defRPr>
      </a:lvl3pPr>
      <a:lvl4pPr algn="l" rtl="0" eaLnBrk="0" fontAlgn="base" hangingPunct="0">
        <a:spcBef>
          <a:spcPct val="0"/>
        </a:spcBef>
        <a:spcAft>
          <a:spcPct val="0"/>
        </a:spcAft>
        <a:defRPr kumimoji="1" sz="3600">
          <a:solidFill>
            <a:srgbClr val="00428E"/>
          </a:solidFill>
          <a:latin typeface="Arial" charset="0"/>
          <a:ea typeface="標楷體" pitchFamily="65" charset="-120"/>
        </a:defRPr>
      </a:lvl4pPr>
      <a:lvl5pPr algn="l" rtl="0" eaLnBrk="0" fontAlgn="base" hangingPunct="0">
        <a:spcBef>
          <a:spcPct val="0"/>
        </a:spcBef>
        <a:spcAft>
          <a:spcPct val="0"/>
        </a:spcAft>
        <a:defRPr kumimoji="1" sz="3600">
          <a:solidFill>
            <a:srgbClr val="00428E"/>
          </a:solidFill>
          <a:latin typeface="Arial" charset="0"/>
          <a:ea typeface="標楷體" pitchFamily="65" charset="-120"/>
        </a:defRPr>
      </a:lvl5pPr>
      <a:lvl6pPr marL="457200" algn="l" rtl="0" fontAlgn="base">
        <a:spcBef>
          <a:spcPct val="0"/>
        </a:spcBef>
        <a:spcAft>
          <a:spcPct val="0"/>
        </a:spcAft>
        <a:defRPr kumimoji="1" sz="3600">
          <a:solidFill>
            <a:srgbClr val="00428E"/>
          </a:solidFill>
          <a:latin typeface="Arial" charset="0"/>
          <a:ea typeface="標楷體" pitchFamily="65" charset="-120"/>
        </a:defRPr>
      </a:lvl6pPr>
      <a:lvl7pPr marL="914400" algn="l" rtl="0" fontAlgn="base">
        <a:spcBef>
          <a:spcPct val="0"/>
        </a:spcBef>
        <a:spcAft>
          <a:spcPct val="0"/>
        </a:spcAft>
        <a:defRPr kumimoji="1" sz="3600">
          <a:solidFill>
            <a:srgbClr val="00428E"/>
          </a:solidFill>
          <a:latin typeface="Arial" charset="0"/>
          <a:ea typeface="標楷體" pitchFamily="65" charset="-120"/>
        </a:defRPr>
      </a:lvl7pPr>
      <a:lvl8pPr marL="1371600" algn="l" rtl="0" fontAlgn="base">
        <a:spcBef>
          <a:spcPct val="0"/>
        </a:spcBef>
        <a:spcAft>
          <a:spcPct val="0"/>
        </a:spcAft>
        <a:defRPr kumimoji="1" sz="3600">
          <a:solidFill>
            <a:srgbClr val="00428E"/>
          </a:solidFill>
          <a:latin typeface="Arial" charset="0"/>
          <a:ea typeface="標楷體" pitchFamily="65" charset="-120"/>
        </a:defRPr>
      </a:lvl8pPr>
      <a:lvl9pPr marL="1828800" algn="l" rtl="0" fontAlgn="base">
        <a:spcBef>
          <a:spcPct val="0"/>
        </a:spcBef>
        <a:spcAft>
          <a:spcPct val="0"/>
        </a:spcAft>
        <a:defRPr kumimoji="1" sz="3600">
          <a:solidFill>
            <a:srgbClr val="00428E"/>
          </a:solidFill>
          <a:latin typeface="Arial" charset="0"/>
          <a:ea typeface="標楷體" pitchFamily="65" charset="-120"/>
        </a:defRPr>
      </a:lvl9pPr>
    </p:titleStyle>
    <p:bodyStyle>
      <a:lvl1pPr marL="342900" indent="-342900" algn="l" rtl="0" eaLnBrk="0" fontAlgn="base" hangingPunct="0">
        <a:spcBef>
          <a:spcPct val="20000"/>
        </a:spcBef>
        <a:spcAft>
          <a:spcPct val="0"/>
        </a:spcAft>
        <a:buChar char="•"/>
        <a:defRPr kumimoji="1" sz="2600">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200">
          <a:solidFill>
            <a:schemeClr val="tx1"/>
          </a:solidFill>
          <a:latin typeface="微軟正黑體" panose="020B0604030504040204" pitchFamily="34" charset="-120"/>
          <a:ea typeface="微軟正黑體" panose="020B0604030504040204" pitchFamily="34" charset="-120"/>
        </a:defRPr>
      </a:lvl2pPr>
      <a:lvl3pPr marL="1143000" indent="-228600" algn="l" rtl="0" eaLnBrk="0" fontAlgn="base" hangingPunct="0">
        <a:spcBef>
          <a:spcPct val="20000"/>
        </a:spcBef>
        <a:spcAft>
          <a:spcPct val="0"/>
        </a:spcAft>
        <a:buChar char="•"/>
        <a:defRPr kumimoji="1" sz="2200">
          <a:solidFill>
            <a:schemeClr val="tx1"/>
          </a:solidFill>
          <a:latin typeface="微軟正黑體" panose="020B0604030504040204" pitchFamily="34" charset="-120"/>
          <a:ea typeface="微軟正黑體" panose="020B0604030504040204" pitchFamily="34" charset="-120"/>
        </a:defRPr>
      </a:lvl3pPr>
      <a:lvl4pPr marL="1600200" indent="-228600" algn="l" rtl="0" eaLnBrk="0" fontAlgn="base" hangingPunct="0">
        <a:spcBef>
          <a:spcPct val="20000"/>
        </a:spcBef>
        <a:spcAft>
          <a:spcPct val="0"/>
        </a:spcAft>
        <a:buChar char="–"/>
        <a:defRPr kumimoji="1" sz="2200">
          <a:solidFill>
            <a:schemeClr val="tx1"/>
          </a:solidFill>
          <a:latin typeface="微軟正黑體" panose="020B0604030504040204" pitchFamily="34" charset="-120"/>
          <a:ea typeface="微軟正黑體" panose="020B0604030504040204" pitchFamily="34" charset="-120"/>
        </a:defRPr>
      </a:lvl4pPr>
      <a:lvl5pPr marL="2057400" indent="-228600" algn="l" rtl="0" eaLnBrk="0" fontAlgn="base" hangingPunct="0">
        <a:spcBef>
          <a:spcPct val="20000"/>
        </a:spcBef>
        <a:spcAft>
          <a:spcPct val="0"/>
        </a:spcAft>
        <a:buChar char="»"/>
        <a:defRPr kumimoji="1" sz="2200">
          <a:solidFill>
            <a:schemeClr val="tx1"/>
          </a:solidFill>
          <a:latin typeface="微軟正黑體" panose="020B0604030504040204" pitchFamily="34" charset="-120"/>
          <a:ea typeface="微軟正黑體" panose="020B0604030504040204" pitchFamily="34" charset="-120"/>
        </a:defRPr>
      </a:lvl5pPr>
      <a:lvl6pPr marL="2514600" indent="-228600" algn="l" rtl="0" fontAlgn="base">
        <a:spcBef>
          <a:spcPct val="20000"/>
        </a:spcBef>
        <a:spcAft>
          <a:spcPct val="0"/>
        </a:spcAft>
        <a:buChar char="»"/>
        <a:defRPr kumimoji="1" sz="2200">
          <a:solidFill>
            <a:schemeClr val="tx1"/>
          </a:solidFill>
          <a:latin typeface="+mn-lt"/>
          <a:ea typeface="+mn-ea"/>
        </a:defRPr>
      </a:lvl6pPr>
      <a:lvl7pPr marL="2971800" indent="-228600" algn="l" rtl="0" fontAlgn="base">
        <a:spcBef>
          <a:spcPct val="20000"/>
        </a:spcBef>
        <a:spcAft>
          <a:spcPct val="0"/>
        </a:spcAft>
        <a:buChar char="»"/>
        <a:defRPr kumimoji="1" sz="2200">
          <a:solidFill>
            <a:schemeClr val="tx1"/>
          </a:solidFill>
          <a:latin typeface="+mn-lt"/>
          <a:ea typeface="+mn-ea"/>
        </a:defRPr>
      </a:lvl7pPr>
      <a:lvl8pPr marL="3429000" indent="-228600" algn="l" rtl="0" fontAlgn="base">
        <a:spcBef>
          <a:spcPct val="20000"/>
        </a:spcBef>
        <a:spcAft>
          <a:spcPct val="0"/>
        </a:spcAft>
        <a:buChar char="»"/>
        <a:defRPr kumimoji="1" sz="2200">
          <a:solidFill>
            <a:schemeClr val="tx1"/>
          </a:solidFill>
          <a:latin typeface="+mn-lt"/>
          <a:ea typeface="+mn-ea"/>
        </a:defRPr>
      </a:lvl8pPr>
      <a:lvl9pPr marL="3886200" indent="-228600" algn="l" rtl="0" fontAlgn="base">
        <a:spcBef>
          <a:spcPct val="20000"/>
        </a:spcBef>
        <a:spcAft>
          <a:spcPct val="0"/>
        </a:spcAft>
        <a:buChar char="»"/>
        <a:defRPr kumimoji="1" sz="22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emf"/><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www.google.com.tw/url?url=http://www.58pic.com/shiliangtu/11858306.html&amp;rct=j&amp;frm=1&amp;q=&amp;esrc=s&amp;sa=U&amp;ei=mRGgU8_yKI7ikgX084DoBw&amp;ved=0CBsQ9QEwAw&amp;usg=AFQjCNEjqfoIyRs3nnF73vBjwJCSonUn6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google.com.tw/url?url=http://www.58pic.com/shiliangtu/11858306.html&amp;rct=j&amp;frm=1&amp;q=&amp;esrc=s&amp;sa=U&amp;ei=mRGgU8_yKI7ikgX084DoBw&amp;ved=0CBsQ9QEwAw&amp;usg=AFQjCNEjqfoIyRs3nnF73vBjwJCSonUn6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ctrTitle"/>
          </p:nvPr>
        </p:nvSpPr>
        <p:spPr>
          <a:xfrm>
            <a:off x="971550" y="1816100"/>
            <a:ext cx="7988300" cy="2065338"/>
          </a:xfrm>
        </p:spPr>
        <p:txBody>
          <a:bodyPr/>
          <a:lstStyle/>
          <a:p>
            <a:pPr eaLnBrk="1" hangingPunct="1"/>
            <a:r>
              <a:rPr lang="zh-TW" altLang="en-US" sz="3600" dirty="0" smtClean="0">
                <a:latin typeface="微軟正黑體" pitchFamily="34" charset="-120"/>
                <a:ea typeface="微軟正黑體" pitchFamily="34" charset="-120"/>
              </a:rPr>
              <a:t>           </a:t>
            </a:r>
            <a:r>
              <a:rPr lang="zh-TW" altLang="en-US" sz="3600" dirty="0" smtClean="0">
                <a:latin typeface="微軟正黑體" pitchFamily="34" charset="-120"/>
                <a:ea typeface="微軟正黑體" pitchFamily="34" charset="-120"/>
              </a:rPr>
              <a:t>元大</a:t>
            </a:r>
            <a:r>
              <a:rPr lang="zh-TW" altLang="en-US" sz="3600" dirty="0" smtClean="0">
                <a:latin typeface="微軟正黑體" pitchFamily="34" charset="-120"/>
                <a:ea typeface="微軟正黑體" pitchFamily="34" charset="-120"/>
              </a:rPr>
              <a:t>投信指數</a:t>
            </a:r>
            <a:r>
              <a:rPr lang="zh-TW" altLang="en-US" sz="3600" dirty="0">
                <a:latin typeface="微軟正黑體" pitchFamily="34" charset="-120"/>
                <a:ea typeface="微軟正黑體" pitchFamily="34" charset="-120"/>
              </a:rPr>
              <a:t>型</a:t>
            </a:r>
            <a:r>
              <a:rPr lang="zh-TW" altLang="en-US" sz="3600" dirty="0" smtClean="0">
                <a:latin typeface="微軟正黑體" pitchFamily="34" charset="-120"/>
                <a:ea typeface="微軟正黑體" pitchFamily="34" charset="-120"/>
              </a:rPr>
              <a:t>基金</a:t>
            </a:r>
            <a:r>
              <a:rPr lang="zh-TW" altLang="en-US" sz="3600" dirty="0">
                <a:latin typeface="微軟正黑體" pitchFamily="34" charset="-120"/>
                <a:ea typeface="微軟正黑體" pitchFamily="34" charset="-120"/>
              </a:rPr>
              <a:t>介紹</a:t>
            </a:r>
            <a:endParaRPr lang="zh-TW" altLang="en-US" sz="3600" dirty="0" smtClean="0">
              <a:latin typeface="微軟正黑體" pitchFamily="34" charset="-120"/>
              <a:ea typeface="微軟正黑體" pitchFamily="34" charset="-120"/>
            </a:endParaRPr>
          </a:p>
        </p:txBody>
      </p:sp>
      <p:sp>
        <p:nvSpPr>
          <p:cNvPr id="15362" name="Rectangle 6"/>
          <p:cNvSpPr>
            <a:spLocks noChangeArrowheads="1"/>
          </p:cNvSpPr>
          <p:nvPr/>
        </p:nvSpPr>
        <p:spPr bwMode="auto">
          <a:xfrm>
            <a:off x="0" y="5805488"/>
            <a:ext cx="9144000" cy="460375"/>
          </a:xfrm>
          <a:prstGeom prst="rect">
            <a:avLst/>
          </a:prstGeom>
          <a:noFill/>
          <a:ln w="9525">
            <a:noFill/>
            <a:miter lim="800000"/>
            <a:headEnd/>
            <a:tailEnd/>
          </a:ln>
        </p:spPr>
        <p:txBody>
          <a:bodyPr wrap="none" anchor="ctr"/>
          <a:lstStyle/>
          <a:p>
            <a:pPr algn="ctr"/>
            <a:r>
              <a:rPr lang="zh-TW" altLang="zh-TW" sz="2000" dirty="0">
                <a:solidFill>
                  <a:srgbClr val="002060"/>
                </a:solidFill>
                <a:ea typeface="微軟正黑體" pitchFamily="34" charset="-120"/>
              </a:rPr>
              <a:t>指數暨量化投資事業群 </a:t>
            </a:r>
            <a:r>
              <a:rPr lang="zh-TW" altLang="en-US" sz="2000" dirty="0">
                <a:solidFill>
                  <a:srgbClr val="002060"/>
                </a:solidFill>
                <a:ea typeface="微軟正黑體" pitchFamily="34" charset="-120"/>
              </a:rPr>
              <a:t> </a:t>
            </a:r>
            <a:r>
              <a:rPr lang="en-US" altLang="zh-TW" sz="2000" dirty="0" smtClean="0">
                <a:solidFill>
                  <a:srgbClr val="002060"/>
                </a:solidFill>
                <a:ea typeface="微軟正黑體" pitchFamily="34" charset="-120"/>
              </a:rPr>
              <a:t>2015/10</a:t>
            </a:r>
            <a:endParaRPr lang="en-US" altLang="zh-TW" sz="2000" dirty="0">
              <a:solidFill>
                <a:srgbClr val="002060"/>
              </a:solidFill>
              <a:ea typeface="微軟正黑體"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3" name="Text Box 3"/>
          <p:cNvSpPr txBox="1">
            <a:spLocks noChangeArrowheads="1"/>
          </p:cNvSpPr>
          <p:nvPr/>
        </p:nvSpPr>
        <p:spPr bwMode="auto">
          <a:xfrm>
            <a:off x="601662" y="1175544"/>
            <a:ext cx="7185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endParaRPr lang="zh-TW" altLang="zh-TW">
              <a:effectLst/>
              <a:latin typeface="微軟正黑體" panose="020B0604030504040204" pitchFamily="34" charset="-120"/>
              <a:ea typeface="微軟正黑體" panose="020B0604030504040204" pitchFamily="34" charset="-120"/>
            </a:endParaRPr>
          </a:p>
        </p:txBody>
      </p:sp>
      <p:sp>
        <p:nvSpPr>
          <p:cNvPr id="1203204" name="Rectangle 4"/>
          <p:cNvSpPr>
            <a:spLocks noChangeArrowheads="1"/>
          </p:cNvSpPr>
          <p:nvPr/>
        </p:nvSpPr>
        <p:spPr bwMode="auto">
          <a:xfrm>
            <a:off x="1173162" y="1118394"/>
            <a:ext cx="29210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lnSpc>
                <a:spcPct val="110000"/>
              </a:lnSpc>
              <a:spcBef>
                <a:spcPct val="50000"/>
              </a:spcBef>
              <a:buFont typeface="Wingdings 3" pitchFamily="18" charset="2"/>
              <a:buNone/>
            </a:pPr>
            <a:r>
              <a:rPr lang="zh-TW" altLang="en-US" sz="1600">
                <a:solidFill>
                  <a:srgbClr val="4D4D4D"/>
                </a:solidFill>
                <a:effectLst/>
                <a:latin typeface="微軟正黑體" panose="020B0604030504040204" pitchFamily="34" charset="-120"/>
                <a:ea typeface="微軟正黑體" panose="020B0604030504040204" pitchFamily="34" charset="-120"/>
              </a:rPr>
              <a:t>追蹤指數，輕鬆掌握績效</a:t>
            </a:r>
          </a:p>
        </p:txBody>
      </p:sp>
      <p:sp>
        <p:nvSpPr>
          <p:cNvPr id="1203205" name="Rectangle 5"/>
          <p:cNvSpPr>
            <a:spLocks noChangeArrowheads="1"/>
          </p:cNvSpPr>
          <p:nvPr/>
        </p:nvSpPr>
        <p:spPr bwMode="auto">
          <a:xfrm>
            <a:off x="1633537" y="1785144"/>
            <a:ext cx="3276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TW" altLang="en-US" sz="1600">
                <a:solidFill>
                  <a:srgbClr val="4D4D4D"/>
                </a:solidFill>
                <a:effectLst/>
                <a:latin typeface="微軟正黑體" panose="020B0604030504040204" pitchFamily="34" charset="-120"/>
                <a:ea typeface="微軟正黑體" panose="020B0604030504040204" pitchFamily="34" charset="-120"/>
              </a:rPr>
              <a:t>資訊取得方便，投資決策容易</a:t>
            </a:r>
          </a:p>
        </p:txBody>
      </p:sp>
      <p:sp>
        <p:nvSpPr>
          <p:cNvPr id="1203206" name="Rectangle 6"/>
          <p:cNvSpPr>
            <a:spLocks noChangeArrowheads="1"/>
          </p:cNvSpPr>
          <p:nvPr/>
        </p:nvSpPr>
        <p:spPr bwMode="auto">
          <a:xfrm>
            <a:off x="5854700" y="1146969"/>
            <a:ext cx="3000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TW" altLang="en-US" sz="1600">
                <a:solidFill>
                  <a:srgbClr val="4D4D4D"/>
                </a:solidFill>
                <a:effectLst/>
                <a:latin typeface="微軟正黑體" panose="020B0604030504040204" pitchFamily="34" charset="-120"/>
                <a:ea typeface="微軟正黑體" panose="020B0604030504040204" pitchFamily="34" charset="-120"/>
              </a:rPr>
              <a:t>交易成本低廉</a:t>
            </a:r>
            <a:endParaRPr lang="zh-TW" altLang="en-US" sz="1600" b="0">
              <a:solidFill>
                <a:srgbClr val="4D4D4D"/>
              </a:solidFill>
              <a:effectLst/>
              <a:latin typeface="微軟正黑體" panose="020B0604030504040204" pitchFamily="34" charset="-120"/>
              <a:ea typeface="微軟正黑體" panose="020B0604030504040204" pitchFamily="34" charset="-120"/>
            </a:endParaRPr>
          </a:p>
        </p:txBody>
      </p:sp>
      <p:sp>
        <p:nvSpPr>
          <p:cNvPr id="1203207" name="Rectangle 7"/>
          <p:cNvSpPr>
            <a:spLocks noChangeArrowheads="1"/>
          </p:cNvSpPr>
          <p:nvPr/>
        </p:nvSpPr>
        <p:spPr bwMode="auto">
          <a:xfrm>
            <a:off x="5843587" y="1774031"/>
            <a:ext cx="2957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TW" altLang="en-US" sz="1600">
                <a:solidFill>
                  <a:srgbClr val="4D4D4D"/>
                </a:solidFill>
                <a:effectLst/>
                <a:latin typeface="微軟正黑體" panose="020B0604030504040204" pitchFamily="34" charset="-120"/>
                <a:ea typeface="微軟正黑體" panose="020B0604030504040204" pitchFamily="34" charset="-120"/>
              </a:rPr>
              <a:t>被動式基金管理</a:t>
            </a:r>
            <a:r>
              <a:rPr lang="zh-TW" altLang="en-US" sz="1600">
                <a:solidFill>
                  <a:srgbClr val="4D4D4D"/>
                </a:solidFill>
                <a:effectLst/>
                <a:latin typeface="微軟正黑體" panose="020B0604030504040204" pitchFamily="34" charset="-120"/>
                <a:ea typeface="微軟正黑體" panose="020B0604030504040204" pitchFamily="34" charset="-120"/>
                <a:cs typeface="Arial" pitchFamily="34" charset="0"/>
              </a:rPr>
              <a:t> </a:t>
            </a:r>
            <a:r>
              <a:rPr lang="zh-TW" altLang="en-US" sz="1600">
                <a:solidFill>
                  <a:srgbClr val="4D4D4D"/>
                </a:solidFill>
                <a:effectLst/>
                <a:latin typeface="微軟正黑體" panose="020B0604030504040204" pitchFamily="34" charset="-120"/>
                <a:ea typeface="微軟正黑體" panose="020B0604030504040204" pitchFamily="34" charset="-120"/>
              </a:rPr>
              <a:t>避免人為操作 </a:t>
            </a:r>
          </a:p>
        </p:txBody>
      </p:sp>
      <p:graphicFrame>
        <p:nvGraphicFramePr>
          <p:cNvPr id="1203208" name="Group 8"/>
          <p:cNvGraphicFramePr>
            <a:graphicFrameLocks noGrp="1"/>
          </p:cNvGraphicFramePr>
          <p:nvPr>
            <p:extLst>
              <p:ext uri="{D42A27DB-BD31-4B8C-83A1-F6EECF244321}">
                <p14:modId xmlns:p14="http://schemas.microsoft.com/office/powerpoint/2010/main" val="517481089"/>
              </p:ext>
            </p:extLst>
          </p:nvPr>
        </p:nvGraphicFramePr>
        <p:xfrm>
          <a:off x="873125" y="2752725"/>
          <a:ext cx="7620000" cy="3322638"/>
        </p:xfrm>
        <a:graphic>
          <a:graphicData uri="http://schemas.openxmlformats.org/drawingml/2006/table">
            <a:tbl>
              <a:tblPr/>
              <a:tblGrid>
                <a:gridCol w="2819400"/>
                <a:gridCol w="2514600"/>
                <a:gridCol w="2286000"/>
              </a:tblGrid>
              <a:tr h="381000">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Arial" pitchFamily="34" charset="0"/>
                          <a:ea typeface="新細明體" pitchFamily="18" charset="-120"/>
                        </a:rPr>
                        <a:t>項     目</a:t>
                      </a:r>
                    </a:p>
                  </a:txBody>
                  <a:tcPr anchor="ctr" horzOverflow="overflow">
                    <a:lnL w="12700" cap="flat" cmpd="sng" algn="ctr">
                      <a:solidFill>
                        <a:srgbClr val="B2B2B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2B2B2"/>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Arial" pitchFamily="34" charset="0"/>
                          <a:ea typeface="新細明體" pitchFamily="18" charset="-120"/>
                        </a:rPr>
                        <a:t>指數型基金</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2B2B2"/>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Arial" pitchFamily="34" charset="0"/>
                          <a:ea typeface="新細明體" pitchFamily="18" charset="-120"/>
                        </a:rPr>
                        <a:t>股票型基金</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2B2B2"/>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管理方式</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被動式</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主動式</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持股週轉率</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較低</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操作透明度</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低</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基金經理人對績效影響</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低</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操作策略一致性</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低</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87350">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持股分散程度</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較低</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3538">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績效波動性 </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標準差</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       </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較小</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與標的指數相當</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較大</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基金管理費用 </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經理費</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保管費</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      </a:t>
                      </a: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約為股票型基金的</a:t>
                      </a:r>
                      <a:r>
                        <a:rPr kumimoji="1" lang="en-US" altLang="zh-TW" sz="1300" b="1" i="0" u="none" strike="noStrike" cap="none" normalizeH="0" baseline="0" smtClean="0">
                          <a:ln>
                            <a:noFill/>
                          </a:ln>
                          <a:solidFill>
                            <a:srgbClr val="292929"/>
                          </a:solidFill>
                          <a:effectLst/>
                          <a:latin typeface="Arial" pitchFamily="34" charset="0"/>
                          <a:ea typeface="新細明體" pitchFamily="18" charset="-120"/>
                        </a:rPr>
                        <a:t>1/2</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300" b="1" i="0" u="none" strike="noStrike" cap="none" normalizeH="0" baseline="0" smtClean="0">
                          <a:ln>
                            <a:noFill/>
                          </a:ln>
                          <a:solidFill>
                            <a:srgbClr val="292929"/>
                          </a:solidFill>
                          <a:effectLst/>
                          <a:latin typeface="Arial" pitchFamily="34" charset="0"/>
                          <a:ea typeface="新細明體" pitchFamily="18" charset="-120"/>
                        </a:rPr>
                        <a:t>較高</a:t>
                      </a:r>
                    </a:p>
                  </a:txBody>
                  <a:tcPr anchor="ctr" horzOverflow="overflow">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1203254" name="Group 54"/>
          <p:cNvGrpSpPr>
            <a:grpSpLocks/>
          </p:cNvGrpSpPr>
          <p:nvPr/>
        </p:nvGrpSpPr>
        <p:grpSpPr bwMode="auto">
          <a:xfrm>
            <a:off x="4149725" y="3598863"/>
            <a:ext cx="228600" cy="228600"/>
            <a:chOff x="2317" y="2166"/>
            <a:chExt cx="253" cy="351"/>
          </a:xfrm>
        </p:grpSpPr>
        <p:sp>
          <p:nvSpPr>
            <p:cNvPr id="1203255" name="Freeform 55"/>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56" name="Freeform 56"/>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57" name="Freeform 57"/>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58" name="Freeform 58"/>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59" name="Freeform 59"/>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0" name="Freeform 60"/>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1" name="Freeform 61"/>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2" name="Freeform 62"/>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3" name="Freeform 63"/>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4" name="Freeform 64"/>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5" name="Freeform 65"/>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6" name="Freeform 66"/>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7" name="Freeform 67"/>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8" name="Freeform 68"/>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69" name="Freeform 69"/>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0" name="Freeform 70"/>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1" name="Freeform 71"/>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2" name="Freeform 72"/>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3" name="Freeform 73"/>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274" name="Group 74"/>
          <p:cNvGrpSpPr>
            <a:grpSpLocks/>
          </p:cNvGrpSpPr>
          <p:nvPr/>
        </p:nvGrpSpPr>
        <p:grpSpPr bwMode="auto">
          <a:xfrm>
            <a:off x="4149725" y="3903663"/>
            <a:ext cx="228600" cy="228600"/>
            <a:chOff x="2317" y="2166"/>
            <a:chExt cx="253" cy="351"/>
          </a:xfrm>
        </p:grpSpPr>
        <p:sp>
          <p:nvSpPr>
            <p:cNvPr id="1203275" name="Freeform 75"/>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6" name="Freeform 76"/>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7" name="Freeform 77"/>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8" name="Freeform 78"/>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79" name="Freeform 79"/>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0" name="Freeform 80"/>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1" name="Freeform 81"/>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2" name="Freeform 82"/>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3" name="Freeform 83"/>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4" name="Freeform 84"/>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5" name="Freeform 85"/>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6" name="Freeform 86"/>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7" name="Freeform 87"/>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8" name="Freeform 88"/>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89" name="Freeform 89"/>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0" name="Freeform 90"/>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1" name="Freeform 91"/>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2" name="Freeform 92"/>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3" name="Freeform 93"/>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294" name="Group 94"/>
          <p:cNvGrpSpPr>
            <a:grpSpLocks/>
          </p:cNvGrpSpPr>
          <p:nvPr/>
        </p:nvGrpSpPr>
        <p:grpSpPr bwMode="auto">
          <a:xfrm>
            <a:off x="4149725" y="4284663"/>
            <a:ext cx="228600" cy="228600"/>
            <a:chOff x="2317" y="2166"/>
            <a:chExt cx="253" cy="351"/>
          </a:xfrm>
        </p:grpSpPr>
        <p:sp>
          <p:nvSpPr>
            <p:cNvPr id="1203295" name="Freeform 95"/>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6" name="Freeform 96"/>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7" name="Freeform 97"/>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8" name="Freeform 98"/>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299" name="Freeform 99"/>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0" name="Freeform 100"/>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1" name="Freeform 101"/>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2" name="Freeform 102"/>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3" name="Freeform 103"/>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4" name="Freeform 104"/>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5" name="Freeform 105"/>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6" name="Freeform 106"/>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7" name="Freeform 107"/>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8" name="Freeform 108"/>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09" name="Freeform 109"/>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0" name="Freeform 110"/>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1" name="Freeform 111"/>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2" name="Freeform 112"/>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3" name="Freeform 113"/>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314" name="Group 114"/>
          <p:cNvGrpSpPr>
            <a:grpSpLocks/>
          </p:cNvGrpSpPr>
          <p:nvPr/>
        </p:nvGrpSpPr>
        <p:grpSpPr bwMode="auto">
          <a:xfrm>
            <a:off x="4149725" y="4665663"/>
            <a:ext cx="228600" cy="228600"/>
            <a:chOff x="2317" y="2166"/>
            <a:chExt cx="253" cy="351"/>
          </a:xfrm>
        </p:grpSpPr>
        <p:sp>
          <p:nvSpPr>
            <p:cNvPr id="1203315" name="Freeform 115"/>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6" name="Freeform 116"/>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7" name="Freeform 117"/>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8" name="Freeform 118"/>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19" name="Freeform 119"/>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0" name="Freeform 120"/>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1" name="Freeform 121"/>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2" name="Freeform 122"/>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3" name="Freeform 123"/>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4" name="Freeform 124"/>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5" name="Freeform 125"/>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6" name="Freeform 126"/>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7" name="Freeform 127"/>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8" name="Freeform 128"/>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29" name="Freeform 129"/>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0" name="Freeform 130"/>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1" name="Freeform 131"/>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2" name="Freeform 132"/>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3" name="Freeform 133"/>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334" name="Group 134"/>
          <p:cNvGrpSpPr>
            <a:grpSpLocks/>
          </p:cNvGrpSpPr>
          <p:nvPr/>
        </p:nvGrpSpPr>
        <p:grpSpPr bwMode="auto">
          <a:xfrm>
            <a:off x="4149725" y="5046663"/>
            <a:ext cx="228600" cy="228600"/>
            <a:chOff x="2317" y="2166"/>
            <a:chExt cx="253" cy="351"/>
          </a:xfrm>
        </p:grpSpPr>
        <p:sp>
          <p:nvSpPr>
            <p:cNvPr id="1203335" name="Freeform 135"/>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6" name="Freeform 136"/>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7" name="Freeform 137"/>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8" name="Freeform 138"/>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39" name="Freeform 139"/>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0" name="Freeform 140"/>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1" name="Freeform 141"/>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2" name="Freeform 142"/>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3" name="Freeform 143"/>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4" name="Freeform 144"/>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5" name="Freeform 145"/>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6" name="Freeform 146"/>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7" name="Freeform 147"/>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8" name="Freeform 148"/>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49" name="Freeform 149"/>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50" name="Freeform 150"/>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51" name="Freeform 151"/>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52" name="Freeform 152"/>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53" name="Freeform 153"/>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354" name="Group 154"/>
          <p:cNvGrpSpPr>
            <a:grpSpLocks/>
          </p:cNvGrpSpPr>
          <p:nvPr/>
        </p:nvGrpSpPr>
        <p:grpSpPr bwMode="auto">
          <a:xfrm>
            <a:off x="414338" y="3090863"/>
            <a:ext cx="433388" cy="2984500"/>
            <a:chOff x="479" y="2112"/>
            <a:chExt cx="273" cy="1880"/>
          </a:xfrm>
        </p:grpSpPr>
        <p:sp>
          <p:nvSpPr>
            <p:cNvPr id="1203355" name="Text Box 155"/>
            <p:cNvSpPr txBox="1">
              <a:spLocks noChangeArrowheads="1"/>
            </p:cNvSpPr>
            <p:nvPr/>
          </p:nvSpPr>
          <p:spPr bwMode="auto">
            <a:xfrm>
              <a:off x="479" y="2112"/>
              <a:ext cx="271" cy="1152"/>
            </a:xfrm>
            <a:prstGeom prst="rect">
              <a:avLst/>
            </a:prstGeom>
            <a:solidFill>
              <a:srgbClr val="003366"/>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a:spcBef>
                  <a:spcPct val="50000"/>
                </a:spcBef>
              </a:pPr>
              <a:r>
                <a:rPr lang="zh-TW" altLang="en-US" sz="1600">
                  <a:solidFill>
                    <a:srgbClr val="F8F8F8"/>
                  </a:solidFill>
                  <a:effectLst/>
                  <a:latin typeface="微軟正黑體" panose="020B0604030504040204" pitchFamily="34" charset="-120"/>
                  <a:ea typeface="微軟正黑體" panose="020B0604030504040204" pitchFamily="34" charset="-120"/>
                </a:rPr>
                <a:t>操作</a:t>
              </a:r>
            </a:p>
          </p:txBody>
        </p:sp>
        <p:sp>
          <p:nvSpPr>
            <p:cNvPr id="1203356" name="Text Box 156"/>
            <p:cNvSpPr txBox="1">
              <a:spLocks noChangeArrowheads="1"/>
            </p:cNvSpPr>
            <p:nvPr/>
          </p:nvSpPr>
          <p:spPr bwMode="auto">
            <a:xfrm>
              <a:off x="481" y="3272"/>
              <a:ext cx="271" cy="720"/>
            </a:xfrm>
            <a:prstGeom prst="rect">
              <a:avLst/>
            </a:prstGeom>
            <a:solidFill>
              <a:srgbClr val="FF6600"/>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a:spcBef>
                  <a:spcPct val="50000"/>
                </a:spcBef>
              </a:pPr>
              <a:r>
                <a:rPr lang="zh-TW" altLang="en-US" sz="1600">
                  <a:solidFill>
                    <a:srgbClr val="F8F8F8"/>
                  </a:solidFill>
                  <a:effectLst/>
                  <a:latin typeface="微軟正黑體" panose="020B0604030504040204" pitchFamily="34" charset="-120"/>
                  <a:ea typeface="微軟正黑體" panose="020B0604030504040204" pitchFamily="34" charset="-120"/>
                </a:rPr>
                <a:t>風險 </a:t>
              </a:r>
              <a:r>
                <a:rPr lang="en-US" altLang="zh-TW" sz="1600">
                  <a:solidFill>
                    <a:srgbClr val="F8F8F8"/>
                  </a:solidFill>
                  <a:effectLst/>
                  <a:latin typeface="微軟正黑體" panose="020B0604030504040204" pitchFamily="34" charset="-120"/>
                  <a:ea typeface="微軟正黑體" panose="020B0604030504040204" pitchFamily="34" charset="-120"/>
                </a:rPr>
                <a:t>/ </a:t>
              </a:r>
              <a:r>
                <a:rPr lang="zh-TW" altLang="en-US" sz="1600">
                  <a:solidFill>
                    <a:srgbClr val="F8F8F8"/>
                  </a:solidFill>
                  <a:effectLst/>
                  <a:latin typeface="微軟正黑體" panose="020B0604030504040204" pitchFamily="34" charset="-120"/>
                  <a:ea typeface="微軟正黑體" panose="020B0604030504040204" pitchFamily="34" charset="-120"/>
                </a:rPr>
                <a:t>成本</a:t>
              </a:r>
            </a:p>
          </p:txBody>
        </p:sp>
      </p:grpSp>
      <p:grpSp>
        <p:nvGrpSpPr>
          <p:cNvPr id="1203357" name="Group 157"/>
          <p:cNvGrpSpPr>
            <a:grpSpLocks/>
          </p:cNvGrpSpPr>
          <p:nvPr/>
        </p:nvGrpSpPr>
        <p:grpSpPr bwMode="auto">
          <a:xfrm>
            <a:off x="3832225" y="5770563"/>
            <a:ext cx="228600" cy="228600"/>
            <a:chOff x="2317" y="2166"/>
            <a:chExt cx="253" cy="351"/>
          </a:xfrm>
        </p:grpSpPr>
        <p:sp>
          <p:nvSpPr>
            <p:cNvPr id="1203358" name="Freeform 158"/>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59" name="Freeform 159"/>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0" name="Freeform 160"/>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1" name="Freeform 161"/>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2" name="Freeform 162"/>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3" name="Freeform 163"/>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4" name="Freeform 164"/>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5" name="Freeform 165"/>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6" name="Freeform 166"/>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7" name="Freeform 167"/>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8" name="Freeform 168"/>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69" name="Freeform 169"/>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0" name="Freeform 170"/>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1" name="Freeform 171"/>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2" name="Freeform 172"/>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3" name="Freeform 173"/>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4" name="Freeform 174"/>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5" name="Freeform 175"/>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6" name="Freeform 176"/>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grpSp>
        <p:nvGrpSpPr>
          <p:cNvPr id="1203377" name="Group 177"/>
          <p:cNvGrpSpPr>
            <a:grpSpLocks/>
          </p:cNvGrpSpPr>
          <p:nvPr/>
        </p:nvGrpSpPr>
        <p:grpSpPr bwMode="auto">
          <a:xfrm>
            <a:off x="3844925" y="5414963"/>
            <a:ext cx="228600" cy="228600"/>
            <a:chOff x="2317" y="2166"/>
            <a:chExt cx="253" cy="351"/>
          </a:xfrm>
        </p:grpSpPr>
        <p:sp>
          <p:nvSpPr>
            <p:cNvPr id="1203378" name="Freeform 178"/>
            <p:cNvSpPr>
              <a:spLocks/>
            </p:cNvSpPr>
            <p:nvPr/>
          </p:nvSpPr>
          <p:spPr bwMode="auto">
            <a:xfrm rot="1379323">
              <a:off x="2393" y="2216"/>
              <a:ext cx="119" cy="98"/>
            </a:xfrm>
            <a:custGeom>
              <a:avLst/>
              <a:gdLst>
                <a:gd name="T0" fmla="*/ 225 w 485"/>
                <a:gd name="T1" fmla="*/ 62 h 450"/>
                <a:gd name="T2" fmla="*/ 233 w 485"/>
                <a:gd name="T3" fmla="*/ 57 h 450"/>
                <a:gd name="T4" fmla="*/ 241 w 485"/>
                <a:gd name="T5" fmla="*/ 54 h 450"/>
                <a:gd name="T6" fmla="*/ 250 w 485"/>
                <a:gd name="T7" fmla="*/ 54 h 450"/>
                <a:gd name="T8" fmla="*/ 260 w 485"/>
                <a:gd name="T9" fmla="*/ 56 h 450"/>
                <a:gd name="T10" fmla="*/ 273 w 485"/>
                <a:gd name="T11" fmla="*/ 67 h 450"/>
                <a:gd name="T12" fmla="*/ 279 w 485"/>
                <a:gd name="T13" fmla="*/ 83 h 450"/>
                <a:gd name="T14" fmla="*/ 317 w 485"/>
                <a:gd name="T15" fmla="*/ 316 h 450"/>
                <a:gd name="T16" fmla="*/ 340 w 485"/>
                <a:gd name="T17" fmla="*/ 324 h 450"/>
                <a:gd name="T18" fmla="*/ 349 w 485"/>
                <a:gd name="T19" fmla="*/ 346 h 450"/>
                <a:gd name="T20" fmla="*/ 340 w 485"/>
                <a:gd name="T21" fmla="*/ 366 h 450"/>
                <a:gd name="T22" fmla="*/ 317 w 485"/>
                <a:gd name="T23" fmla="*/ 374 h 450"/>
                <a:gd name="T24" fmla="*/ 158 w 485"/>
                <a:gd name="T25" fmla="*/ 372 h 450"/>
                <a:gd name="T26" fmla="*/ 141 w 485"/>
                <a:gd name="T27" fmla="*/ 357 h 450"/>
                <a:gd name="T28" fmla="*/ 141 w 485"/>
                <a:gd name="T29" fmla="*/ 334 h 450"/>
                <a:gd name="T30" fmla="*/ 158 w 485"/>
                <a:gd name="T31" fmla="*/ 318 h 450"/>
                <a:gd name="T32" fmla="*/ 215 w 485"/>
                <a:gd name="T33" fmla="*/ 316 h 450"/>
                <a:gd name="T34" fmla="*/ 185 w 485"/>
                <a:gd name="T35" fmla="*/ 176 h 450"/>
                <a:gd name="T36" fmla="*/ 175 w 485"/>
                <a:gd name="T37" fmla="*/ 182 h 450"/>
                <a:gd name="T38" fmla="*/ 163 w 485"/>
                <a:gd name="T39" fmla="*/ 184 h 450"/>
                <a:gd name="T40" fmla="*/ 151 w 485"/>
                <a:gd name="T41" fmla="*/ 181 h 450"/>
                <a:gd name="T42" fmla="*/ 141 w 485"/>
                <a:gd name="T43" fmla="*/ 175 h 450"/>
                <a:gd name="T44" fmla="*/ 132 w 485"/>
                <a:gd name="T45" fmla="*/ 153 h 450"/>
                <a:gd name="T46" fmla="*/ 142 w 485"/>
                <a:gd name="T47" fmla="*/ 133 h 450"/>
                <a:gd name="T48" fmla="*/ 119 w 485"/>
                <a:gd name="T49" fmla="*/ 31 h 450"/>
                <a:gd name="T50" fmla="*/ 71 w 485"/>
                <a:gd name="T51" fmla="*/ 66 h 450"/>
                <a:gd name="T52" fmla="*/ 33 w 485"/>
                <a:gd name="T53" fmla="*/ 112 h 450"/>
                <a:gd name="T54" fmla="*/ 9 w 485"/>
                <a:gd name="T55" fmla="*/ 166 h 450"/>
                <a:gd name="T56" fmla="*/ 0 w 485"/>
                <a:gd name="T57" fmla="*/ 226 h 450"/>
                <a:gd name="T58" fmla="*/ 5 w 485"/>
                <a:gd name="T59" fmla="*/ 270 h 450"/>
                <a:gd name="T60" fmla="*/ 20 w 485"/>
                <a:gd name="T61" fmla="*/ 313 h 450"/>
                <a:gd name="T62" fmla="*/ 41 w 485"/>
                <a:gd name="T63" fmla="*/ 351 h 450"/>
                <a:gd name="T64" fmla="*/ 71 w 485"/>
                <a:gd name="T65" fmla="*/ 384 h 450"/>
                <a:gd name="T66" fmla="*/ 108 w 485"/>
                <a:gd name="T67" fmla="*/ 411 h 450"/>
                <a:gd name="T68" fmla="*/ 149 w 485"/>
                <a:gd name="T69" fmla="*/ 432 h 450"/>
                <a:gd name="T70" fmla="*/ 193 w 485"/>
                <a:gd name="T71" fmla="*/ 445 h 450"/>
                <a:gd name="T72" fmla="*/ 242 w 485"/>
                <a:gd name="T73" fmla="*/ 450 h 450"/>
                <a:gd name="T74" fmla="*/ 292 w 485"/>
                <a:gd name="T75" fmla="*/ 445 h 450"/>
                <a:gd name="T76" fmla="*/ 336 w 485"/>
                <a:gd name="T77" fmla="*/ 432 h 450"/>
                <a:gd name="T78" fmla="*/ 377 w 485"/>
                <a:gd name="T79" fmla="*/ 411 h 450"/>
                <a:gd name="T80" fmla="*/ 414 w 485"/>
                <a:gd name="T81" fmla="*/ 384 h 450"/>
                <a:gd name="T82" fmla="*/ 444 w 485"/>
                <a:gd name="T83" fmla="*/ 351 h 450"/>
                <a:gd name="T84" fmla="*/ 465 w 485"/>
                <a:gd name="T85" fmla="*/ 313 h 450"/>
                <a:gd name="T86" fmla="*/ 480 w 485"/>
                <a:gd name="T87" fmla="*/ 270 h 450"/>
                <a:gd name="T88" fmla="*/ 485 w 485"/>
                <a:gd name="T89" fmla="*/ 226 h 450"/>
                <a:gd name="T90" fmla="*/ 480 w 485"/>
                <a:gd name="T91" fmla="*/ 180 h 450"/>
                <a:gd name="T92" fmla="*/ 465 w 485"/>
                <a:gd name="T93" fmla="*/ 139 h 450"/>
                <a:gd name="T94" fmla="*/ 444 w 485"/>
                <a:gd name="T95" fmla="*/ 100 h 450"/>
                <a:gd name="T96" fmla="*/ 414 w 485"/>
                <a:gd name="T97" fmla="*/ 66 h 450"/>
                <a:gd name="T98" fmla="*/ 377 w 485"/>
                <a:gd name="T99" fmla="*/ 39 h 450"/>
                <a:gd name="T100" fmla="*/ 336 w 485"/>
                <a:gd name="T101" fmla="*/ 18 h 450"/>
                <a:gd name="T102" fmla="*/ 292 w 485"/>
                <a:gd name="T103" fmla="*/ 5 h 450"/>
                <a:gd name="T104" fmla="*/ 242 w 485"/>
                <a:gd name="T105" fmla="*/ 0 h 450"/>
                <a:gd name="T106" fmla="*/ 209 w 485"/>
                <a:gd name="T107" fmla="*/ 3 h 450"/>
                <a:gd name="T108" fmla="*/ 177 w 485"/>
                <a:gd name="T109" fmla="*/ 8 h 450"/>
                <a:gd name="T110" fmla="*/ 148 w 485"/>
                <a:gd name="T111" fmla="*/ 17 h 450"/>
                <a:gd name="T112" fmla="*/ 119 w 485"/>
                <a:gd name="T113" fmla="*/ 3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450">
                  <a:moveTo>
                    <a:pt x="189" y="93"/>
                  </a:moveTo>
                  <a:lnTo>
                    <a:pt x="225" y="62"/>
                  </a:lnTo>
                  <a:lnTo>
                    <a:pt x="229" y="59"/>
                  </a:lnTo>
                  <a:lnTo>
                    <a:pt x="233" y="57"/>
                  </a:lnTo>
                  <a:lnTo>
                    <a:pt x="237" y="56"/>
                  </a:lnTo>
                  <a:lnTo>
                    <a:pt x="241" y="54"/>
                  </a:lnTo>
                  <a:lnTo>
                    <a:pt x="246" y="54"/>
                  </a:lnTo>
                  <a:lnTo>
                    <a:pt x="250" y="54"/>
                  </a:lnTo>
                  <a:lnTo>
                    <a:pt x="255" y="55"/>
                  </a:lnTo>
                  <a:lnTo>
                    <a:pt x="260" y="56"/>
                  </a:lnTo>
                  <a:lnTo>
                    <a:pt x="268" y="61"/>
                  </a:lnTo>
                  <a:lnTo>
                    <a:pt x="273" y="67"/>
                  </a:lnTo>
                  <a:lnTo>
                    <a:pt x="278" y="75"/>
                  </a:lnTo>
                  <a:lnTo>
                    <a:pt x="279" y="83"/>
                  </a:lnTo>
                  <a:lnTo>
                    <a:pt x="279" y="316"/>
                  </a:lnTo>
                  <a:lnTo>
                    <a:pt x="317" y="316"/>
                  </a:lnTo>
                  <a:lnTo>
                    <a:pt x="329" y="318"/>
                  </a:lnTo>
                  <a:lnTo>
                    <a:pt x="340" y="324"/>
                  </a:lnTo>
                  <a:lnTo>
                    <a:pt x="346" y="334"/>
                  </a:lnTo>
                  <a:lnTo>
                    <a:pt x="349" y="346"/>
                  </a:lnTo>
                  <a:lnTo>
                    <a:pt x="346" y="357"/>
                  </a:lnTo>
                  <a:lnTo>
                    <a:pt x="340" y="366"/>
                  </a:lnTo>
                  <a:lnTo>
                    <a:pt x="329" y="372"/>
                  </a:lnTo>
                  <a:lnTo>
                    <a:pt x="317" y="374"/>
                  </a:lnTo>
                  <a:lnTo>
                    <a:pt x="171" y="374"/>
                  </a:lnTo>
                  <a:lnTo>
                    <a:pt x="158" y="372"/>
                  </a:lnTo>
                  <a:lnTo>
                    <a:pt x="148" y="366"/>
                  </a:lnTo>
                  <a:lnTo>
                    <a:pt x="141" y="357"/>
                  </a:lnTo>
                  <a:lnTo>
                    <a:pt x="139" y="346"/>
                  </a:lnTo>
                  <a:lnTo>
                    <a:pt x="141" y="334"/>
                  </a:lnTo>
                  <a:lnTo>
                    <a:pt x="148" y="324"/>
                  </a:lnTo>
                  <a:lnTo>
                    <a:pt x="158" y="318"/>
                  </a:lnTo>
                  <a:lnTo>
                    <a:pt x="171" y="316"/>
                  </a:lnTo>
                  <a:lnTo>
                    <a:pt x="215" y="316"/>
                  </a:lnTo>
                  <a:lnTo>
                    <a:pt x="215" y="150"/>
                  </a:lnTo>
                  <a:lnTo>
                    <a:pt x="185" y="176"/>
                  </a:lnTo>
                  <a:lnTo>
                    <a:pt x="181" y="180"/>
                  </a:lnTo>
                  <a:lnTo>
                    <a:pt x="175" y="182"/>
                  </a:lnTo>
                  <a:lnTo>
                    <a:pt x="168" y="183"/>
                  </a:lnTo>
                  <a:lnTo>
                    <a:pt x="163" y="184"/>
                  </a:lnTo>
                  <a:lnTo>
                    <a:pt x="157" y="183"/>
                  </a:lnTo>
                  <a:lnTo>
                    <a:pt x="151" y="181"/>
                  </a:lnTo>
                  <a:lnTo>
                    <a:pt x="145" y="179"/>
                  </a:lnTo>
                  <a:lnTo>
                    <a:pt x="141" y="175"/>
                  </a:lnTo>
                  <a:lnTo>
                    <a:pt x="134" y="165"/>
                  </a:lnTo>
                  <a:lnTo>
                    <a:pt x="132" y="153"/>
                  </a:lnTo>
                  <a:lnTo>
                    <a:pt x="135" y="143"/>
                  </a:lnTo>
                  <a:lnTo>
                    <a:pt x="142" y="133"/>
                  </a:lnTo>
                  <a:lnTo>
                    <a:pt x="189" y="93"/>
                  </a:lnTo>
                  <a:lnTo>
                    <a:pt x="119" y="31"/>
                  </a:lnTo>
                  <a:lnTo>
                    <a:pt x="94" y="47"/>
                  </a:lnTo>
                  <a:lnTo>
                    <a:pt x="71" y="66"/>
                  </a:lnTo>
                  <a:lnTo>
                    <a:pt x="51" y="89"/>
                  </a:lnTo>
                  <a:lnTo>
                    <a:pt x="33" y="112"/>
                  </a:lnTo>
                  <a:lnTo>
                    <a:pt x="20" y="139"/>
                  </a:lnTo>
                  <a:lnTo>
                    <a:pt x="9" y="166"/>
                  </a:lnTo>
                  <a:lnTo>
                    <a:pt x="3" y="195"/>
                  </a:lnTo>
                  <a:lnTo>
                    <a:pt x="0" y="226"/>
                  </a:lnTo>
                  <a:lnTo>
                    <a:pt x="1" y="248"/>
                  </a:lnTo>
                  <a:lnTo>
                    <a:pt x="5" y="270"/>
                  </a:lnTo>
                  <a:lnTo>
                    <a:pt x="12" y="293"/>
                  </a:lnTo>
                  <a:lnTo>
                    <a:pt x="20" y="313"/>
                  </a:lnTo>
                  <a:lnTo>
                    <a:pt x="30" y="332"/>
                  </a:lnTo>
                  <a:lnTo>
                    <a:pt x="41" y="351"/>
                  </a:lnTo>
                  <a:lnTo>
                    <a:pt x="55" y="368"/>
                  </a:lnTo>
                  <a:lnTo>
                    <a:pt x="71" y="384"/>
                  </a:lnTo>
                  <a:lnTo>
                    <a:pt x="88" y="399"/>
                  </a:lnTo>
                  <a:lnTo>
                    <a:pt x="108" y="411"/>
                  </a:lnTo>
                  <a:lnTo>
                    <a:pt x="127" y="422"/>
                  </a:lnTo>
                  <a:lnTo>
                    <a:pt x="149" y="432"/>
                  </a:lnTo>
                  <a:lnTo>
                    <a:pt x="171" y="439"/>
                  </a:lnTo>
                  <a:lnTo>
                    <a:pt x="193" y="445"/>
                  </a:lnTo>
                  <a:lnTo>
                    <a:pt x="217" y="449"/>
                  </a:lnTo>
                  <a:lnTo>
                    <a:pt x="242" y="450"/>
                  </a:lnTo>
                  <a:lnTo>
                    <a:pt x="268" y="449"/>
                  </a:lnTo>
                  <a:lnTo>
                    <a:pt x="292" y="445"/>
                  </a:lnTo>
                  <a:lnTo>
                    <a:pt x="314" y="439"/>
                  </a:lnTo>
                  <a:lnTo>
                    <a:pt x="336" y="432"/>
                  </a:lnTo>
                  <a:lnTo>
                    <a:pt x="358" y="422"/>
                  </a:lnTo>
                  <a:lnTo>
                    <a:pt x="377" y="411"/>
                  </a:lnTo>
                  <a:lnTo>
                    <a:pt x="397" y="399"/>
                  </a:lnTo>
                  <a:lnTo>
                    <a:pt x="414" y="384"/>
                  </a:lnTo>
                  <a:lnTo>
                    <a:pt x="430" y="368"/>
                  </a:lnTo>
                  <a:lnTo>
                    <a:pt x="444" y="351"/>
                  </a:lnTo>
                  <a:lnTo>
                    <a:pt x="455" y="332"/>
                  </a:lnTo>
                  <a:lnTo>
                    <a:pt x="465" y="313"/>
                  </a:lnTo>
                  <a:lnTo>
                    <a:pt x="473" y="293"/>
                  </a:lnTo>
                  <a:lnTo>
                    <a:pt x="480" y="270"/>
                  </a:lnTo>
                  <a:lnTo>
                    <a:pt x="483" y="248"/>
                  </a:lnTo>
                  <a:lnTo>
                    <a:pt x="485" y="226"/>
                  </a:lnTo>
                  <a:lnTo>
                    <a:pt x="483" y="202"/>
                  </a:lnTo>
                  <a:lnTo>
                    <a:pt x="480" y="180"/>
                  </a:lnTo>
                  <a:lnTo>
                    <a:pt x="473" y="159"/>
                  </a:lnTo>
                  <a:lnTo>
                    <a:pt x="465" y="139"/>
                  </a:lnTo>
                  <a:lnTo>
                    <a:pt x="455" y="118"/>
                  </a:lnTo>
                  <a:lnTo>
                    <a:pt x="444" y="100"/>
                  </a:lnTo>
                  <a:lnTo>
                    <a:pt x="430" y="82"/>
                  </a:lnTo>
                  <a:lnTo>
                    <a:pt x="414" y="66"/>
                  </a:lnTo>
                  <a:lnTo>
                    <a:pt x="397" y="51"/>
                  </a:lnTo>
                  <a:lnTo>
                    <a:pt x="377" y="39"/>
                  </a:lnTo>
                  <a:lnTo>
                    <a:pt x="358" y="28"/>
                  </a:lnTo>
                  <a:lnTo>
                    <a:pt x="336" y="18"/>
                  </a:lnTo>
                  <a:lnTo>
                    <a:pt x="314" y="11"/>
                  </a:lnTo>
                  <a:lnTo>
                    <a:pt x="292" y="5"/>
                  </a:lnTo>
                  <a:lnTo>
                    <a:pt x="268" y="1"/>
                  </a:lnTo>
                  <a:lnTo>
                    <a:pt x="242" y="0"/>
                  </a:lnTo>
                  <a:lnTo>
                    <a:pt x="225" y="0"/>
                  </a:lnTo>
                  <a:lnTo>
                    <a:pt x="209" y="3"/>
                  </a:lnTo>
                  <a:lnTo>
                    <a:pt x="193" y="5"/>
                  </a:lnTo>
                  <a:lnTo>
                    <a:pt x="177" y="8"/>
                  </a:lnTo>
                  <a:lnTo>
                    <a:pt x="163" y="12"/>
                  </a:lnTo>
                  <a:lnTo>
                    <a:pt x="148" y="17"/>
                  </a:lnTo>
                  <a:lnTo>
                    <a:pt x="133" y="24"/>
                  </a:lnTo>
                  <a:lnTo>
                    <a:pt x="119" y="31"/>
                  </a:lnTo>
                  <a:lnTo>
                    <a:pt x="189" y="9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79" name="Freeform 179"/>
            <p:cNvSpPr>
              <a:spLocks/>
            </p:cNvSpPr>
            <p:nvPr/>
          </p:nvSpPr>
          <p:spPr bwMode="auto">
            <a:xfrm rot="1379323">
              <a:off x="2453" y="2324"/>
              <a:ext cx="40" cy="40"/>
            </a:xfrm>
            <a:custGeom>
              <a:avLst/>
              <a:gdLst>
                <a:gd name="T0" fmla="*/ 91 w 158"/>
                <a:gd name="T1" fmla="*/ 137 h 182"/>
                <a:gd name="T2" fmla="*/ 86 w 158"/>
                <a:gd name="T3" fmla="*/ 130 h 182"/>
                <a:gd name="T4" fmla="*/ 80 w 158"/>
                <a:gd name="T5" fmla="*/ 124 h 182"/>
                <a:gd name="T6" fmla="*/ 72 w 158"/>
                <a:gd name="T7" fmla="*/ 119 h 182"/>
                <a:gd name="T8" fmla="*/ 62 w 158"/>
                <a:gd name="T9" fmla="*/ 118 h 182"/>
                <a:gd name="T10" fmla="*/ 58 w 158"/>
                <a:gd name="T11" fmla="*/ 114 h 182"/>
                <a:gd name="T12" fmla="*/ 50 w 158"/>
                <a:gd name="T13" fmla="*/ 107 h 182"/>
                <a:gd name="T14" fmla="*/ 40 w 158"/>
                <a:gd name="T15" fmla="*/ 96 h 182"/>
                <a:gd name="T16" fmla="*/ 28 w 158"/>
                <a:gd name="T17" fmla="*/ 85 h 182"/>
                <a:gd name="T18" fmla="*/ 18 w 158"/>
                <a:gd name="T19" fmla="*/ 75 h 182"/>
                <a:gd name="T20" fmla="*/ 9 w 158"/>
                <a:gd name="T21" fmla="*/ 66 h 182"/>
                <a:gd name="T22" fmla="*/ 2 w 158"/>
                <a:gd name="T23" fmla="*/ 60 h 182"/>
                <a:gd name="T24" fmla="*/ 0 w 158"/>
                <a:gd name="T25" fmla="*/ 58 h 182"/>
                <a:gd name="T26" fmla="*/ 12 w 158"/>
                <a:gd name="T27" fmla="*/ 52 h 182"/>
                <a:gd name="T28" fmla="*/ 25 w 158"/>
                <a:gd name="T29" fmla="*/ 46 h 182"/>
                <a:gd name="T30" fmla="*/ 37 w 158"/>
                <a:gd name="T31" fmla="*/ 40 h 182"/>
                <a:gd name="T32" fmla="*/ 49 w 158"/>
                <a:gd name="T33" fmla="*/ 33 h 182"/>
                <a:gd name="T34" fmla="*/ 60 w 158"/>
                <a:gd name="T35" fmla="*/ 26 h 182"/>
                <a:gd name="T36" fmla="*/ 72 w 158"/>
                <a:gd name="T37" fmla="*/ 17 h 182"/>
                <a:gd name="T38" fmla="*/ 82 w 158"/>
                <a:gd name="T39" fmla="*/ 9 h 182"/>
                <a:gd name="T40" fmla="*/ 92 w 158"/>
                <a:gd name="T41" fmla="*/ 0 h 182"/>
                <a:gd name="T42" fmla="*/ 123 w 158"/>
                <a:gd name="T43" fmla="*/ 63 h 182"/>
                <a:gd name="T44" fmla="*/ 135 w 158"/>
                <a:gd name="T45" fmla="*/ 90 h 182"/>
                <a:gd name="T46" fmla="*/ 143 w 158"/>
                <a:gd name="T47" fmla="*/ 113 h 182"/>
                <a:gd name="T48" fmla="*/ 150 w 158"/>
                <a:gd name="T49" fmla="*/ 132 h 182"/>
                <a:gd name="T50" fmla="*/ 155 w 158"/>
                <a:gd name="T51" fmla="*/ 148 h 182"/>
                <a:gd name="T52" fmla="*/ 157 w 158"/>
                <a:gd name="T53" fmla="*/ 161 h 182"/>
                <a:gd name="T54" fmla="*/ 158 w 158"/>
                <a:gd name="T55" fmla="*/ 170 h 182"/>
                <a:gd name="T56" fmla="*/ 158 w 158"/>
                <a:gd name="T57" fmla="*/ 178 h 182"/>
                <a:gd name="T58" fmla="*/ 157 w 158"/>
                <a:gd name="T59" fmla="*/ 182 h 182"/>
                <a:gd name="T60" fmla="*/ 154 w 158"/>
                <a:gd name="T61" fmla="*/ 181 h 182"/>
                <a:gd name="T62" fmla="*/ 149 w 158"/>
                <a:gd name="T63" fmla="*/ 179 h 182"/>
                <a:gd name="T64" fmla="*/ 143 w 158"/>
                <a:gd name="T65" fmla="*/ 177 h 182"/>
                <a:gd name="T66" fmla="*/ 135 w 158"/>
                <a:gd name="T67" fmla="*/ 174 h 182"/>
                <a:gd name="T68" fmla="*/ 127 w 158"/>
                <a:gd name="T69" fmla="*/ 168 h 182"/>
                <a:gd name="T70" fmla="*/ 117 w 158"/>
                <a:gd name="T71" fmla="*/ 163 h 182"/>
                <a:gd name="T72" fmla="*/ 106 w 158"/>
                <a:gd name="T73" fmla="*/ 154 h 182"/>
                <a:gd name="T74" fmla="*/ 93 w 158"/>
                <a:gd name="T75" fmla="*/ 145 h 182"/>
                <a:gd name="T76" fmla="*/ 91 w 158"/>
                <a:gd name="T77" fmla="*/ 13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82">
                  <a:moveTo>
                    <a:pt x="91" y="137"/>
                  </a:moveTo>
                  <a:lnTo>
                    <a:pt x="86" y="130"/>
                  </a:lnTo>
                  <a:lnTo>
                    <a:pt x="80" y="124"/>
                  </a:lnTo>
                  <a:lnTo>
                    <a:pt x="72" y="119"/>
                  </a:lnTo>
                  <a:lnTo>
                    <a:pt x="62" y="118"/>
                  </a:lnTo>
                  <a:lnTo>
                    <a:pt x="58" y="114"/>
                  </a:lnTo>
                  <a:lnTo>
                    <a:pt x="50" y="107"/>
                  </a:lnTo>
                  <a:lnTo>
                    <a:pt x="40" y="96"/>
                  </a:lnTo>
                  <a:lnTo>
                    <a:pt x="28" y="85"/>
                  </a:lnTo>
                  <a:lnTo>
                    <a:pt x="18" y="75"/>
                  </a:lnTo>
                  <a:lnTo>
                    <a:pt x="9" y="66"/>
                  </a:lnTo>
                  <a:lnTo>
                    <a:pt x="2" y="60"/>
                  </a:lnTo>
                  <a:lnTo>
                    <a:pt x="0" y="58"/>
                  </a:lnTo>
                  <a:lnTo>
                    <a:pt x="12" y="52"/>
                  </a:lnTo>
                  <a:lnTo>
                    <a:pt x="25" y="46"/>
                  </a:lnTo>
                  <a:lnTo>
                    <a:pt x="37" y="40"/>
                  </a:lnTo>
                  <a:lnTo>
                    <a:pt x="49" y="33"/>
                  </a:lnTo>
                  <a:lnTo>
                    <a:pt x="60" y="26"/>
                  </a:lnTo>
                  <a:lnTo>
                    <a:pt x="72" y="17"/>
                  </a:lnTo>
                  <a:lnTo>
                    <a:pt x="82" y="9"/>
                  </a:lnTo>
                  <a:lnTo>
                    <a:pt x="92" y="0"/>
                  </a:lnTo>
                  <a:lnTo>
                    <a:pt x="123" y="63"/>
                  </a:lnTo>
                  <a:lnTo>
                    <a:pt x="135" y="90"/>
                  </a:lnTo>
                  <a:lnTo>
                    <a:pt x="143" y="113"/>
                  </a:lnTo>
                  <a:lnTo>
                    <a:pt x="150" y="132"/>
                  </a:lnTo>
                  <a:lnTo>
                    <a:pt x="155" y="148"/>
                  </a:lnTo>
                  <a:lnTo>
                    <a:pt x="157" y="161"/>
                  </a:lnTo>
                  <a:lnTo>
                    <a:pt x="158" y="170"/>
                  </a:lnTo>
                  <a:lnTo>
                    <a:pt x="158" y="178"/>
                  </a:lnTo>
                  <a:lnTo>
                    <a:pt x="157" y="182"/>
                  </a:lnTo>
                  <a:lnTo>
                    <a:pt x="154" y="181"/>
                  </a:lnTo>
                  <a:lnTo>
                    <a:pt x="149" y="179"/>
                  </a:lnTo>
                  <a:lnTo>
                    <a:pt x="143" y="177"/>
                  </a:lnTo>
                  <a:lnTo>
                    <a:pt x="135" y="174"/>
                  </a:lnTo>
                  <a:lnTo>
                    <a:pt x="127" y="168"/>
                  </a:lnTo>
                  <a:lnTo>
                    <a:pt x="117" y="163"/>
                  </a:lnTo>
                  <a:lnTo>
                    <a:pt x="106" y="154"/>
                  </a:lnTo>
                  <a:lnTo>
                    <a:pt x="93" y="145"/>
                  </a:lnTo>
                  <a:lnTo>
                    <a:pt x="91" y="13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0" name="Freeform 180"/>
            <p:cNvSpPr>
              <a:spLocks/>
            </p:cNvSpPr>
            <p:nvPr/>
          </p:nvSpPr>
          <p:spPr bwMode="auto">
            <a:xfrm rot="1379323">
              <a:off x="2422" y="2321"/>
              <a:ext cx="29" cy="42"/>
            </a:xfrm>
            <a:custGeom>
              <a:avLst/>
              <a:gdLst>
                <a:gd name="T0" fmla="*/ 117 w 117"/>
                <a:gd name="T1" fmla="*/ 69 h 192"/>
                <a:gd name="T2" fmla="*/ 116 w 117"/>
                <a:gd name="T3" fmla="*/ 125 h 192"/>
                <a:gd name="T4" fmla="*/ 112 w 117"/>
                <a:gd name="T5" fmla="*/ 161 h 192"/>
                <a:gd name="T6" fmla="*/ 105 w 117"/>
                <a:gd name="T7" fmla="*/ 183 h 192"/>
                <a:gd name="T8" fmla="*/ 99 w 117"/>
                <a:gd name="T9" fmla="*/ 192 h 192"/>
                <a:gd name="T10" fmla="*/ 96 w 117"/>
                <a:gd name="T11" fmla="*/ 190 h 192"/>
                <a:gd name="T12" fmla="*/ 90 w 117"/>
                <a:gd name="T13" fmla="*/ 186 h 192"/>
                <a:gd name="T14" fmla="*/ 83 w 117"/>
                <a:gd name="T15" fmla="*/ 178 h 192"/>
                <a:gd name="T16" fmla="*/ 74 w 117"/>
                <a:gd name="T17" fmla="*/ 169 h 192"/>
                <a:gd name="T18" fmla="*/ 65 w 117"/>
                <a:gd name="T19" fmla="*/ 155 h 192"/>
                <a:gd name="T20" fmla="*/ 53 w 117"/>
                <a:gd name="T21" fmla="*/ 137 h 192"/>
                <a:gd name="T22" fmla="*/ 42 w 117"/>
                <a:gd name="T23" fmla="*/ 115 h 192"/>
                <a:gd name="T24" fmla="*/ 28 w 117"/>
                <a:gd name="T25" fmla="*/ 86 h 192"/>
                <a:gd name="T26" fmla="*/ 0 w 117"/>
                <a:gd name="T27" fmla="*/ 21 h 192"/>
                <a:gd name="T28" fmla="*/ 14 w 117"/>
                <a:gd name="T29" fmla="*/ 21 h 192"/>
                <a:gd name="T30" fmla="*/ 29 w 117"/>
                <a:gd name="T31" fmla="*/ 20 h 192"/>
                <a:gd name="T32" fmla="*/ 44 w 117"/>
                <a:gd name="T33" fmla="*/ 18 h 192"/>
                <a:gd name="T34" fmla="*/ 59 w 117"/>
                <a:gd name="T35" fmla="*/ 16 h 192"/>
                <a:gd name="T36" fmla="*/ 74 w 117"/>
                <a:gd name="T37" fmla="*/ 13 h 192"/>
                <a:gd name="T38" fmla="*/ 88 w 117"/>
                <a:gd name="T39" fmla="*/ 9 h 192"/>
                <a:gd name="T40" fmla="*/ 101 w 117"/>
                <a:gd name="T41" fmla="*/ 5 h 192"/>
                <a:gd name="T42" fmla="*/ 115 w 117"/>
                <a:gd name="T43" fmla="*/ 0 h 192"/>
                <a:gd name="T44" fmla="*/ 117 w 117"/>
                <a:gd name="T45"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17" y="69"/>
                  </a:moveTo>
                  <a:lnTo>
                    <a:pt x="116" y="125"/>
                  </a:lnTo>
                  <a:lnTo>
                    <a:pt x="112" y="161"/>
                  </a:lnTo>
                  <a:lnTo>
                    <a:pt x="105" y="183"/>
                  </a:lnTo>
                  <a:lnTo>
                    <a:pt x="99" y="192"/>
                  </a:lnTo>
                  <a:lnTo>
                    <a:pt x="96" y="190"/>
                  </a:lnTo>
                  <a:lnTo>
                    <a:pt x="90" y="186"/>
                  </a:lnTo>
                  <a:lnTo>
                    <a:pt x="83" y="178"/>
                  </a:lnTo>
                  <a:lnTo>
                    <a:pt x="74" y="169"/>
                  </a:lnTo>
                  <a:lnTo>
                    <a:pt x="65" y="155"/>
                  </a:lnTo>
                  <a:lnTo>
                    <a:pt x="53" y="137"/>
                  </a:lnTo>
                  <a:lnTo>
                    <a:pt x="42" y="115"/>
                  </a:lnTo>
                  <a:lnTo>
                    <a:pt x="28" y="86"/>
                  </a:lnTo>
                  <a:lnTo>
                    <a:pt x="0" y="21"/>
                  </a:lnTo>
                  <a:lnTo>
                    <a:pt x="14" y="21"/>
                  </a:lnTo>
                  <a:lnTo>
                    <a:pt x="29" y="20"/>
                  </a:lnTo>
                  <a:lnTo>
                    <a:pt x="44" y="18"/>
                  </a:lnTo>
                  <a:lnTo>
                    <a:pt x="59" y="16"/>
                  </a:lnTo>
                  <a:lnTo>
                    <a:pt x="74" y="13"/>
                  </a:lnTo>
                  <a:lnTo>
                    <a:pt x="88" y="9"/>
                  </a:lnTo>
                  <a:lnTo>
                    <a:pt x="101" y="5"/>
                  </a:lnTo>
                  <a:lnTo>
                    <a:pt x="115" y="0"/>
                  </a:lnTo>
                  <a:lnTo>
                    <a:pt x="117" y="69"/>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1" name="Freeform 181"/>
            <p:cNvSpPr>
              <a:spLocks/>
            </p:cNvSpPr>
            <p:nvPr/>
          </p:nvSpPr>
          <p:spPr bwMode="auto">
            <a:xfrm rot="1379323">
              <a:off x="2363" y="2285"/>
              <a:ext cx="40" cy="40"/>
            </a:xfrm>
            <a:custGeom>
              <a:avLst/>
              <a:gdLst>
                <a:gd name="T0" fmla="*/ 77 w 158"/>
                <a:gd name="T1" fmla="*/ 134 h 182"/>
                <a:gd name="T2" fmla="*/ 61 w 158"/>
                <a:gd name="T3" fmla="*/ 147 h 182"/>
                <a:gd name="T4" fmla="*/ 48 w 158"/>
                <a:gd name="T5" fmla="*/ 158 h 182"/>
                <a:gd name="T6" fmla="*/ 36 w 158"/>
                <a:gd name="T7" fmla="*/ 166 h 182"/>
                <a:gd name="T8" fmla="*/ 26 w 158"/>
                <a:gd name="T9" fmla="*/ 171 h 182"/>
                <a:gd name="T10" fmla="*/ 17 w 158"/>
                <a:gd name="T11" fmla="*/ 176 h 182"/>
                <a:gd name="T12" fmla="*/ 10 w 158"/>
                <a:gd name="T13" fmla="*/ 179 h 182"/>
                <a:gd name="T14" fmla="*/ 4 w 158"/>
                <a:gd name="T15" fmla="*/ 181 h 182"/>
                <a:gd name="T16" fmla="*/ 1 w 158"/>
                <a:gd name="T17" fmla="*/ 182 h 182"/>
                <a:gd name="T18" fmla="*/ 0 w 158"/>
                <a:gd name="T19" fmla="*/ 178 h 182"/>
                <a:gd name="T20" fmla="*/ 0 w 158"/>
                <a:gd name="T21" fmla="*/ 170 h 182"/>
                <a:gd name="T22" fmla="*/ 1 w 158"/>
                <a:gd name="T23" fmla="*/ 161 h 182"/>
                <a:gd name="T24" fmla="*/ 3 w 158"/>
                <a:gd name="T25" fmla="*/ 148 h 182"/>
                <a:gd name="T26" fmla="*/ 8 w 158"/>
                <a:gd name="T27" fmla="*/ 132 h 182"/>
                <a:gd name="T28" fmla="*/ 14 w 158"/>
                <a:gd name="T29" fmla="*/ 113 h 182"/>
                <a:gd name="T30" fmla="*/ 22 w 158"/>
                <a:gd name="T31" fmla="*/ 90 h 182"/>
                <a:gd name="T32" fmla="*/ 35 w 158"/>
                <a:gd name="T33" fmla="*/ 63 h 182"/>
                <a:gd name="T34" fmla="*/ 66 w 158"/>
                <a:gd name="T35" fmla="*/ 0 h 182"/>
                <a:gd name="T36" fmla="*/ 76 w 158"/>
                <a:gd name="T37" fmla="*/ 9 h 182"/>
                <a:gd name="T38" fmla="*/ 86 w 158"/>
                <a:gd name="T39" fmla="*/ 17 h 182"/>
                <a:gd name="T40" fmla="*/ 98 w 158"/>
                <a:gd name="T41" fmla="*/ 26 h 182"/>
                <a:gd name="T42" fmla="*/ 109 w 158"/>
                <a:gd name="T43" fmla="*/ 33 h 182"/>
                <a:gd name="T44" fmla="*/ 121 w 158"/>
                <a:gd name="T45" fmla="*/ 40 h 182"/>
                <a:gd name="T46" fmla="*/ 133 w 158"/>
                <a:gd name="T47" fmla="*/ 46 h 182"/>
                <a:gd name="T48" fmla="*/ 146 w 158"/>
                <a:gd name="T49" fmla="*/ 52 h 182"/>
                <a:gd name="T50" fmla="*/ 158 w 158"/>
                <a:gd name="T51" fmla="*/ 58 h 182"/>
                <a:gd name="T52" fmla="*/ 156 w 158"/>
                <a:gd name="T53" fmla="*/ 60 h 182"/>
                <a:gd name="T54" fmla="*/ 149 w 158"/>
                <a:gd name="T55" fmla="*/ 66 h 182"/>
                <a:gd name="T56" fmla="*/ 140 w 158"/>
                <a:gd name="T57" fmla="*/ 76 h 182"/>
                <a:gd name="T58" fmla="*/ 129 w 158"/>
                <a:gd name="T59" fmla="*/ 86 h 182"/>
                <a:gd name="T60" fmla="*/ 117 w 158"/>
                <a:gd name="T61" fmla="*/ 97 h 182"/>
                <a:gd name="T62" fmla="*/ 106 w 158"/>
                <a:gd name="T63" fmla="*/ 108 h 182"/>
                <a:gd name="T64" fmla="*/ 98 w 158"/>
                <a:gd name="T65" fmla="*/ 115 h 182"/>
                <a:gd name="T66" fmla="*/ 92 w 158"/>
                <a:gd name="T67" fmla="*/ 120 h 182"/>
                <a:gd name="T68" fmla="*/ 88 w 158"/>
                <a:gd name="T69" fmla="*/ 123 h 182"/>
                <a:gd name="T70" fmla="*/ 83 w 158"/>
                <a:gd name="T71" fmla="*/ 126 h 182"/>
                <a:gd name="T72" fmla="*/ 80 w 158"/>
                <a:gd name="T73" fmla="*/ 130 h 182"/>
                <a:gd name="T74" fmla="*/ 77 w 158"/>
                <a:gd name="T75" fmla="*/ 13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2">
                  <a:moveTo>
                    <a:pt x="77" y="134"/>
                  </a:moveTo>
                  <a:lnTo>
                    <a:pt x="61" y="147"/>
                  </a:lnTo>
                  <a:lnTo>
                    <a:pt x="48" y="158"/>
                  </a:lnTo>
                  <a:lnTo>
                    <a:pt x="36" y="166"/>
                  </a:lnTo>
                  <a:lnTo>
                    <a:pt x="26" y="171"/>
                  </a:lnTo>
                  <a:lnTo>
                    <a:pt x="17" y="176"/>
                  </a:lnTo>
                  <a:lnTo>
                    <a:pt x="10" y="179"/>
                  </a:lnTo>
                  <a:lnTo>
                    <a:pt x="4" y="181"/>
                  </a:lnTo>
                  <a:lnTo>
                    <a:pt x="1" y="182"/>
                  </a:lnTo>
                  <a:lnTo>
                    <a:pt x="0" y="178"/>
                  </a:lnTo>
                  <a:lnTo>
                    <a:pt x="0" y="170"/>
                  </a:lnTo>
                  <a:lnTo>
                    <a:pt x="1" y="161"/>
                  </a:lnTo>
                  <a:lnTo>
                    <a:pt x="3" y="148"/>
                  </a:lnTo>
                  <a:lnTo>
                    <a:pt x="8" y="132"/>
                  </a:lnTo>
                  <a:lnTo>
                    <a:pt x="14" y="113"/>
                  </a:lnTo>
                  <a:lnTo>
                    <a:pt x="22" y="90"/>
                  </a:lnTo>
                  <a:lnTo>
                    <a:pt x="35" y="63"/>
                  </a:lnTo>
                  <a:lnTo>
                    <a:pt x="66" y="0"/>
                  </a:lnTo>
                  <a:lnTo>
                    <a:pt x="76" y="9"/>
                  </a:lnTo>
                  <a:lnTo>
                    <a:pt x="86" y="17"/>
                  </a:lnTo>
                  <a:lnTo>
                    <a:pt x="98" y="26"/>
                  </a:lnTo>
                  <a:lnTo>
                    <a:pt x="109" y="33"/>
                  </a:lnTo>
                  <a:lnTo>
                    <a:pt x="121" y="40"/>
                  </a:lnTo>
                  <a:lnTo>
                    <a:pt x="133" y="46"/>
                  </a:lnTo>
                  <a:lnTo>
                    <a:pt x="146" y="52"/>
                  </a:lnTo>
                  <a:lnTo>
                    <a:pt x="158" y="58"/>
                  </a:lnTo>
                  <a:lnTo>
                    <a:pt x="156" y="60"/>
                  </a:lnTo>
                  <a:lnTo>
                    <a:pt x="149" y="66"/>
                  </a:lnTo>
                  <a:lnTo>
                    <a:pt x="140" y="76"/>
                  </a:lnTo>
                  <a:lnTo>
                    <a:pt x="129" y="86"/>
                  </a:lnTo>
                  <a:lnTo>
                    <a:pt x="117" y="97"/>
                  </a:lnTo>
                  <a:lnTo>
                    <a:pt x="106" y="108"/>
                  </a:lnTo>
                  <a:lnTo>
                    <a:pt x="98" y="115"/>
                  </a:lnTo>
                  <a:lnTo>
                    <a:pt x="92" y="120"/>
                  </a:lnTo>
                  <a:lnTo>
                    <a:pt x="88" y="123"/>
                  </a:lnTo>
                  <a:lnTo>
                    <a:pt x="83" y="126"/>
                  </a:lnTo>
                  <a:lnTo>
                    <a:pt x="80" y="130"/>
                  </a:lnTo>
                  <a:lnTo>
                    <a:pt x="77" y="134"/>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2" name="Freeform 182"/>
            <p:cNvSpPr>
              <a:spLocks/>
            </p:cNvSpPr>
            <p:nvPr/>
          </p:nvSpPr>
          <p:spPr bwMode="auto">
            <a:xfrm rot="1379323">
              <a:off x="2395" y="2310"/>
              <a:ext cx="29" cy="42"/>
            </a:xfrm>
            <a:custGeom>
              <a:avLst/>
              <a:gdLst>
                <a:gd name="T0" fmla="*/ 18 w 117"/>
                <a:gd name="T1" fmla="*/ 192 h 192"/>
                <a:gd name="T2" fmla="*/ 2 w 117"/>
                <a:gd name="T3" fmla="*/ 137 h 192"/>
                <a:gd name="T4" fmla="*/ 1 w 117"/>
                <a:gd name="T5" fmla="*/ 123 h 192"/>
                <a:gd name="T6" fmla="*/ 0 w 117"/>
                <a:gd name="T7" fmla="*/ 107 h 192"/>
                <a:gd name="T8" fmla="*/ 0 w 117"/>
                <a:gd name="T9" fmla="*/ 89 h 192"/>
                <a:gd name="T10" fmla="*/ 0 w 117"/>
                <a:gd name="T11" fmla="*/ 69 h 192"/>
                <a:gd name="T12" fmla="*/ 2 w 117"/>
                <a:gd name="T13" fmla="*/ 0 h 192"/>
                <a:gd name="T14" fmla="*/ 16 w 117"/>
                <a:gd name="T15" fmla="*/ 5 h 192"/>
                <a:gd name="T16" fmla="*/ 29 w 117"/>
                <a:gd name="T17" fmla="*/ 9 h 192"/>
                <a:gd name="T18" fmla="*/ 43 w 117"/>
                <a:gd name="T19" fmla="*/ 13 h 192"/>
                <a:gd name="T20" fmla="*/ 58 w 117"/>
                <a:gd name="T21" fmla="*/ 16 h 192"/>
                <a:gd name="T22" fmla="*/ 72 w 117"/>
                <a:gd name="T23" fmla="*/ 18 h 192"/>
                <a:gd name="T24" fmla="*/ 86 w 117"/>
                <a:gd name="T25" fmla="*/ 20 h 192"/>
                <a:gd name="T26" fmla="*/ 102 w 117"/>
                <a:gd name="T27" fmla="*/ 21 h 192"/>
                <a:gd name="T28" fmla="*/ 117 w 117"/>
                <a:gd name="T29" fmla="*/ 21 h 192"/>
                <a:gd name="T30" fmla="*/ 89 w 117"/>
                <a:gd name="T31" fmla="*/ 86 h 192"/>
                <a:gd name="T32" fmla="*/ 76 w 117"/>
                <a:gd name="T33" fmla="*/ 114 h 192"/>
                <a:gd name="T34" fmla="*/ 64 w 117"/>
                <a:gd name="T35" fmla="*/ 136 h 192"/>
                <a:gd name="T36" fmla="*/ 53 w 117"/>
                <a:gd name="T37" fmla="*/ 154 h 192"/>
                <a:gd name="T38" fmla="*/ 43 w 117"/>
                <a:gd name="T39" fmla="*/ 168 h 192"/>
                <a:gd name="T40" fmla="*/ 35 w 117"/>
                <a:gd name="T41" fmla="*/ 177 h 192"/>
                <a:gd name="T42" fmla="*/ 28 w 117"/>
                <a:gd name="T43" fmla="*/ 185 h 192"/>
                <a:gd name="T44" fmla="*/ 23 w 117"/>
                <a:gd name="T45" fmla="*/ 189 h 192"/>
                <a:gd name="T46" fmla="*/ 18 w 117"/>
                <a:gd name="T4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92">
                  <a:moveTo>
                    <a:pt x="18" y="192"/>
                  </a:moveTo>
                  <a:lnTo>
                    <a:pt x="2" y="137"/>
                  </a:lnTo>
                  <a:lnTo>
                    <a:pt x="1" y="123"/>
                  </a:lnTo>
                  <a:lnTo>
                    <a:pt x="0" y="107"/>
                  </a:lnTo>
                  <a:lnTo>
                    <a:pt x="0" y="89"/>
                  </a:lnTo>
                  <a:lnTo>
                    <a:pt x="0" y="69"/>
                  </a:lnTo>
                  <a:lnTo>
                    <a:pt x="2" y="0"/>
                  </a:lnTo>
                  <a:lnTo>
                    <a:pt x="16" y="5"/>
                  </a:lnTo>
                  <a:lnTo>
                    <a:pt x="29" y="9"/>
                  </a:lnTo>
                  <a:lnTo>
                    <a:pt x="43" y="13"/>
                  </a:lnTo>
                  <a:lnTo>
                    <a:pt x="58" y="16"/>
                  </a:lnTo>
                  <a:lnTo>
                    <a:pt x="72" y="18"/>
                  </a:lnTo>
                  <a:lnTo>
                    <a:pt x="86" y="20"/>
                  </a:lnTo>
                  <a:lnTo>
                    <a:pt x="102" y="21"/>
                  </a:lnTo>
                  <a:lnTo>
                    <a:pt x="117" y="21"/>
                  </a:lnTo>
                  <a:lnTo>
                    <a:pt x="89" y="86"/>
                  </a:lnTo>
                  <a:lnTo>
                    <a:pt x="76" y="114"/>
                  </a:lnTo>
                  <a:lnTo>
                    <a:pt x="64" y="136"/>
                  </a:lnTo>
                  <a:lnTo>
                    <a:pt x="53" y="154"/>
                  </a:lnTo>
                  <a:lnTo>
                    <a:pt x="43" y="168"/>
                  </a:lnTo>
                  <a:lnTo>
                    <a:pt x="35" y="177"/>
                  </a:lnTo>
                  <a:lnTo>
                    <a:pt x="28" y="185"/>
                  </a:lnTo>
                  <a:lnTo>
                    <a:pt x="23" y="189"/>
                  </a:lnTo>
                  <a:lnTo>
                    <a:pt x="18" y="1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3" name="Freeform 183"/>
            <p:cNvSpPr>
              <a:spLocks/>
            </p:cNvSpPr>
            <p:nvPr/>
          </p:nvSpPr>
          <p:spPr bwMode="auto">
            <a:xfrm rot="1379323">
              <a:off x="2484" y="2316"/>
              <a:ext cx="48" cy="32"/>
            </a:xfrm>
            <a:custGeom>
              <a:avLst/>
              <a:gdLst>
                <a:gd name="T0" fmla="*/ 67 w 195"/>
                <a:gd name="T1" fmla="*/ 115 h 147"/>
                <a:gd name="T2" fmla="*/ 0 w 195"/>
                <a:gd name="T3" fmla="*/ 86 h 147"/>
                <a:gd name="T4" fmla="*/ 9 w 195"/>
                <a:gd name="T5" fmla="*/ 77 h 147"/>
                <a:gd name="T6" fmla="*/ 18 w 195"/>
                <a:gd name="T7" fmla="*/ 67 h 147"/>
                <a:gd name="T8" fmla="*/ 27 w 195"/>
                <a:gd name="T9" fmla="*/ 56 h 147"/>
                <a:gd name="T10" fmla="*/ 35 w 195"/>
                <a:gd name="T11" fmla="*/ 46 h 147"/>
                <a:gd name="T12" fmla="*/ 42 w 195"/>
                <a:gd name="T13" fmla="*/ 35 h 147"/>
                <a:gd name="T14" fmla="*/ 49 w 195"/>
                <a:gd name="T15" fmla="*/ 24 h 147"/>
                <a:gd name="T16" fmla="*/ 56 w 195"/>
                <a:gd name="T17" fmla="*/ 12 h 147"/>
                <a:gd name="T18" fmla="*/ 61 w 195"/>
                <a:gd name="T19" fmla="*/ 0 h 147"/>
                <a:gd name="T20" fmla="*/ 115 w 195"/>
                <a:gd name="T21" fmla="*/ 48 h 147"/>
                <a:gd name="T22" fmla="*/ 138 w 195"/>
                <a:gd name="T23" fmla="*/ 69 h 147"/>
                <a:gd name="T24" fmla="*/ 155 w 195"/>
                <a:gd name="T25" fmla="*/ 87 h 147"/>
                <a:gd name="T26" fmla="*/ 169 w 195"/>
                <a:gd name="T27" fmla="*/ 103 h 147"/>
                <a:gd name="T28" fmla="*/ 179 w 195"/>
                <a:gd name="T29" fmla="*/ 116 h 147"/>
                <a:gd name="T30" fmla="*/ 186 w 195"/>
                <a:gd name="T31" fmla="*/ 127 h 147"/>
                <a:gd name="T32" fmla="*/ 190 w 195"/>
                <a:gd name="T33" fmla="*/ 136 h 147"/>
                <a:gd name="T34" fmla="*/ 194 w 195"/>
                <a:gd name="T35" fmla="*/ 142 h 147"/>
                <a:gd name="T36" fmla="*/ 195 w 195"/>
                <a:gd name="T37" fmla="*/ 147 h 147"/>
                <a:gd name="T38" fmla="*/ 190 w 195"/>
                <a:gd name="T39" fmla="*/ 147 h 147"/>
                <a:gd name="T40" fmla="*/ 182 w 195"/>
                <a:gd name="T41" fmla="*/ 147 h 147"/>
                <a:gd name="T42" fmla="*/ 172 w 195"/>
                <a:gd name="T43" fmla="*/ 146 h 147"/>
                <a:gd name="T44" fmla="*/ 158 w 195"/>
                <a:gd name="T45" fmla="*/ 144 h 147"/>
                <a:gd name="T46" fmla="*/ 141 w 195"/>
                <a:gd name="T47" fmla="*/ 140 h 147"/>
                <a:gd name="T48" fmla="*/ 121 w 195"/>
                <a:gd name="T49" fmla="*/ 134 h 147"/>
                <a:gd name="T50" fmla="*/ 96 w 195"/>
                <a:gd name="T51" fmla="*/ 127 h 147"/>
                <a:gd name="T52" fmla="*/ 67 w 195"/>
                <a:gd name="T53"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67" y="115"/>
                  </a:moveTo>
                  <a:lnTo>
                    <a:pt x="0" y="86"/>
                  </a:lnTo>
                  <a:lnTo>
                    <a:pt x="9" y="77"/>
                  </a:lnTo>
                  <a:lnTo>
                    <a:pt x="18" y="67"/>
                  </a:lnTo>
                  <a:lnTo>
                    <a:pt x="27" y="56"/>
                  </a:lnTo>
                  <a:lnTo>
                    <a:pt x="35" y="46"/>
                  </a:lnTo>
                  <a:lnTo>
                    <a:pt x="42" y="35"/>
                  </a:lnTo>
                  <a:lnTo>
                    <a:pt x="49" y="24"/>
                  </a:lnTo>
                  <a:lnTo>
                    <a:pt x="56" y="12"/>
                  </a:lnTo>
                  <a:lnTo>
                    <a:pt x="61" y="0"/>
                  </a:lnTo>
                  <a:lnTo>
                    <a:pt x="115" y="48"/>
                  </a:lnTo>
                  <a:lnTo>
                    <a:pt x="138" y="69"/>
                  </a:lnTo>
                  <a:lnTo>
                    <a:pt x="155" y="87"/>
                  </a:lnTo>
                  <a:lnTo>
                    <a:pt x="169" y="103"/>
                  </a:lnTo>
                  <a:lnTo>
                    <a:pt x="179" y="116"/>
                  </a:lnTo>
                  <a:lnTo>
                    <a:pt x="186" y="127"/>
                  </a:lnTo>
                  <a:lnTo>
                    <a:pt x="190" y="136"/>
                  </a:lnTo>
                  <a:lnTo>
                    <a:pt x="194" y="142"/>
                  </a:lnTo>
                  <a:lnTo>
                    <a:pt x="195" y="147"/>
                  </a:lnTo>
                  <a:lnTo>
                    <a:pt x="190" y="147"/>
                  </a:lnTo>
                  <a:lnTo>
                    <a:pt x="182" y="147"/>
                  </a:lnTo>
                  <a:lnTo>
                    <a:pt x="172" y="146"/>
                  </a:lnTo>
                  <a:lnTo>
                    <a:pt x="158" y="144"/>
                  </a:lnTo>
                  <a:lnTo>
                    <a:pt x="141" y="140"/>
                  </a:lnTo>
                  <a:lnTo>
                    <a:pt x="121" y="134"/>
                  </a:lnTo>
                  <a:lnTo>
                    <a:pt x="96" y="127"/>
                  </a:lnTo>
                  <a:lnTo>
                    <a:pt x="67" y="11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4" name="Freeform 184"/>
            <p:cNvSpPr>
              <a:spLocks/>
            </p:cNvSpPr>
            <p:nvPr/>
          </p:nvSpPr>
          <p:spPr bwMode="auto">
            <a:xfrm rot="1379323">
              <a:off x="2510" y="2302"/>
              <a:ext cx="51" cy="24"/>
            </a:xfrm>
            <a:custGeom>
              <a:avLst/>
              <a:gdLst>
                <a:gd name="T0" fmla="*/ 206 w 206"/>
                <a:gd name="T1" fmla="*/ 92 h 109"/>
                <a:gd name="T2" fmla="*/ 203 w 206"/>
                <a:gd name="T3" fmla="*/ 94 h 109"/>
                <a:gd name="T4" fmla="*/ 196 w 206"/>
                <a:gd name="T5" fmla="*/ 96 h 109"/>
                <a:gd name="T6" fmla="*/ 187 w 206"/>
                <a:gd name="T7" fmla="*/ 99 h 109"/>
                <a:gd name="T8" fmla="*/ 173 w 206"/>
                <a:gd name="T9" fmla="*/ 103 h 109"/>
                <a:gd name="T10" fmla="*/ 156 w 206"/>
                <a:gd name="T11" fmla="*/ 106 h 109"/>
                <a:gd name="T12" fmla="*/ 134 w 206"/>
                <a:gd name="T13" fmla="*/ 108 h 109"/>
                <a:gd name="T14" fmla="*/ 107 w 206"/>
                <a:gd name="T15" fmla="*/ 109 h 109"/>
                <a:gd name="T16" fmla="*/ 74 w 206"/>
                <a:gd name="T17" fmla="*/ 109 h 109"/>
                <a:gd name="T18" fmla="*/ 0 w 206"/>
                <a:gd name="T19" fmla="*/ 107 h 109"/>
                <a:gd name="T20" fmla="*/ 10 w 206"/>
                <a:gd name="T21" fmla="*/ 81 h 109"/>
                <a:gd name="T22" fmla="*/ 17 w 206"/>
                <a:gd name="T23" fmla="*/ 55 h 109"/>
                <a:gd name="T24" fmla="*/ 21 w 206"/>
                <a:gd name="T25" fmla="*/ 27 h 109"/>
                <a:gd name="T26" fmla="*/ 22 w 206"/>
                <a:gd name="T27" fmla="*/ 0 h 109"/>
                <a:gd name="T28" fmla="*/ 92 w 206"/>
                <a:gd name="T29" fmla="*/ 26 h 109"/>
                <a:gd name="T30" fmla="*/ 123 w 206"/>
                <a:gd name="T31" fmla="*/ 39 h 109"/>
                <a:gd name="T32" fmla="*/ 147 w 206"/>
                <a:gd name="T33" fmla="*/ 50 h 109"/>
                <a:gd name="T34" fmla="*/ 166 w 206"/>
                <a:gd name="T35" fmla="*/ 60 h 109"/>
                <a:gd name="T36" fmla="*/ 181 w 206"/>
                <a:gd name="T37" fmla="*/ 69 h 109"/>
                <a:gd name="T38" fmla="*/ 192 w 206"/>
                <a:gd name="T39" fmla="*/ 77 h 109"/>
                <a:gd name="T40" fmla="*/ 200 w 206"/>
                <a:gd name="T41" fmla="*/ 84 h 109"/>
                <a:gd name="T42" fmla="*/ 204 w 206"/>
                <a:gd name="T43" fmla="*/ 89 h 109"/>
                <a:gd name="T44" fmla="*/ 206 w 206"/>
                <a:gd name="T45" fmla="*/ 9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09">
                  <a:moveTo>
                    <a:pt x="206" y="92"/>
                  </a:moveTo>
                  <a:lnTo>
                    <a:pt x="203" y="94"/>
                  </a:lnTo>
                  <a:lnTo>
                    <a:pt x="196" y="96"/>
                  </a:lnTo>
                  <a:lnTo>
                    <a:pt x="187" y="99"/>
                  </a:lnTo>
                  <a:lnTo>
                    <a:pt x="173" y="103"/>
                  </a:lnTo>
                  <a:lnTo>
                    <a:pt x="156" y="106"/>
                  </a:lnTo>
                  <a:lnTo>
                    <a:pt x="134" y="108"/>
                  </a:lnTo>
                  <a:lnTo>
                    <a:pt x="107" y="109"/>
                  </a:lnTo>
                  <a:lnTo>
                    <a:pt x="74" y="109"/>
                  </a:lnTo>
                  <a:lnTo>
                    <a:pt x="0" y="107"/>
                  </a:lnTo>
                  <a:lnTo>
                    <a:pt x="10" y="81"/>
                  </a:lnTo>
                  <a:lnTo>
                    <a:pt x="17" y="55"/>
                  </a:lnTo>
                  <a:lnTo>
                    <a:pt x="21" y="27"/>
                  </a:lnTo>
                  <a:lnTo>
                    <a:pt x="22" y="0"/>
                  </a:lnTo>
                  <a:lnTo>
                    <a:pt x="92" y="26"/>
                  </a:lnTo>
                  <a:lnTo>
                    <a:pt x="123" y="39"/>
                  </a:lnTo>
                  <a:lnTo>
                    <a:pt x="147" y="50"/>
                  </a:lnTo>
                  <a:lnTo>
                    <a:pt x="166" y="60"/>
                  </a:lnTo>
                  <a:lnTo>
                    <a:pt x="181" y="69"/>
                  </a:lnTo>
                  <a:lnTo>
                    <a:pt x="192" y="77"/>
                  </a:lnTo>
                  <a:lnTo>
                    <a:pt x="200" y="84"/>
                  </a:lnTo>
                  <a:lnTo>
                    <a:pt x="204" y="89"/>
                  </a:lnTo>
                  <a:lnTo>
                    <a:pt x="206" y="9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5" name="Freeform 185"/>
            <p:cNvSpPr>
              <a:spLocks/>
            </p:cNvSpPr>
            <p:nvPr/>
          </p:nvSpPr>
          <p:spPr bwMode="auto">
            <a:xfrm rot="1379323">
              <a:off x="2519" y="2280"/>
              <a:ext cx="51" cy="24"/>
            </a:xfrm>
            <a:custGeom>
              <a:avLst/>
              <a:gdLst>
                <a:gd name="T0" fmla="*/ 92 w 206"/>
                <a:gd name="T1" fmla="*/ 83 h 110"/>
                <a:gd name="T2" fmla="*/ 22 w 206"/>
                <a:gd name="T3" fmla="*/ 110 h 110"/>
                <a:gd name="T4" fmla="*/ 21 w 206"/>
                <a:gd name="T5" fmla="*/ 81 h 110"/>
                <a:gd name="T6" fmla="*/ 17 w 206"/>
                <a:gd name="T7" fmla="*/ 54 h 110"/>
                <a:gd name="T8" fmla="*/ 10 w 206"/>
                <a:gd name="T9" fmla="*/ 28 h 110"/>
                <a:gd name="T10" fmla="*/ 0 w 206"/>
                <a:gd name="T11" fmla="*/ 2 h 110"/>
                <a:gd name="T12" fmla="*/ 74 w 206"/>
                <a:gd name="T13" fmla="*/ 0 h 110"/>
                <a:gd name="T14" fmla="*/ 107 w 206"/>
                <a:gd name="T15" fmla="*/ 0 h 110"/>
                <a:gd name="T16" fmla="*/ 134 w 206"/>
                <a:gd name="T17" fmla="*/ 1 h 110"/>
                <a:gd name="T18" fmla="*/ 156 w 206"/>
                <a:gd name="T19" fmla="*/ 2 h 110"/>
                <a:gd name="T20" fmla="*/ 173 w 206"/>
                <a:gd name="T21" fmla="*/ 5 h 110"/>
                <a:gd name="T22" fmla="*/ 187 w 206"/>
                <a:gd name="T23" fmla="*/ 9 h 110"/>
                <a:gd name="T24" fmla="*/ 196 w 206"/>
                <a:gd name="T25" fmla="*/ 12 h 110"/>
                <a:gd name="T26" fmla="*/ 203 w 206"/>
                <a:gd name="T27" fmla="*/ 15 h 110"/>
                <a:gd name="T28" fmla="*/ 206 w 206"/>
                <a:gd name="T29" fmla="*/ 17 h 110"/>
                <a:gd name="T30" fmla="*/ 204 w 206"/>
                <a:gd name="T31" fmla="*/ 20 h 110"/>
                <a:gd name="T32" fmla="*/ 200 w 206"/>
                <a:gd name="T33" fmla="*/ 26 h 110"/>
                <a:gd name="T34" fmla="*/ 192 w 206"/>
                <a:gd name="T35" fmla="*/ 32 h 110"/>
                <a:gd name="T36" fmla="*/ 181 w 206"/>
                <a:gd name="T37" fmla="*/ 39 h 110"/>
                <a:gd name="T38" fmla="*/ 166 w 206"/>
                <a:gd name="T39" fmla="*/ 48 h 110"/>
                <a:gd name="T40" fmla="*/ 147 w 206"/>
                <a:gd name="T41" fmla="*/ 59 h 110"/>
                <a:gd name="T42" fmla="*/ 123 w 206"/>
                <a:gd name="T43" fmla="*/ 70 h 110"/>
                <a:gd name="T44" fmla="*/ 92 w 206"/>
                <a:gd name="T45"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110">
                  <a:moveTo>
                    <a:pt x="92" y="83"/>
                  </a:moveTo>
                  <a:lnTo>
                    <a:pt x="22" y="110"/>
                  </a:lnTo>
                  <a:lnTo>
                    <a:pt x="21" y="81"/>
                  </a:lnTo>
                  <a:lnTo>
                    <a:pt x="17" y="54"/>
                  </a:lnTo>
                  <a:lnTo>
                    <a:pt x="10" y="28"/>
                  </a:lnTo>
                  <a:lnTo>
                    <a:pt x="0" y="2"/>
                  </a:lnTo>
                  <a:lnTo>
                    <a:pt x="74" y="0"/>
                  </a:lnTo>
                  <a:lnTo>
                    <a:pt x="107" y="0"/>
                  </a:lnTo>
                  <a:lnTo>
                    <a:pt x="134" y="1"/>
                  </a:lnTo>
                  <a:lnTo>
                    <a:pt x="156" y="2"/>
                  </a:lnTo>
                  <a:lnTo>
                    <a:pt x="173" y="5"/>
                  </a:lnTo>
                  <a:lnTo>
                    <a:pt x="187" y="9"/>
                  </a:lnTo>
                  <a:lnTo>
                    <a:pt x="196" y="12"/>
                  </a:lnTo>
                  <a:lnTo>
                    <a:pt x="203" y="15"/>
                  </a:lnTo>
                  <a:lnTo>
                    <a:pt x="206" y="17"/>
                  </a:lnTo>
                  <a:lnTo>
                    <a:pt x="204" y="20"/>
                  </a:lnTo>
                  <a:lnTo>
                    <a:pt x="200" y="26"/>
                  </a:lnTo>
                  <a:lnTo>
                    <a:pt x="192" y="32"/>
                  </a:lnTo>
                  <a:lnTo>
                    <a:pt x="181" y="39"/>
                  </a:lnTo>
                  <a:lnTo>
                    <a:pt x="166" y="48"/>
                  </a:lnTo>
                  <a:lnTo>
                    <a:pt x="147" y="59"/>
                  </a:lnTo>
                  <a:lnTo>
                    <a:pt x="123" y="70"/>
                  </a:lnTo>
                  <a:lnTo>
                    <a:pt x="92" y="8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6" name="Freeform 186"/>
            <p:cNvSpPr>
              <a:spLocks/>
            </p:cNvSpPr>
            <p:nvPr/>
          </p:nvSpPr>
          <p:spPr bwMode="auto">
            <a:xfrm rot="1379323">
              <a:off x="2516" y="2241"/>
              <a:ext cx="48" cy="32"/>
            </a:xfrm>
            <a:custGeom>
              <a:avLst/>
              <a:gdLst>
                <a:gd name="T0" fmla="*/ 195 w 195"/>
                <a:gd name="T1" fmla="*/ 1 h 148"/>
                <a:gd name="T2" fmla="*/ 194 w 195"/>
                <a:gd name="T3" fmla="*/ 6 h 148"/>
                <a:gd name="T4" fmla="*/ 190 w 195"/>
                <a:gd name="T5" fmla="*/ 12 h 148"/>
                <a:gd name="T6" fmla="*/ 186 w 195"/>
                <a:gd name="T7" fmla="*/ 21 h 148"/>
                <a:gd name="T8" fmla="*/ 179 w 195"/>
                <a:gd name="T9" fmla="*/ 31 h 148"/>
                <a:gd name="T10" fmla="*/ 169 w 195"/>
                <a:gd name="T11" fmla="*/ 44 h 148"/>
                <a:gd name="T12" fmla="*/ 155 w 195"/>
                <a:gd name="T13" fmla="*/ 60 h 148"/>
                <a:gd name="T14" fmla="*/ 138 w 195"/>
                <a:gd name="T15" fmla="*/ 78 h 148"/>
                <a:gd name="T16" fmla="*/ 115 w 195"/>
                <a:gd name="T17" fmla="*/ 99 h 148"/>
                <a:gd name="T18" fmla="*/ 61 w 195"/>
                <a:gd name="T19" fmla="*/ 148 h 148"/>
                <a:gd name="T20" fmla="*/ 56 w 195"/>
                <a:gd name="T21" fmla="*/ 136 h 148"/>
                <a:gd name="T22" fmla="*/ 49 w 195"/>
                <a:gd name="T23" fmla="*/ 124 h 148"/>
                <a:gd name="T24" fmla="*/ 42 w 195"/>
                <a:gd name="T25" fmla="*/ 113 h 148"/>
                <a:gd name="T26" fmla="*/ 35 w 195"/>
                <a:gd name="T27" fmla="*/ 101 h 148"/>
                <a:gd name="T28" fmla="*/ 27 w 195"/>
                <a:gd name="T29" fmla="*/ 91 h 148"/>
                <a:gd name="T30" fmla="*/ 18 w 195"/>
                <a:gd name="T31" fmla="*/ 81 h 148"/>
                <a:gd name="T32" fmla="*/ 9 w 195"/>
                <a:gd name="T33" fmla="*/ 70 h 148"/>
                <a:gd name="T34" fmla="*/ 0 w 195"/>
                <a:gd name="T35" fmla="*/ 61 h 148"/>
                <a:gd name="T36" fmla="*/ 67 w 195"/>
                <a:gd name="T37" fmla="*/ 33 h 148"/>
                <a:gd name="T38" fmla="*/ 96 w 195"/>
                <a:gd name="T39" fmla="*/ 22 h 148"/>
                <a:gd name="T40" fmla="*/ 121 w 195"/>
                <a:gd name="T41" fmla="*/ 13 h 148"/>
                <a:gd name="T42" fmla="*/ 141 w 195"/>
                <a:gd name="T43" fmla="*/ 7 h 148"/>
                <a:gd name="T44" fmla="*/ 158 w 195"/>
                <a:gd name="T45" fmla="*/ 4 h 148"/>
                <a:gd name="T46" fmla="*/ 172 w 195"/>
                <a:gd name="T47" fmla="*/ 1 h 148"/>
                <a:gd name="T48" fmla="*/ 182 w 195"/>
                <a:gd name="T49" fmla="*/ 0 h 148"/>
                <a:gd name="T50" fmla="*/ 190 w 195"/>
                <a:gd name="T51" fmla="*/ 0 h 148"/>
                <a:gd name="T52" fmla="*/ 195 w 195"/>
                <a:gd name="T53"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95" y="1"/>
                  </a:moveTo>
                  <a:lnTo>
                    <a:pt x="194" y="6"/>
                  </a:lnTo>
                  <a:lnTo>
                    <a:pt x="190" y="12"/>
                  </a:lnTo>
                  <a:lnTo>
                    <a:pt x="186" y="21"/>
                  </a:lnTo>
                  <a:lnTo>
                    <a:pt x="179" y="31"/>
                  </a:lnTo>
                  <a:lnTo>
                    <a:pt x="169" y="44"/>
                  </a:lnTo>
                  <a:lnTo>
                    <a:pt x="155" y="60"/>
                  </a:lnTo>
                  <a:lnTo>
                    <a:pt x="138" y="78"/>
                  </a:lnTo>
                  <a:lnTo>
                    <a:pt x="115" y="99"/>
                  </a:lnTo>
                  <a:lnTo>
                    <a:pt x="61" y="148"/>
                  </a:lnTo>
                  <a:lnTo>
                    <a:pt x="56" y="136"/>
                  </a:lnTo>
                  <a:lnTo>
                    <a:pt x="49" y="124"/>
                  </a:lnTo>
                  <a:lnTo>
                    <a:pt x="42" y="113"/>
                  </a:lnTo>
                  <a:lnTo>
                    <a:pt x="35" y="101"/>
                  </a:lnTo>
                  <a:lnTo>
                    <a:pt x="27" y="91"/>
                  </a:lnTo>
                  <a:lnTo>
                    <a:pt x="18" y="81"/>
                  </a:lnTo>
                  <a:lnTo>
                    <a:pt x="9" y="70"/>
                  </a:lnTo>
                  <a:lnTo>
                    <a:pt x="0" y="61"/>
                  </a:lnTo>
                  <a:lnTo>
                    <a:pt x="67" y="33"/>
                  </a:lnTo>
                  <a:lnTo>
                    <a:pt x="96" y="22"/>
                  </a:lnTo>
                  <a:lnTo>
                    <a:pt x="121" y="13"/>
                  </a:lnTo>
                  <a:lnTo>
                    <a:pt x="141" y="7"/>
                  </a:lnTo>
                  <a:lnTo>
                    <a:pt x="158" y="4"/>
                  </a:lnTo>
                  <a:lnTo>
                    <a:pt x="172" y="1"/>
                  </a:lnTo>
                  <a:lnTo>
                    <a:pt x="182" y="0"/>
                  </a:lnTo>
                  <a:lnTo>
                    <a:pt x="190" y="0"/>
                  </a:lnTo>
                  <a:lnTo>
                    <a:pt x="195" y="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7" name="Freeform 187"/>
            <p:cNvSpPr>
              <a:spLocks/>
            </p:cNvSpPr>
            <p:nvPr/>
          </p:nvSpPr>
          <p:spPr bwMode="auto">
            <a:xfrm rot="1379323">
              <a:off x="2503" y="2206"/>
              <a:ext cx="40" cy="39"/>
            </a:xfrm>
            <a:custGeom>
              <a:avLst/>
              <a:gdLst>
                <a:gd name="T0" fmla="*/ 157 w 158"/>
                <a:gd name="T1" fmla="*/ 0 h 182"/>
                <a:gd name="T2" fmla="*/ 158 w 158"/>
                <a:gd name="T3" fmla="*/ 4 h 182"/>
                <a:gd name="T4" fmla="*/ 158 w 158"/>
                <a:gd name="T5" fmla="*/ 12 h 182"/>
                <a:gd name="T6" fmla="*/ 157 w 158"/>
                <a:gd name="T7" fmla="*/ 21 h 182"/>
                <a:gd name="T8" fmla="*/ 155 w 158"/>
                <a:gd name="T9" fmla="*/ 33 h 182"/>
                <a:gd name="T10" fmla="*/ 150 w 158"/>
                <a:gd name="T11" fmla="*/ 49 h 182"/>
                <a:gd name="T12" fmla="*/ 143 w 158"/>
                <a:gd name="T13" fmla="*/ 68 h 182"/>
                <a:gd name="T14" fmla="*/ 135 w 158"/>
                <a:gd name="T15" fmla="*/ 91 h 182"/>
                <a:gd name="T16" fmla="*/ 123 w 158"/>
                <a:gd name="T17" fmla="*/ 118 h 182"/>
                <a:gd name="T18" fmla="*/ 92 w 158"/>
                <a:gd name="T19" fmla="*/ 182 h 182"/>
                <a:gd name="T20" fmla="*/ 82 w 158"/>
                <a:gd name="T21" fmla="*/ 173 h 182"/>
                <a:gd name="T22" fmla="*/ 72 w 158"/>
                <a:gd name="T23" fmla="*/ 165 h 182"/>
                <a:gd name="T24" fmla="*/ 60 w 158"/>
                <a:gd name="T25" fmla="*/ 156 h 182"/>
                <a:gd name="T26" fmla="*/ 49 w 158"/>
                <a:gd name="T27" fmla="*/ 149 h 182"/>
                <a:gd name="T28" fmla="*/ 37 w 158"/>
                <a:gd name="T29" fmla="*/ 141 h 182"/>
                <a:gd name="T30" fmla="*/ 25 w 158"/>
                <a:gd name="T31" fmla="*/ 135 h 182"/>
                <a:gd name="T32" fmla="*/ 12 w 158"/>
                <a:gd name="T33" fmla="*/ 129 h 182"/>
                <a:gd name="T34" fmla="*/ 0 w 158"/>
                <a:gd name="T35" fmla="*/ 123 h 182"/>
                <a:gd name="T36" fmla="*/ 51 w 158"/>
                <a:gd name="T37" fmla="*/ 73 h 182"/>
                <a:gd name="T38" fmla="*/ 74 w 158"/>
                <a:gd name="T39" fmla="*/ 53 h 182"/>
                <a:gd name="T40" fmla="*/ 93 w 158"/>
                <a:gd name="T41" fmla="*/ 36 h 182"/>
                <a:gd name="T42" fmla="*/ 110 w 158"/>
                <a:gd name="T43" fmla="*/ 25 h 182"/>
                <a:gd name="T44" fmla="*/ 124 w 158"/>
                <a:gd name="T45" fmla="*/ 15 h 182"/>
                <a:gd name="T46" fmla="*/ 135 w 158"/>
                <a:gd name="T47" fmla="*/ 9 h 182"/>
                <a:gd name="T48" fmla="*/ 146 w 158"/>
                <a:gd name="T49" fmla="*/ 4 h 182"/>
                <a:gd name="T50" fmla="*/ 153 w 158"/>
                <a:gd name="T51" fmla="*/ 1 h 182"/>
                <a:gd name="T52" fmla="*/ 157 w 158"/>
                <a:gd name="T5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57" y="0"/>
                  </a:moveTo>
                  <a:lnTo>
                    <a:pt x="158" y="4"/>
                  </a:lnTo>
                  <a:lnTo>
                    <a:pt x="158" y="12"/>
                  </a:lnTo>
                  <a:lnTo>
                    <a:pt x="157" y="21"/>
                  </a:lnTo>
                  <a:lnTo>
                    <a:pt x="155" y="33"/>
                  </a:lnTo>
                  <a:lnTo>
                    <a:pt x="150" y="49"/>
                  </a:lnTo>
                  <a:lnTo>
                    <a:pt x="143" y="68"/>
                  </a:lnTo>
                  <a:lnTo>
                    <a:pt x="135" y="91"/>
                  </a:lnTo>
                  <a:lnTo>
                    <a:pt x="123" y="118"/>
                  </a:lnTo>
                  <a:lnTo>
                    <a:pt x="92" y="182"/>
                  </a:lnTo>
                  <a:lnTo>
                    <a:pt x="82" y="173"/>
                  </a:lnTo>
                  <a:lnTo>
                    <a:pt x="72" y="165"/>
                  </a:lnTo>
                  <a:lnTo>
                    <a:pt x="60" y="156"/>
                  </a:lnTo>
                  <a:lnTo>
                    <a:pt x="49" y="149"/>
                  </a:lnTo>
                  <a:lnTo>
                    <a:pt x="37" y="141"/>
                  </a:lnTo>
                  <a:lnTo>
                    <a:pt x="25" y="135"/>
                  </a:lnTo>
                  <a:lnTo>
                    <a:pt x="12" y="129"/>
                  </a:lnTo>
                  <a:lnTo>
                    <a:pt x="0" y="123"/>
                  </a:lnTo>
                  <a:lnTo>
                    <a:pt x="51" y="73"/>
                  </a:lnTo>
                  <a:lnTo>
                    <a:pt x="74" y="53"/>
                  </a:lnTo>
                  <a:lnTo>
                    <a:pt x="93" y="36"/>
                  </a:lnTo>
                  <a:lnTo>
                    <a:pt x="110" y="25"/>
                  </a:lnTo>
                  <a:lnTo>
                    <a:pt x="124" y="15"/>
                  </a:lnTo>
                  <a:lnTo>
                    <a:pt x="135" y="9"/>
                  </a:lnTo>
                  <a:lnTo>
                    <a:pt x="146" y="4"/>
                  </a:lnTo>
                  <a:lnTo>
                    <a:pt x="153" y="1"/>
                  </a:lnTo>
                  <a:lnTo>
                    <a:pt x="157"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8" name="Freeform 188"/>
            <p:cNvSpPr>
              <a:spLocks/>
            </p:cNvSpPr>
            <p:nvPr/>
          </p:nvSpPr>
          <p:spPr bwMode="auto">
            <a:xfrm rot="1379323">
              <a:off x="2482" y="2178"/>
              <a:ext cx="29" cy="42"/>
            </a:xfrm>
            <a:custGeom>
              <a:avLst/>
              <a:gdLst>
                <a:gd name="T0" fmla="*/ 99 w 117"/>
                <a:gd name="T1" fmla="*/ 0 h 192"/>
                <a:gd name="T2" fmla="*/ 105 w 117"/>
                <a:gd name="T3" fmla="*/ 9 h 192"/>
                <a:gd name="T4" fmla="*/ 112 w 117"/>
                <a:gd name="T5" fmla="*/ 31 h 192"/>
                <a:gd name="T6" fmla="*/ 116 w 117"/>
                <a:gd name="T7" fmla="*/ 67 h 192"/>
                <a:gd name="T8" fmla="*/ 117 w 117"/>
                <a:gd name="T9" fmla="*/ 123 h 192"/>
                <a:gd name="T10" fmla="*/ 115 w 117"/>
                <a:gd name="T11" fmla="*/ 192 h 192"/>
                <a:gd name="T12" fmla="*/ 101 w 117"/>
                <a:gd name="T13" fmla="*/ 187 h 192"/>
                <a:gd name="T14" fmla="*/ 88 w 117"/>
                <a:gd name="T15" fmla="*/ 183 h 192"/>
                <a:gd name="T16" fmla="*/ 74 w 117"/>
                <a:gd name="T17" fmla="*/ 179 h 192"/>
                <a:gd name="T18" fmla="*/ 59 w 117"/>
                <a:gd name="T19" fmla="*/ 176 h 192"/>
                <a:gd name="T20" fmla="*/ 44 w 117"/>
                <a:gd name="T21" fmla="*/ 174 h 192"/>
                <a:gd name="T22" fmla="*/ 29 w 117"/>
                <a:gd name="T23" fmla="*/ 172 h 192"/>
                <a:gd name="T24" fmla="*/ 14 w 117"/>
                <a:gd name="T25" fmla="*/ 171 h 192"/>
                <a:gd name="T26" fmla="*/ 0 w 117"/>
                <a:gd name="T27" fmla="*/ 171 h 192"/>
                <a:gd name="T28" fmla="*/ 28 w 117"/>
                <a:gd name="T29" fmla="*/ 107 h 192"/>
                <a:gd name="T30" fmla="*/ 42 w 117"/>
                <a:gd name="T31" fmla="*/ 79 h 192"/>
                <a:gd name="T32" fmla="*/ 53 w 117"/>
                <a:gd name="T33" fmla="*/ 55 h 192"/>
                <a:gd name="T34" fmla="*/ 65 w 117"/>
                <a:gd name="T35" fmla="*/ 37 h 192"/>
                <a:gd name="T36" fmla="*/ 74 w 117"/>
                <a:gd name="T37" fmla="*/ 23 h 192"/>
                <a:gd name="T38" fmla="*/ 83 w 117"/>
                <a:gd name="T39" fmla="*/ 14 h 192"/>
                <a:gd name="T40" fmla="*/ 90 w 117"/>
                <a:gd name="T41" fmla="*/ 6 h 192"/>
                <a:gd name="T42" fmla="*/ 96 w 117"/>
                <a:gd name="T43" fmla="*/ 2 h 192"/>
                <a:gd name="T44" fmla="*/ 99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99" y="0"/>
                  </a:moveTo>
                  <a:lnTo>
                    <a:pt x="105" y="9"/>
                  </a:lnTo>
                  <a:lnTo>
                    <a:pt x="112" y="31"/>
                  </a:lnTo>
                  <a:lnTo>
                    <a:pt x="116" y="67"/>
                  </a:lnTo>
                  <a:lnTo>
                    <a:pt x="117" y="123"/>
                  </a:lnTo>
                  <a:lnTo>
                    <a:pt x="115" y="192"/>
                  </a:lnTo>
                  <a:lnTo>
                    <a:pt x="101" y="187"/>
                  </a:lnTo>
                  <a:lnTo>
                    <a:pt x="88" y="183"/>
                  </a:lnTo>
                  <a:lnTo>
                    <a:pt x="74" y="179"/>
                  </a:lnTo>
                  <a:lnTo>
                    <a:pt x="59" y="176"/>
                  </a:lnTo>
                  <a:lnTo>
                    <a:pt x="44" y="174"/>
                  </a:lnTo>
                  <a:lnTo>
                    <a:pt x="29" y="172"/>
                  </a:lnTo>
                  <a:lnTo>
                    <a:pt x="14" y="171"/>
                  </a:lnTo>
                  <a:lnTo>
                    <a:pt x="0" y="171"/>
                  </a:lnTo>
                  <a:lnTo>
                    <a:pt x="28" y="107"/>
                  </a:lnTo>
                  <a:lnTo>
                    <a:pt x="42" y="79"/>
                  </a:lnTo>
                  <a:lnTo>
                    <a:pt x="53" y="55"/>
                  </a:lnTo>
                  <a:lnTo>
                    <a:pt x="65" y="37"/>
                  </a:lnTo>
                  <a:lnTo>
                    <a:pt x="74" y="23"/>
                  </a:lnTo>
                  <a:lnTo>
                    <a:pt x="83" y="14"/>
                  </a:lnTo>
                  <a:lnTo>
                    <a:pt x="90" y="6"/>
                  </a:lnTo>
                  <a:lnTo>
                    <a:pt x="96" y="2"/>
                  </a:lnTo>
                  <a:lnTo>
                    <a:pt x="99"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89" name="Freeform 189"/>
            <p:cNvSpPr>
              <a:spLocks/>
            </p:cNvSpPr>
            <p:nvPr/>
          </p:nvSpPr>
          <p:spPr bwMode="auto">
            <a:xfrm rot="1379323">
              <a:off x="2456" y="2166"/>
              <a:ext cx="29" cy="42"/>
            </a:xfrm>
            <a:custGeom>
              <a:avLst/>
              <a:gdLst>
                <a:gd name="T0" fmla="*/ 18 w 117"/>
                <a:gd name="T1" fmla="*/ 0 h 192"/>
                <a:gd name="T2" fmla="*/ 21 w 117"/>
                <a:gd name="T3" fmla="*/ 2 h 192"/>
                <a:gd name="T4" fmla="*/ 27 w 117"/>
                <a:gd name="T5" fmla="*/ 6 h 192"/>
                <a:gd name="T6" fmla="*/ 34 w 117"/>
                <a:gd name="T7" fmla="*/ 14 h 192"/>
                <a:gd name="T8" fmla="*/ 42 w 117"/>
                <a:gd name="T9" fmla="*/ 23 h 192"/>
                <a:gd name="T10" fmla="*/ 52 w 117"/>
                <a:gd name="T11" fmla="*/ 37 h 192"/>
                <a:gd name="T12" fmla="*/ 64 w 117"/>
                <a:gd name="T13" fmla="*/ 55 h 192"/>
                <a:gd name="T14" fmla="*/ 75 w 117"/>
                <a:gd name="T15" fmla="*/ 79 h 192"/>
                <a:gd name="T16" fmla="*/ 89 w 117"/>
                <a:gd name="T17" fmla="*/ 107 h 192"/>
                <a:gd name="T18" fmla="*/ 117 w 117"/>
                <a:gd name="T19" fmla="*/ 171 h 192"/>
                <a:gd name="T20" fmla="*/ 102 w 117"/>
                <a:gd name="T21" fmla="*/ 171 h 192"/>
                <a:gd name="T22" fmla="*/ 86 w 117"/>
                <a:gd name="T23" fmla="*/ 172 h 192"/>
                <a:gd name="T24" fmla="*/ 72 w 117"/>
                <a:gd name="T25" fmla="*/ 174 h 192"/>
                <a:gd name="T26" fmla="*/ 58 w 117"/>
                <a:gd name="T27" fmla="*/ 176 h 192"/>
                <a:gd name="T28" fmla="*/ 43 w 117"/>
                <a:gd name="T29" fmla="*/ 179 h 192"/>
                <a:gd name="T30" fmla="*/ 29 w 117"/>
                <a:gd name="T31" fmla="*/ 183 h 192"/>
                <a:gd name="T32" fmla="*/ 16 w 117"/>
                <a:gd name="T33" fmla="*/ 187 h 192"/>
                <a:gd name="T34" fmla="*/ 2 w 117"/>
                <a:gd name="T35" fmla="*/ 192 h 192"/>
                <a:gd name="T36" fmla="*/ 0 w 117"/>
                <a:gd name="T37" fmla="*/ 123 h 192"/>
                <a:gd name="T38" fmla="*/ 1 w 117"/>
                <a:gd name="T39" fmla="*/ 67 h 192"/>
                <a:gd name="T40" fmla="*/ 5 w 117"/>
                <a:gd name="T41" fmla="*/ 31 h 192"/>
                <a:gd name="T42" fmla="*/ 12 w 117"/>
                <a:gd name="T43" fmla="*/ 9 h 192"/>
                <a:gd name="T44" fmla="*/ 18 w 117"/>
                <a:gd name="T4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92">
                  <a:moveTo>
                    <a:pt x="18" y="0"/>
                  </a:moveTo>
                  <a:lnTo>
                    <a:pt x="21" y="2"/>
                  </a:lnTo>
                  <a:lnTo>
                    <a:pt x="27" y="6"/>
                  </a:lnTo>
                  <a:lnTo>
                    <a:pt x="34" y="14"/>
                  </a:lnTo>
                  <a:lnTo>
                    <a:pt x="42" y="23"/>
                  </a:lnTo>
                  <a:lnTo>
                    <a:pt x="52" y="37"/>
                  </a:lnTo>
                  <a:lnTo>
                    <a:pt x="64" y="55"/>
                  </a:lnTo>
                  <a:lnTo>
                    <a:pt x="75" y="79"/>
                  </a:lnTo>
                  <a:lnTo>
                    <a:pt x="89" y="107"/>
                  </a:lnTo>
                  <a:lnTo>
                    <a:pt x="117" y="171"/>
                  </a:lnTo>
                  <a:lnTo>
                    <a:pt x="102" y="171"/>
                  </a:lnTo>
                  <a:lnTo>
                    <a:pt x="86" y="172"/>
                  </a:lnTo>
                  <a:lnTo>
                    <a:pt x="72" y="174"/>
                  </a:lnTo>
                  <a:lnTo>
                    <a:pt x="58" y="176"/>
                  </a:lnTo>
                  <a:lnTo>
                    <a:pt x="43" y="179"/>
                  </a:lnTo>
                  <a:lnTo>
                    <a:pt x="29" y="183"/>
                  </a:lnTo>
                  <a:lnTo>
                    <a:pt x="16" y="187"/>
                  </a:lnTo>
                  <a:lnTo>
                    <a:pt x="2" y="192"/>
                  </a:lnTo>
                  <a:lnTo>
                    <a:pt x="0" y="123"/>
                  </a:lnTo>
                  <a:lnTo>
                    <a:pt x="1" y="67"/>
                  </a:lnTo>
                  <a:lnTo>
                    <a:pt x="5" y="31"/>
                  </a:lnTo>
                  <a:lnTo>
                    <a:pt x="12" y="9"/>
                  </a:lnTo>
                  <a:lnTo>
                    <a:pt x="18"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0" name="Freeform 190"/>
            <p:cNvSpPr>
              <a:spLocks/>
            </p:cNvSpPr>
            <p:nvPr/>
          </p:nvSpPr>
          <p:spPr bwMode="auto">
            <a:xfrm rot="1379323">
              <a:off x="2413" y="2167"/>
              <a:ext cx="40" cy="39"/>
            </a:xfrm>
            <a:custGeom>
              <a:avLst/>
              <a:gdLst>
                <a:gd name="T0" fmla="*/ 106 w 158"/>
                <a:gd name="T1" fmla="*/ 73 h 182"/>
                <a:gd name="T2" fmla="*/ 158 w 158"/>
                <a:gd name="T3" fmla="*/ 123 h 182"/>
                <a:gd name="T4" fmla="*/ 146 w 158"/>
                <a:gd name="T5" fmla="*/ 129 h 182"/>
                <a:gd name="T6" fmla="*/ 133 w 158"/>
                <a:gd name="T7" fmla="*/ 135 h 182"/>
                <a:gd name="T8" fmla="*/ 121 w 158"/>
                <a:gd name="T9" fmla="*/ 141 h 182"/>
                <a:gd name="T10" fmla="*/ 109 w 158"/>
                <a:gd name="T11" fmla="*/ 149 h 182"/>
                <a:gd name="T12" fmla="*/ 98 w 158"/>
                <a:gd name="T13" fmla="*/ 156 h 182"/>
                <a:gd name="T14" fmla="*/ 86 w 158"/>
                <a:gd name="T15" fmla="*/ 165 h 182"/>
                <a:gd name="T16" fmla="*/ 76 w 158"/>
                <a:gd name="T17" fmla="*/ 173 h 182"/>
                <a:gd name="T18" fmla="*/ 66 w 158"/>
                <a:gd name="T19" fmla="*/ 182 h 182"/>
                <a:gd name="T20" fmla="*/ 35 w 158"/>
                <a:gd name="T21" fmla="*/ 118 h 182"/>
                <a:gd name="T22" fmla="*/ 22 w 158"/>
                <a:gd name="T23" fmla="*/ 91 h 182"/>
                <a:gd name="T24" fmla="*/ 14 w 158"/>
                <a:gd name="T25" fmla="*/ 68 h 182"/>
                <a:gd name="T26" fmla="*/ 8 w 158"/>
                <a:gd name="T27" fmla="*/ 49 h 182"/>
                <a:gd name="T28" fmla="*/ 3 w 158"/>
                <a:gd name="T29" fmla="*/ 33 h 182"/>
                <a:gd name="T30" fmla="*/ 1 w 158"/>
                <a:gd name="T31" fmla="*/ 21 h 182"/>
                <a:gd name="T32" fmla="*/ 0 w 158"/>
                <a:gd name="T33" fmla="*/ 12 h 182"/>
                <a:gd name="T34" fmla="*/ 0 w 158"/>
                <a:gd name="T35" fmla="*/ 4 h 182"/>
                <a:gd name="T36" fmla="*/ 1 w 158"/>
                <a:gd name="T37" fmla="*/ 0 h 182"/>
                <a:gd name="T38" fmla="*/ 5 w 158"/>
                <a:gd name="T39" fmla="*/ 1 h 182"/>
                <a:gd name="T40" fmla="*/ 12 w 158"/>
                <a:gd name="T41" fmla="*/ 4 h 182"/>
                <a:gd name="T42" fmla="*/ 22 w 158"/>
                <a:gd name="T43" fmla="*/ 9 h 182"/>
                <a:gd name="T44" fmla="*/ 34 w 158"/>
                <a:gd name="T45" fmla="*/ 15 h 182"/>
                <a:gd name="T46" fmla="*/ 48 w 158"/>
                <a:gd name="T47" fmla="*/ 25 h 182"/>
                <a:gd name="T48" fmla="*/ 65 w 158"/>
                <a:gd name="T49" fmla="*/ 36 h 182"/>
                <a:gd name="T50" fmla="*/ 84 w 158"/>
                <a:gd name="T51" fmla="*/ 53 h 182"/>
                <a:gd name="T52" fmla="*/ 106 w 158"/>
                <a:gd name="T53"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82">
                  <a:moveTo>
                    <a:pt x="106" y="73"/>
                  </a:moveTo>
                  <a:lnTo>
                    <a:pt x="158" y="123"/>
                  </a:lnTo>
                  <a:lnTo>
                    <a:pt x="146" y="129"/>
                  </a:lnTo>
                  <a:lnTo>
                    <a:pt x="133" y="135"/>
                  </a:lnTo>
                  <a:lnTo>
                    <a:pt x="121" y="141"/>
                  </a:lnTo>
                  <a:lnTo>
                    <a:pt x="109" y="149"/>
                  </a:lnTo>
                  <a:lnTo>
                    <a:pt x="98" y="156"/>
                  </a:lnTo>
                  <a:lnTo>
                    <a:pt x="86" y="165"/>
                  </a:lnTo>
                  <a:lnTo>
                    <a:pt x="76" y="173"/>
                  </a:lnTo>
                  <a:lnTo>
                    <a:pt x="66" y="182"/>
                  </a:lnTo>
                  <a:lnTo>
                    <a:pt x="35" y="118"/>
                  </a:lnTo>
                  <a:lnTo>
                    <a:pt x="22" y="91"/>
                  </a:lnTo>
                  <a:lnTo>
                    <a:pt x="14" y="68"/>
                  </a:lnTo>
                  <a:lnTo>
                    <a:pt x="8" y="49"/>
                  </a:lnTo>
                  <a:lnTo>
                    <a:pt x="3" y="33"/>
                  </a:lnTo>
                  <a:lnTo>
                    <a:pt x="1" y="21"/>
                  </a:lnTo>
                  <a:lnTo>
                    <a:pt x="0" y="12"/>
                  </a:lnTo>
                  <a:lnTo>
                    <a:pt x="0" y="4"/>
                  </a:lnTo>
                  <a:lnTo>
                    <a:pt x="1" y="0"/>
                  </a:lnTo>
                  <a:lnTo>
                    <a:pt x="5" y="1"/>
                  </a:lnTo>
                  <a:lnTo>
                    <a:pt x="12" y="4"/>
                  </a:lnTo>
                  <a:lnTo>
                    <a:pt x="22" y="9"/>
                  </a:lnTo>
                  <a:lnTo>
                    <a:pt x="34" y="15"/>
                  </a:lnTo>
                  <a:lnTo>
                    <a:pt x="48" y="25"/>
                  </a:lnTo>
                  <a:lnTo>
                    <a:pt x="65" y="36"/>
                  </a:lnTo>
                  <a:lnTo>
                    <a:pt x="84" y="53"/>
                  </a:lnTo>
                  <a:lnTo>
                    <a:pt x="106" y="7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1" name="Freeform 191"/>
            <p:cNvSpPr>
              <a:spLocks/>
            </p:cNvSpPr>
            <p:nvPr/>
          </p:nvSpPr>
          <p:spPr bwMode="auto">
            <a:xfrm rot="1379323">
              <a:off x="2373" y="2180"/>
              <a:ext cx="48" cy="32"/>
            </a:xfrm>
            <a:custGeom>
              <a:avLst/>
              <a:gdLst>
                <a:gd name="T0" fmla="*/ 127 w 195"/>
                <a:gd name="T1" fmla="*/ 33 h 148"/>
                <a:gd name="T2" fmla="*/ 195 w 195"/>
                <a:gd name="T3" fmla="*/ 61 h 148"/>
                <a:gd name="T4" fmla="*/ 186 w 195"/>
                <a:gd name="T5" fmla="*/ 70 h 148"/>
                <a:gd name="T6" fmla="*/ 177 w 195"/>
                <a:gd name="T7" fmla="*/ 81 h 148"/>
                <a:gd name="T8" fmla="*/ 168 w 195"/>
                <a:gd name="T9" fmla="*/ 91 h 148"/>
                <a:gd name="T10" fmla="*/ 160 w 195"/>
                <a:gd name="T11" fmla="*/ 101 h 148"/>
                <a:gd name="T12" fmla="*/ 152 w 195"/>
                <a:gd name="T13" fmla="*/ 113 h 148"/>
                <a:gd name="T14" fmla="*/ 145 w 195"/>
                <a:gd name="T15" fmla="*/ 124 h 148"/>
                <a:gd name="T16" fmla="*/ 138 w 195"/>
                <a:gd name="T17" fmla="*/ 136 h 148"/>
                <a:gd name="T18" fmla="*/ 132 w 195"/>
                <a:gd name="T19" fmla="*/ 148 h 148"/>
                <a:gd name="T20" fmla="*/ 79 w 195"/>
                <a:gd name="T21" fmla="*/ 99 h 148"/>
                <a:gd name="T22" fmla="*/ 57 w 195"/>
                <a:gd name="T23" fmla="*/ 78 h 148"/>
                <a:gd name="T24" fmla="*/ 39 w 195"/>
                <a:gd name="T25" fmla="*/ 60 h 148"/>
                <a:gd name="T26" fmla="*/ 26 w 195"/>
                <a:gd name="T27" fmla="*/ 44 h 148"/>
                <a:gd name="T28" fmla="*/ 16 w 195"/>
                <a:gd name="T29" fmla="*/ 31 h 148"/>
                <a:gd name="T30" fmla="*/ 9 w 195"/>
                <a:gd name="T31" fmla="*/ 21 h 148"/>
                <a:gd name="T32" fmla="*/ 5 w 195"/>
                <a:gd name="T33" fmla="*/ 12 h 148"/>
                <a:gd name="T34" fmla="*/ 1 w 195"/>
                <a:gd name="T35" fmla="*/ 6 h 148"/>
                <a:gd name="T36" fmla="*/ 0 w 195"/>
                <a:gd name="T37" fmla="*/ 1 h 148"/>
                <a:gd name="T38" fmla="*/ 5 w 195"/>
                <a:gd name="T39" fmla="*/ 0 h 148"/>
                <a:gd name="T40" fmla="*/ 13 w 195"/>
                <a:gd name="T41" fmla="*/ 0 h 148"/>
                <a:gd name="T42" fmla="*/ 23 w 195"/>
                <a:gd name="T43" fmla="*/ 1 h 148"/>
                <a:gd name="T44" fmla="*/ 37 w 195"/>
                <a:gd name="T45" fmla="*/ 4 h 148"/>
                <a:gd name="T46" fmla="*/ 53 w 195"/>
                <a:gd name="T47" fmla="*/ 7 h 148"/>
                <a:gd name="T48" fmla="*/ 73 w 195"/>
                <a:gd name="T49" fmla="*/ 13 h 148"/>
                <a:gd name="T50" fmla="*/ 98 w 195"/>
                <a:gd name="T51" fmla="*/ 22 h 148"/>
                <a:gd name="T52" fmla="*/ 127 w 195"/>
                <a:gd name="T53" fmla="*/ 3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8">
                  <a:moveTo>
                    <a:pt x="127" y="33"/>
                  </a:moveTo>
                  <a:lnTo>
                    <a:pt x="195" y="61"/>
                  </a:lnTo>
                  <a:lnTo>
                    <a:pt x="186" y="70"/>
                  </a:lnTo>
                  <a:lnTo>
                    <a:pt x="177" y="81"/>
                  </a:lnTo>
                  <a:lnTo>
                    <a:pt x="168" y="91"/>
                  </a:lnTo>
                  <a:lnTo>
                    <a:pt x="160" y="101"/>
                  </a:lnTo>
                  <a:lnTo>
                    <a:pt x="152" y="113"/>
                  </a:lnTo>
                  <a:lnTo>
                    <a:pt x="145" y="124"/>
                  </a:lnTo>
                  <a:lnTo>
                    <a:pt x="138" y="136"/>
                  </a:lnTo>
                  <a:lnTo>
                    <a:pt x="132" y="148"/>
                  </a:lnTo>
                  <a:lnTo>
                    <a:pt x="79" y="99"/>
                  </a:lnTo>
                  <a:lnTo>
                    <a:pt x="57" y="78"/>
                  </a:lnTo>
                  <a:lnTo>
                    <a:pt x="39" y="60"/>
                  </a:lnTo>
                  <a:lnTo>
                    <a:pt x="26" y="44"/>
                  </a:lnTo>
                  <a:lnTo>
                    <a:pt x="16" y="31"/>
                  </a:lnTo>
                  <a:lnTo>
                    <a:pt x="9" y="21"/>
                  </a:lnTo>
                  <a:lnTo>
                    <a:pt x="5" y="12"/>
                  </a:lnTo>
                  <a:lnTo>
                    <a:pt x="1" y="6"/>
                  </a:lnTo>
                  <a:lnTo>
                    <a:pt x="0" y="1"/>
                  </a:lnTo>
                  <a:lnTo>
                    <a:pt x="5" y="0"/>
                  </a:lnTo>
                  <a:lnTo>
                    <a:pt x="13" y="0"/>
                  </a:lnTo>
                  <a:lnTo>
                    <a:pt x="23" y="1"/>
                  </a:lnTo>
                  <a:lnTo>
                    <a:pt x="37" y="4"/>
                  </a:lnTo>
                  <a:lnTo>
                    <a:pt x="53" y="7"/>
                  </a:lnTo>
                  <a:lnTo>
                    <a:pt x="73" y="13"/>
                  </a:lnTo>
                  <a:lnTo>
                    <a:pt x="98" y="22"/>
                  </a:lnTo>
                  <a:lnTo>
                    <a:pt x="127" y="3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2" name="Freeform 192"/>
            <p:cNvSpPr>
              <a:spLocks/>
            </p:cNvSpPr>
            <p:nvPr/>
          </p:nvSpPr>
          <p:spPr bwMode="auto">
            <a:xfrm rot="1379323">
              <a:off x="2345" y="2205"/>
              <a:ext cx="50" cy="24"/>
            </a:xfrm>
            <a:custGeom>
              <a:avLst/>
              <a:gdLst>
                <a:gd name="T0" fmla="*/ 0 w 208"/>
                <a:gd name="T1" fmla="*/ 17 h 110"/>
                <a:gd name="T2" fmla="*/ 5 w 208"/>
                <a:gd name="T3" fmla="*/ 15 h 110"/>
                <a:gd name="T4" fmla="*/ 11 w 208"/>
                <a:gd name="T5" fmla="*/ 12 h 110"/>
                <a:gd name="T6" fmla="*/ 21 w 208"/>
                <a:gd name="T7" fmla="*/ 9 h 110"/>
                <a:gd name="T8" fmla="*/ 34 w 208"/>
                <a:gd name="T9" fmla="*/ 5 h 110"/>
                <a:gd name="T10" fmla="*/ 51 w 208"/>
                <a:gd name="T11" fmla="*/ 2 h 110"/>
                <a:gd name="T12" fmla="*/ 72 w 208"/>
                <a:gd name="T13" fmla="*/ 1 h 110"/>
                <a:gd name="T14" fmla="*/ 100 w 208"/>
                <a:gd name="T15" fmla="*/ 0 h 110"/>
                <a:gd name="T16" fmla="*/ 133 w 208"/>
                <a:gd name="T17" fmla="*/ 0 h 110"/>
                <a:gd name="T18" fmla="*/ 208 w 208"/>
                <a:gd name="T19" fmla="*/ 2 h 110"/>
                <a:gd name="T20" fmla="*/ 198 w 208"/>
                <a:gd name="T21" fmla="*/ 28 h 110"/>
                <a:gd name="T22" fmla="*/ 191 w 208"/>
                <a:gd name="T23" fmla="*/ 54 h 110"/>
                <a:gd name="T24" fmla="*/ 185 w 208"/>
                <a:gd name="T25" fmla="*/ 81 h 110"/>
                <a:gd name="T26" fmla="*/ 184 w 208"/>
                <a:gd name="T27" fmla="*/ 110 h 110"/>
                <a:gd name="T28" fmla="*/ 181 w 208"/>
                <a:gd name="T29" fmla="*/ 108 h 110"/>
                <a:gd name="T30" fmla="*/ 172 w 208"/>
                <a:gd name="T31" fmla="*/ 105 h 110"/>
                <a:gd name="T32" fmla="*/ 161 w 208"/>
                <a:gd name="T33" fmla="*/ 101 h 110"/>
                <a:gd name="T34" fmla="*/ 149 w 208"/>
                <a:gd name="T35" fmla="*/ 96 h 110"/>
                <a:gd name="T36" fmla="*/ 136 w 208"/>
                <a:gd name="T37" fmla="*/ 91 h 110"/>
                <a:gd name="T38" fmla="*/ 126 w 208"/>
                <a:gd name="T39" fmla="*/ 87 h 110"/>
                <a:gd name="T40" fmla="*/ 118 w 208"/>
                <a:gd name="T41" fmla="*/ 84 h 110"/>
                <a:gd name="T42" fmla="*/ 116 w 208"/>
                <a:gd name="T43" fmla="*/ 83 h 110"/>
                <a:gd name="T44" fmla="*/ 85 w 208"/>
                <a:gd name="T45" fmla="*/ 70 h 110"/>
                <a:gd name="T46" fmla="*/ 60 w 208"/>
                <a:gd name="T47" fmla="*/ 59 h 110"/>
                <a:gd name="T48" fmla="*/ 40 w 208"/>
                <a:gd name="T49" fmla="*/ 48 h 110"/>
                <a:gd name="T50" fmla="*/ 26 w 208"/>
                <a:gd name="T51" fmla="*/ 39 h 110"/>
                <a:gd name="T52" fmla="*/ 15 w 208"/>
                <a:gd name="T53" fmla="*/ 32 h 110"/>
                <a:gd name="T54" fmla="*/ 7 w 208"/>
                <a:gd name="T55" fmla="*/ 26 h 110"/>
                <a:gd name="T56" fmla="*/ 3 w 208"/>
                <a:gd name="T57" fmla="*/ 20 h 110"/>
                <a:gd name="T58" fmla="*/ 0 w 208"/>
                <a:gd name="T59"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10">
                  <a:moveTo>
                    <a:pt x="0" y="17"/>
                  </a:moveTo>
                  <a:lnTo>
                    <a:pt x="5" y="15"/>
                  </a:lnTo>
                  <a:lnTo>
                    <a:pt x="11" y="12"/>
                  </a:lnTo>
                  <a:lnTo>
                    <a:pt x="21" y="9"/>
                  </a:lnTo>
                  <a:lnTo>
                    <a:pt x="34" y="5"/>
                  </a:lnTo>
                  <a:lnTo>
                    <a:pt x="51" y="2"/>
                  </a:lnTo>
                  <a:lnTo>
                    <a:pt x="72" y="1"/>
                  </a:lnTo>
                  <a:lnTo>
                    <a:pt x="100" y="0"/>
                  </a:lnTo>
                  <a:lnTo>
                    <a:pt x="133" y="0"/>
                  </a:lnTo>
                  <a:lnTo>
                    <a:pt x="208" y="2"/>
                  </a:lnTo>
                  <a:lnTo>
                    <a:pt x="198" y="28"/>
                  </a:lnTo>
                  <a:lnTo>
                    <a:pt x="191" y="54"/>
                  </a:lnTo>
                  <a:lnTo>
                    <a:pt x="185" y="81"/>
                  </a:lnTo>
                  <a:lnTo>
                    <a:pt x="184" y="110"/>
                  </a:lnTo>
                  <a:lnTo>
                    <a:pt x="181" y="108"/>
                  </a:lnTo>
                  <a:lnTo>
                    <a:pt x="172" y="105"/>
                  </a:lnTo>
                  <a:lnTo>
                    <a:pt x="161" y="101"/>
                  </a:lnTo>
                  <a:lnTo>
                    <a:pt x="149" y="96"/>
                  </a:lnTo>
                  <a:lnTo>
                    <a:pt x="136" y="91"/>
                  </a:lnTo>
                  <a:lnTo>
                    <a:pt x="126" y="87"/>
                  </a:lnTo>
                  <a:lnTo>
                    <a:pt x="118" y="84"/>
                  </a:lnTo>
                  <a:lnTo>
                    <a:pt x="116" y="83"/>
                  </a:lnTo>
                  <a:lnTo>
                    <a:pt x="85" y="70"/>
                  </a:lnTo>
                  <a:lnTo>
                    <a:pt x="60" y="59"/>
                  </a:lnTo>
                  <a:lnTo>
                    <a:pt x="40" y="48"/>
                  </a:lnTo>
                  <a:lnTo>
                    <a:pt x="26" y="39"/>
                  </a:lnTo>
                  <a:lnTo>
                    <a:pt x="15" y="32"/>
                  </a:lnTo>
                  <a:lnTo>
                    <a:pt x="7" y="26"/>
                  </a:lnTo>
                  <a:lnTo>
                    <a:pt x="3" y="20"/>
                  </a:lnTo>
                  <a:lnTo>
                    <a:pt x="0" y="1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3" name="Freeform 193"/>
            <p:cNvSpPr>
              <a:spLocks/>
            </p:cNvSpPr>
            <p:nvPr/>
          </p:nvSpPr>
          <p:spPr bwMode="auto">
            <a:xfrm rot="1379323">
              <a:off x="2336" y="2227"/>
              <a:ext cx="50" cy="24"/>
            </a:xfrm>
            <a:custGeom>
              <a:avLst/>
              <a:gdLst>
                <a:gd name="T0" fmla="*/ 116 w 208"/>
                <a:gd name="T1" fmla="*/ 26 h 109"/>
                <a:gd name="T2" fmla="*/ 184 w 208"/>
                <a:gd name="T3" fmla="*/ 0 h 109"/>
                <a:gd name="T4" fmla="*/ 185 w 208"/>
                <a:gd name="T5" fmla="*/ 27 h 109"/>
                <a:gd name="T6" fmla="*/ 191 w 208"/>
                <a:gd name="T7" fmla="*/ 55 h 109"/>
                <a:gd name="T8" fmla="*/ 198 w 208"/>
                <a:gd name="T9" fmla="*/ 81 h 109"/>
                <a:gd name="T10" fmla="*/ 208 w 208"/>
                <a:gd name="T11" fmla="*/ 107 h 109"/>
                <a:gd name="T12" fmla="*/ 133 w 208"/>
                <a:gd name="T13" fmla="*/ 109 h 109"/>
                <a:gd name="T14" fmla="*/ 100 w 208"/>
                <a:gd name="T15" fmla="*/ 109 h 109"/>
                <a:gd name="T16" fmla="*/ 72 w 208"/>
                <a:gd name="T17" fmla="*/ 108 h 109"/>
                <a:gd name="T18" fmla="*/ 51 w 208"/>
                <a:gd name="T19" fmla="*/ 106 h 109"/>
                <a:gd name="T20" fmla="*/ 34 w 208"/>
                <a:gd name="T21" fmla="*/ 103 h 109"/>
                <a:gd name="T22" fmla="*/ 21 w 208"/>
                <a:gd name="T23" fmla="*/ 99 h 109"/>
                <a:gd name="T24" fmla="*/ 11 w 208"/>
                <a:gd name="T25" fmla="*/ 96 h 109"/>
                <a:gd name="T26" fmla="*/ 5 w 208"/>
                <a:gd name="T27" fmla="*/ 94 h 109"/>
                <a:gd name="T28" fmla="*/ 0 w 208"/>
                <a:gd name="T29" fmla="*/ 92 h 109"/>
                <a:gd name="T30" fmla="*/ 3 w 208"/>
                <a:gd name="T31" fmla="*/ 89 h 109"/>
                <a:gd name="T32" fmla="*/ 7 w 208"/>
                <a:gd name="T33" fmla="*/ 84 h 109"/>
                <a:gd name="T34" fmla="*/ 15 w 208"/>
                <a:gd name="T35" fmla="*/ 77 h 109"/>
                <a:gd name="T36" fmla="*/ 26 w 208"/>
                <a:gd name="T37" fmla="*/ 69 h 109"/>
                <a:gd name="T38" fmla="*/ 40 w 208"/>
                <a:gd name="T39" fmla="*/ 60 h 109"/>
                <a:gd name="T40" fmla="*/ 60 w 208"/>
                <a:gd name="T41" fmla="*/ 50 h 109"/>
                <a:gd name="T42" fmla="*/ 85 w 208"/>
                <a:gd name="T43" fmla="*/ 39 h 109"/>
                <a:gd name="T44" fmla="*/ 116 w 208"/>
                <a:gd name="T45"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109">
                  <a:moveTo>
                    <a:pt x="116" y="26"/>
                  </a:moveTo>
                  <a:lnTo>
                    <a:pt x="184" y="0"/>
                  </a:lnTo>
                  <a:lnTo>
                    <a:pt x="185" y="27"/>
                  </a:lnTo>
                  <a:lnTo>
                    <a:pt x="191" y="55"/>
                  </a:lnTo>
                  <a:lnTo>
                    <a:pt x="198" y="81"/>
                  </a:lnTo>
                  <a:lnTo>
                    <a:pt x="208" y="107"/>
                  </a:lnTo>
                  <a:lnTo>
                    <a:pt x="133" y="109"/>
                  </a:lnTo>
                  <a:lnTo>
                    <a:pt x="100" y="109"/>
                  </a:lnTo>
                  <a:lnTo>
                    <a:pt x="72" y="108"/>
                  </a:lnTo>
                  <a:lnTo>
                    <a:pt x="51" y="106"/>
                  </a:lnTo>
                  <a:lnTo>
                    <a:pt x="34" y="103"/>
                  </a:lnTo>
                  <a:lnTo>
                    <a:pt x="21" y="99"/>
                  </a:lnTo>
                  <a:lnTo>
                    <a:pt x="11" y="96"/>
                  </a:lnTo>
                  <a:lnTo>
                    <a:pt x="5" y="94"/>
                  </a:lnTo>
                  <a:lnTo>
                    <a:pt x="0" y="92"/>
                  </a:lnTo>
                  <a:lnTo>
                    <a:pt x="3" y="89"/>
                  </a:lnTo>
                  <a:lnTo>
                    <a:pt x="7" y="84"/>
                  </a:lnTo>
                  <a:lnTo>
                    <a:pt x="15" y="77"/>
                  </a:lnTo>
                  <a:lnTo>
                    <a:pt x="26" y="69"/>
                  </a:lnTo>
                  <a:lnTo>
                    <a:pt x="40" y="60"/>
                  </a:lnTo>
                  <a:lnTo>
                    <a:pt x="60" y="50"/>
                  </a:lnTo>
                  <a:lnTo>
                    <a:pt x="85" y="39"/>
                  </a:lnTo>
                  <a:lnTo>
                    <a:pt x="116" y="26"/>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4" name="Freeform 194"/>
            <p:cNvSpPr>
              <a:spLocks/>
            </p:cNvSpPr>
            <p:nvPr/>
          </p:nvSpPr>
          <p:spPr bwMode="auto">
            <a:xfrm rot="1379323">
              <a:off x="2341" y="2256"/>
              <a:ext cx="48" cy="32"/>
            </a:xfrm>
            <a:custGeom>
              <a:avLst/>
              <a:gdLst>
                <a:gd name="T0" fmla="*/ 0 w 195"/>
                <a:gd name="T1" fmla="*/ 147 h 147"/>
                <a:gd name="T2" fmla="*/ 1 w 195"/>
                <a:gd name="T3" fmla="*/ 142 h 147"/>
                <a:gd name="T4" fmla="*/ 5 w 195"/>
                <a:gd name="T5" fmla="*/ 136 h 147"/>
                <a:gd name="T6" fmla="*/ 9 w 195"/>
                <a:gd name="T7" fmla="*/ 127 h 147"/>
                <a:gd name="T8" fmla="*/ 16 w 195"/>
                <a:gd name="T9" fmla="*/ 116 h 147"/>
                <a:gd name="T10" fmla="*/ 26 w 195"/>
                <a:gd name="T11" fmla="*/ 103 h 147"/>
                <a:gd name="T12" fmla="*/ 39 w 195"/>
                <a:gd name="T13" fmla="*/ 87 h 147"/>
                <a:gd name="T14" fmla="*/ 57 w 195"/>
                <a:gd name="T15" fmla="*/ 69 h 147"/>
                <a:gd name="T16" fmla="*/ 79 w 195"/>
                <a:gd name="T17" fmla="*/ 48 h 147"/>
                <a:gd name="T18" fmla="*/ 132 w 195"/>
                <a:gd name="T19" fmla="*/ 0 h 147"/>
                <a:gd name="T20" fmla="*/ 138 w 195"/>
                <a:gd name="T21" fmla="*/ 12 h 147"/>
                <a:gd name="T22" fmla="*/ 145 w 195"/>
                <a:gd name="T23" fmla="*/ 24 h 147"/>
                <a:gd name="T24" fmla="*/ 152 w 195"/>
                <a:gd name="T25" fmla="*/ 35 h 147"/>
                <a:gd name="T26" fmla="*/ 160 w 195"/>
                <a:gd name="T27" fmla="*/ 46 h 147"/>
                <a:gd name="T28" fmla="*/ 168 w 195"/>
                <a:gd name="T29" fmla="*/ 56 h 147"/>
                <a:gd name="T30" fmla="*/ 177 w 195"/>
                <a:gd name="T31" fmla="*/ 67 h 147"/>
                <a:gd name="T32" fmla="*/ 186 w 195"/>
                <a:gd name="T33" fmla="*/ 77 h 147"/>
                <a:gd name="T34" fmla="*/ 195 w 195"/>
                <a:gd name="T35" fmla="*/ 86 h 147"/>
                <a:gd name="T36" fmla="*/ 127 w 195"/>
                <a:gd name="T37" fmla="*/ 115 h 147"/>
                <a:gd name="T38" fmla="*/ 98 w 195"/>
                <a:gd name="T39" fmla="*/ 127 h 147"/>
                <a:gd name="T40" fmla="*/ 73 w 195"/>
                <a:gd name="T41" fmla="*/ 134 h 147"/>
                <a:gd name="T42" fmla="*/ 53 w 195"/>
                <a:gd name="T43" fmla="*/ 140 h 147"/>
                <a:gd name="T44" fmla="*/ 37 w 195"/>
                <a:gd name="T45" fmla="*/ 144 h 147"/>
                <a:gd name="T46" fmla="*/ 23 w 195"/>
                <a:gd name="T47" fmla="*/ 146 h 147"/>
                <a:gd name="T48" fmla="*/ 13 w 195"/>
                <a:gd name="T49" fmla="*/ 147 h 147"/>
                <a:gd name="T50" fmla="*/ 5 w 195"/>
                <a:gd name="T51" fmla="*/ 147 h 147"/>
                <a:gd name="T52" fmla="*/ 0 w 195"/>
                <a:gd name="T5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7">
                  <a:moveTo>
                    <a:pt x="0" y="147"/>
                  </a:moveTo>
                  <a:lnTo>
                    <a:pt x="1" y="142"/>
                  </a:lnTo>
                  <a:lnTo>
                    <a:pt x="5" y="136"/>
                  </a:lnTo>
                  <a:lnTo>
                    <a:pt x="9" y="127"/>
                  </a:lnTo>
                  <a:lnTo>
                    <a:pt x="16" y="116"/>
                  </a:lnTo>
                  <a:lnTo>
                    <a:pt x="26" y="103"/>
                  </a:lnTo>
                  <a:lnTo>
                    <a:pt x="39" y="87"/>
                  </a:lnTo>
                  <a:lnTo>
                    <a:pt x="57" y="69"/>
                  </a:lnTo>
                  <a:lnTo>
                    <a:pt x="79" y="48"/>
                  </a:lnTo>
                  <a:lnTo>
                    <a:pt x="132" y="0"/>
                  </a:lnTo>
                  <a:lnTo>
                    <a:pt x="138" y="12"/>
                  </a:lnTo>
                  <a:lnTo>
                    <a:pt x="145" y="24"/>
                  </a:lnTo>
                  <a:lnTo>
                    <a:pt x="152" y="35"/>
                  </a:lnTo>
                  <a:lnTo>
                    <a:pt x="160" y="46"/>
                  </a:lnTo>
                  <a:lnTo>
                    <a:pt x="168" y="56"/>
                  </a:lnTo>
                  <a:lnTo>
                    <a:pt x="177" y="67"/>
                  </a:lnTo>
                  <a:lnTo>
                    <a:pt x="186" y="77"/>
                  </a:lnTo>
                  <a:lnTo>
                    <a:pt x="195" y="86"/>
                  </a:lnTo>
                  <a:lnTo>
                    <a:pt x="127" y="115"/>
                  </a:lnTo>
                  <a:lnTo>
                    <a:pt x="98" y="127"/>
                  </a:lnTo>
                  <a:lnTo>
                    <a:pt x="73" y="134"/>
                  </a:lnTo>
                  <a:lnTo>
                    <a:pt x="53" y="140"/>
                  </a:lnTo>
                  <a:lnTo>
                    <a:pt x="37" y="144"/>
                  </a:lnTo>
                  <a:lnTo>
                    <a:pt x="23" y="146"/>
                  </a:lnTo>
                  <a:lnTo>
                    <a:pt x="13" y="147"/>
                  </a:lnTo>
                  <a:lnTo>
                    <a:pt x="5" y="147"/>
                  </a:lnTo>
                  <a:lnTo>
                    <a:pt x="0" y="147"/>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5" name="Freeform 195"/>
            <p:cNvSpPr>
              <a:spLocks/>
            </p:cNvSpPr>
            <p:nvPr/>
          </p:nvSpPr>
          <p:spPr bwMode="auto">
            <a:xfrm rot="1379323">
              <a:off x="2317" y="2298"/>
              <a:ext cx="77" cy="190"/>
            </a:xfrm>
            <a:custGeom>
              <a:avLst/>
              <a:gdLst>
                <a:gd name="T0" fmla="*/ 448 w 456"/>
                <a:gd name="T1" fmla="*/ 561 h 956"/>
                <a:gd name="T2" fmla="*/ 448 w 456"/>
                <a:gd name="T3" fmla="*/ 561 h 956"/>
                <a:gd name="T4" fmla="*/ 361 w 456"/>
                <a:gd name="T5" fmla="*/ 956 h 956"/>
                <a:gd name="T6" fmla="*/ 256 w 456"/>
                <a:gd name="T7" fmla="*/ 772 h 956"/>
                <a:gd name="T8" fmla="*/ 253 w 456"/>
                <a:gd name="T9" fmla="*/ 767 h 956"/>
                <a:gd name="T10" fmla="*/ 248 w 456"/>
                <a:gd name="T11" fmla="*/ 762 h 956"/>
                <a:gd name="T12" fmla="*/ 242 w 456"/>
                <a:gd name="T13" fmla="*/ 759 h 956"/>
                <a:gd name="T14" fmla="*/ 237 w 456"/>
                <a:gd name="T15" fmla="*/ 757 h 956"/>
                <a:gd name="T16" fmla="*/ 230 w 456"/>
                <a:gd name="T17" fmla="*/ 756 h 956"/>
                <a:gd name="T18" fmla="*/ 223 w 456"/>
                <a:gd name="T19" fmla="*/ 756 h 956"/>
                <a:gd name="T20" fmla="*/ 216 w 456"/>
                <a:gd name="T21" fmla="*/ 758 h 956"/>
                <a:gd name="T22" fmla="*/ 210 w 456"/>
                <a:gd name="T23" fmla="*/ 761 h 956"/>
                <a:gd name="T24" fmla="*/ 0 w 456"/>
                <a:gd name="T25" fmla="*/ 890 h 956"/>
                <a:gd name="T26" fmla="*/ 287 w 456"/>
                <a:gd name="T27" fmla="*/ 0 h 956"/>
                <a:gd name="T28" fmla="*/ 290 w 456"/>
                <a:gd name="T29" fmla="*/ 9 h 956"/>
                <a:gd name="T30" fmla="*/ 294 w 456"/>
                <a:gd name="T31" fmla="*/ 19 h 956"/>
                <a:gd name="T32" fmla="*/ 297 w 456"/>
                <a:gd name="T33" fmla="*/ 27 h 956"/>
                <a:gd name="T34" fmla="*/ 302 w 456"/>
                <a:gd name="T35" fmla="*/ 35 h 956"/>
                <a:gd name="T36" fmla="*/ 456 w 456"/>
                <a:gd name="T37" fmla="*/ 547 h 956"/>
                <a:gd name="T38" fmla="*/ 454 w 456"/>
                <a:gd name="T39" fmla="*/ 550 h 956"/>
                <a:gd name="T40" fmla="*/ 451 w 456"/>
                <a:gd name="T41" fmla="*/ 553 h 956"/>
                <a:gd name="T42" fmla="*/ 449 w 456"/>
                <a:gd name="T43" fmla="*/ 556 h 956"/>
                <a:gd name="T44" fmla="*/ 448 w 456"/>
                <a:gd name="T45" fmla="*/ 56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956">
                  <a:moveTo>
                    <a:pt x="448" y="561"/>
                  </a:moveTo>
                  <a:lnTo>
                    <a:pt x="448" y="561"/>
                  </a:lnTo>
                  <a:lnTo>
                    <a:pt x="361" y="956"/>
                  </a:lnTo>
                  <a:lnTo>
                    <a:pt x="256" y="772"/>
                  </a:lnTo>
                  <a:lnTo>
                    <a:pt x="253" y="767"/>
                  </a:lnTo>
                  <a:lnTo>
                    <a:pt x="248" y="762"/>
                  </a:lnTo>
                  <a:lnTo>
                    <a:pt x="242" y="759"/>
                  </a:lnTo>
                  <a:lnTo>
                    <a:pt x="237" y="757"/>
                  </a:lnTo>
                  <a:lnTo>
                    <a:pt x="230" y="756"/>
                  </a:lnTo>
                  <a:lnTo>
                    <a:pt x="223" y="756"/>
                  </a:lnTo>
                  <a:lnTo>
                    <a:pt x="216" y="758"/>
                  </a:lnTo>
                  <a:lnTo>
                    <a:pt x="210" y="761"/>
                  </a:lnTo>
                  <a:lnTo>
                    <a:pt x="0" y="890"/>
                  </a:lnTo>
                  <a:lnTo>
                    <a:pt x="287" y="0"/>
                  </a:lnTo>
                  <a:lnTo>
                    <a:pt x="290" y="9"/>
                  </a:lnTo>
                  <a:lnTo>
                    <a:pt x="294" y="19"/>
                  </a:lnTo>
                  <a:lnTo>
                    <a:pt x="297" y="27"/>
                  </a:lnTo>
                  <a:lnTo>
                    <a:pt x="302" y="35"/>
                  </a:lnTo>
                  <a:lnTo>
                    <a:pt x="456" y="547"/>
                  </a:lnTo>
                  <a:lnTo>
                    <a:pt x="454" y="550"/>
                  </a:lnTo>
                  <a:lnTo>
                    <a:pt x="451" y="553"/>
                  </a:lnTo>
                  <a:lnTo>
                    <a:pt x="449" y="556"/>
                  </a:lnTo>
                  <a:lnTo>
                    <a:pt x="448" y="561"/>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03396" name="Freeform 196"/>
            <p:cNvSpPr>
              <a:spLocks/>
            </p:cNvSpPr>
            <p:nvPr/>
          </p:nvSpPr>
          <p:spPr bwMode="auto">
            <a:xfrm rot="1379323">
              <a:off x="2370" y="2322"/>
              <a:ext cx="111" cy="195"/>
            </a:xfrm>
            <a:custGeom>
              <a:avLst/>
              <a:gdLst>
                <a:gd name="T0" fmla="*/ 376 w 603"/>
                <a:gd name="T1" fmla="*/ 803 h 986"/>
                <a:gd name="T2" fmla="*/ 272 w 603"/>
                <a:gd name="T3" fmla="*/ 986 h 986"/>
                <a:gd name="T4" fmla="*/ 0 w 603"/>
                <a:gd name="T5" fmla="*/ 90 h 986"/>
                <a:gd name="T6" fmla="*/ 10 w 603"/>
                <a:gd name="T7" fmla="*/ 85 h 986"/>
                <a:gd name="T8" fmla="*/ 22 w 603"/>
                <a:gd name="T9" fmla="*/ 79 h 986"/>
                <a:gd name="T10" fmla="*/ 32 w 603"/>
                <a:gd name="T11" fmla="*/ 71 h 986"/>
                <a:gd name="T12" fmla="*/ 42 w 603"/>
                <a:gd name="T13" fmla="*/ 62 h 986"/>
                <a:gd name="T14" fmla="*/ 53 w 603"/>
                <a:gd name="T15" fmla="*/ 50 h 986"/>
                <a:gd name="T16" fmla="*/ 63 w 603"/>
                <a:gd name="T17" fmla="*/ 37 h 986"/>
                <a:gd name="T18" fmla="*/ 73 w 603"/>
                <a:gd name="T19" fmla="*/ 23 h 986"/>
                <a:gd name="T20" fmla="*/ 83 w 603"/>
                <a:gd name="T21" fmla="*/ 6 h 986"/>
                <a:gd name="T22" fmla="*/ 97 w 603"/>
                <a:gd name="T23" fmla="*/ 28 h 986"/>
                <a:gd name="T24" fmla="*/ 112 w 603"/>
                <a:gd name="T25" fmla="*/ 47 h 986"/>
                <a:gd name="T26" fmla="*/ 126 w 603"/>
                <a:gd name="T27" fmla="*/ 63 h 986"/>
                <a:gd name="T28" fmla="*/ 141 w 603"/>
                <a:gd name="T29" fmla="*/ 76 h 986"/>
                <a:gd name="T30" fmla="*/ 154 w 603"/>
                <a:gd name="T31" fmla="*/ 84 h 986"/>
                <a:gd name="T32" fmla="*/ 169 w 603"/>
                <a:gd name="T33" fmla="*/ 90 h 986"/>
                <a:gd name="T34" fmla="*/ 183 w 603"/>
                <a:gd name="T35" fmla="*/ 92 h 986"/>
                <a:gd name="T36" fmla="*/ 198 w 603"/>
                <a:gd name="T37" fmla="*/ 91 h 986"/>
                <a:gd name="T38" fmla="*/ 209 w 603"/>
                <a:gd name="T39" fmla="*/ 87 h 986"/>
                <a:gd name="T40" fmla="*/ 221 w 603"/>
                <a:gd name="T41" fmla="*/ 81 h 986"/>
                <a:gd name="T42" fmla="*/ 230 w 603"/>
                <a:gd name="T43" fmla="*/ 74 h 986"/>
                <a:gd name="T44" fmla="*/ 238 w 603"/>
                <a:gd name="T45" fmla="*/ 63 h 986"/>
                <a:gd name="T46" fmla="*/ 246 w 603"/>
                <a:gd name="T47" fmla="*/ 51 h 986"/>
                <a:gd name="T48" fmla="*/ 251 w 603"/>
                <a:gd name="T49" fmla="*/ 36 h 986"/>
                <a:gd name="T50" fmla="*/ 257 w 603"/>
                <a:gd name="T51" fmla="*/ 19 h 986"/>
                <a:gd name="T52" fmla="*/ 261 w 603"/>
                <a:gd name="T53" fmla="*/ 0 h 986"/>
                <a:gd name="T54" fmla="*/ 603 w 603"/>
                <a:gd name="T55" fmla="*/ 893 h 986"/>
                <a:gd name="T56" fmla="*/ 419 w 603"/>
                <a:gd name="T57" fmla="*/ 792 h 986"/>
                <a:gd name="T58" fmla="*/ 414 w 603"/>
                <a:gd name="T59" fmla="*/ 790 h 986"/>
                <a:gd name="T60" fmla="*/ 408 w 603"/>
                <a:gd name="T61" fmla="*/ 787 h 986"/>
                <a:gd name="T62" fmla="*/ 401 w 603"/>
                <a:gd name="T63" fmla="*/ 787 h 986"/>
                <a:gd name="T64" fmla="*/ 395 w 603"/>
                <a:gd name="T65" fmla="*/ 789 h 986"/>
                <a:gd name="T66" fmla="*/ 388 w 603"/>
                <a:gd name="T67" fmla="*/ 791 h 986"/>
                <a:gd name="T68" fmla="*/ 384 w 603"/>
                <a:gd name="T69" fmla="*/ 794 h 986"/>
                <a:gd name="T70" fmla="*/ 379 w 603"/>
                <a:gd name="T71" fmla="*/ 798 h 986"/>
                <a:gd name="T72" fmla="*/ 376 w 603"/>
                <a:gd name="T73" fmla="*/ 803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986">
                  <a:moveTo>
                    <a:pt x="376" y="803"/>
                  </a:moveTo>
                  <a:lnTo>
                    <a:pt x="272" y="986"/>
                  </a:lnTo>
                  <a:lnTo>
                    <a:pt x="0" y="90"/>
                  </a:lnTo>
                  <a:lnTo>
                    <a:pt x="10" y="85"/>
                  </a:lnTo>
                  <a:lnTo>
                    <a:pt x="22" y="79"/>
                  </a:lnTo>
                  <a:lnTo>
                    <a:pt x="32" y="71"/>
                  </a:lnTo>
                  <a:lnTo>
                    <a:pt x="42" y="62"/>
                  </a:lnTo>
                  <a:lnTo>
                    <a:pt x="53" y="50"/>
                  </a:lnTo>
                  <a:lnTo>
                    <a:pt x="63" y="37"/>
                  </a:lnTo>
                  <a:lnTo>
                    <a:pt x="73" y="23"/>
                  </a:lnTo>
                  <a:lnTo>
                    <a:pt x="83" y="6"/>
                  </a:lnTo>
                  <a:lnTo>
                    <a:pt x="97" y="28"/>
                  </a:lnTo>
                  <a:lnTo>
                    <a:pt x="112" y="47"/>
                  </a:lnTo>
                  <a:lnTo>
                    <a:pt x="126" y="63"/>
                  </a:lnTo>
                  <a:lnTo>
                    <a:pt x="141" y="76"/>
                  </a:lnTo>
                  <a:lnTo>
                    <a:pt x="154" y="84"/>
                  </a:lnTo>
                  <a:lnTo>
                    <a:pt x="169" y="90"/>
                  </a:lnTo>
                  <a:lnTo>
                    <a:pt x="183" y="92"/>
                  </a:lnTo>
                  <a:lnTo>
                    <a:pt x="198" y="91"/>
                  </a:lnTo>
                  <a:lnTo>
                    <a:pt x="209" y="87"/>
                  </a:lnTo>
                  <a:lnTo>
                    <a:pt x="221" y="81"/>
                  </a:lnTo>
                  <a:lnTo>
                    <a:pt x="230" y="74"/>
                  </a:lnTo>
                  <a:lnTo>
                    <a:pt x="238" y="63"/>
                  </a:lnTo>
                  <a:lnTo>
                    <a:pt x="246" y="51"/>
                  </a:lnTo>
                  <a:lnTo>
                    <a:pt x="251" y="36"/>
                  </a:lnTo>
                  <a:lnTo>
                    <a:pt x="257" y="19"/>
                  </a:lnTo>
                  <a:lnTo>
                    <a:pt x="261" y="0"/>
                  </a:lnTo>
                  <a:lnTo>
                    <a:pt x="603" y="893"/>
                  </a:lnTo>
                  <a:lnTo>
                    <a:pt x="419" y="792"/>
                  </a:lnTo>
                  <a:lnTo>
                    <a:pt x="414" y="790"/>
                  </a:lnTo>
                  <a:lnTo>
                    <a:pt x="408" y="787"/>
                  </a:lnTo>
                  <a:lnTo>
                    <a:pt x="401" y="787"/>
                  </a:lnTo>
                  <a:lnTo>
                    <a:pt x="395" y="789"/>
                  </a:lnTo>
                  <a:lnTo>
                    <a:pt x="388" y="791"/>
                  </a:lnTo>
                  <a:lnTo>
                    <a:pt x="384" y="794"/>
                  </a:lnTo>
                  <a:lnTo>
                    <a:pt x="379" y="798"/>
                  </a:lnTo>
                  <a:lnTo>
                    <a:pt x="376" y="803"/>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1203397" name="Text Box 197"/>
          <p:cNvSpPr txBox="1">
            <a:spLocks noChangeArrowheads="1"/>
          </p:cNvSpPr>
          <p:nvPr/>
        </p:nvSpPr>
        <p:spPr bwMode="auto">
          <a:xfrm>
            <a:off x="492125" y="2417763"/>
            <a:ext cx="7924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sz="1600" b="1" dirty="0">
                <a:solidFill>
                  <a:srgbClr val="292929"/>
                </a:solidFill>
                <a:effectLst/>
                <a:latin typeface="微軟正黑體" panose="020B0604030504040204" pitchFamily="34" charset="-120"/>
                <a:ea typeface="微軟正黑體" panose="020B0604030504040204" pitchFamily="34" charset="-120"/>
              </a:rPr>
              <a:t>指數型基金與股票型基金比較</a:t>
            </a:r>
            <a:r>
              <a:rPr lang="zh-TW" altLang="en-US" sz="1600" dirty="0">
                <a:solidFill>
                  <a:srgbClr val="292929"/>
                </a:solidFill>
                <a:effectLst/>
                <a:latin typeface="微軟正黑體" panose="020B0604030504040204" pitchFamily="34" charset="-120"/>
                <a:ea typeface="微軟正黑體" panose="020B0604030504040204" pitchFamily="34" charset="-120"/>
              </a:rPr>
              <a:t>表</a:t>
            </a:r>
          </a:p>
        </p:txBody>
      </p:sp>
      <p:sp>
        <p:nvSpPr>
          <p:cNvPr id="1203398" name="Text Box 198"/>
          <p:cNvSpPr txBox="1">
            <a:spLocks noChangeArrowheads="1"/>
          </p:cNvSpPr>
          <p:nvPr/>
        </p:nvSpPr>
        <p:spPr bwMode="auto">
          <a:xfrm>
            <a:off x="796925" y="6119813"/>
            <a:ext cx="2438400"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100" b="0" dirty="0">
                <a:solidFill>
                  <a:srgbClr val="333333"/>
                </a:solidFill>
                <a:effectLst/>
                <a:latin typeface="微軟正黑體" panose="020B0604030504040204" pitchFamily="34" charset="-120"/>
                <a:ea typeface="微軟正黑體" panose="020B0604030504040204" pitchFamily="34" charset="-120"/>
              </a:rPr>
              <a:t>資料來源</a:t>
            </a:r>
            <a:r>
              <a:rPr lang="zh-TW" altLang="en-US" sz="1100" b="0" dirty="0" smtClean="0">
                <a:solidFill>
                  <a:srgbClr val="333333"/>
                </a:solidFill>
                <a:effectLst/>
                <a:latin typeface="微軟正黑體" panose="020B0604030504040204" pitchFamily="34" charset="-120"/>
                <a:ea typeface="微軟正黑體" panose="020B0604030504040204" pitchFamily="34" charset="-120"/>
              </a:rPr>
              <a:t>：元大投信</a:t>
            </a:r>
            <a:r>
              <a:rPr lang="zh-TW" altLang="en-US" sz="1100" b="0" dirty="0">
                <a:solidFill>
                  <a:srgbClr val="333333"/>
                </a:solidFill>
                <a:effectLst/>
                <a:latin typeface="微軟正黑體" panose="020B0604030504040204" pitchFamily="34" charset="-120"/>
                <a:ea typeface="微軟正黑體" panose="020B0604030504040204" pitchFamily="34" charset="-120"/>
              </a:rPr>
              <a:t>整理。</a:t>
            </a:r>
          </a:p>
        </p:txBody>
      </p:sp>
      <p:sp>
        <p:nvSpPr>
          <p:cNvPr id="1203399" name="AutoShape 199"/>
          <p:cNvSpPr>
            <a:spLocks noChangeArrowheads="1"/>
          </p:cNvSpPr>
          <p:nvPr/>
        </p:nvSpPr>
        <p:spPr bwMode="auto">
          <a:xfrm>
            <a:off x="430212" y="1100931"/>
            <a:ext cx="1139825" cy="470327"/>
          </a:xfrm>
          <a:prstGeom prst="bevel">
            <a:avLst>
              <a:gd name="adj" fmla="val 12500"/>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TW" altLang="en-US" sz="1700" dirty="0">
                <a:solidFill>
                  <a:schemeClr val="bg1"/>
                </a:solidFill>
                <a:effectLst/>
                <a:latin typeface="微軟正黑體" panose="020B0604030504040204" pitchFamily="34" charset="-120"/>
                <a:ea typeface="微軟正黑體" panose="020B0604030504040204" pitchFamily="34" charset="-120"/>
              </a:rPr>
              <a:t>優點一</a:t>
            </a:r>
          </a:p>
        </p:txBody>
      </p:sp>
      <p:sp>
        <p:nvSpPr>
          <p:cNvPr id="1203400" name="AutoShape 200"/>
          <p:cNvSpPr>
            <a:spLocks noChangeArrowheads="1"/>
          </p:cNvSpPr>
          <p:nvPr/>
        </p:nvSpPr>
        <p:spPr bwMode="auto">
          <a:xfrm>
            <a:off x="430212" y="1712119"/>
            <a:ext cx="1139825" cy="470327"/>
          </a:xfrm>
          <a:prstGeom prst="bevel">
            <a:avLst>
              <a:gd name="adj" fmla="val 12500"/>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TW" altLang="en-US" sz="1700">
                <a:solidFill>
                  <a:schemeClr val="bg1"/>
                </a:solidFill>
                <a:effectLst/>
                <a:latin typeface="微軟正黑體" panose="020B0604030504040204" pitchFamily="34" charset="-120"/>
                <a:ea typeface="微軟正黑體" panose="020B0604030504040204" pitchFamily="34" charset="-120"/>
              </a:rPr>
              <a:t>優點二</a:t>
            </a:r>
          </a:p>
        </p:txBody>
      </p:sp>
      <p:sp>
        <p:nvSpPr>
          <p:cNvPr id="1203401" name="AutoShape 201"/>
          <p:cNvSpPr>
            <a:spLocks noChangeArrowheads="1"/>
          </p:cNvSpPr>
          <p:nvPr/>
        </p:nvSpPr>
        <p:spPr bwMode="auto">
          <a:xfrm>
            <a:off x="4645025" y="1145381"/>
            <a:ext cx="1139825" cy="470327"/>
          </a:xfrm>
          <a:prstGeom prst="bevel">
            <a:avLst>
              <a:gd name="adj" fmla="val 12500"/>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TW" altLang="en-US" sz="1700">
                <a:solidFill>
                  <a:schemeClr val="bg1"/>
                </a:solidFill>
                <a:effectLst/>
                <a:latin typeface="微軟正黑體" panose="020B0604030504040204" pitchFamily="34" charset="-120"/>
                <a:ea typeface="微軟正黑體" panose="020B0604030504040204" pitchFamily="34" charset="-120"/>
              </a:rPr>
              <a:t>優點三</a:t>
            </a:r>
          </a:p>
        </p:txBody>
      </p:sp>
      <p:sp>
        <p:nvSpPr>
          <p:cNvPr id="1203402" name="AutoShape 202"/>
          <p:cNvSpPr>
            <a:spLocks noChangeArrowheads="1"/>
          </p:cNvSpPr>
          <p:nvPr/>
        </p:nvSpPr>
        <p:spPr bwMode="auto">
          <a:xfrm>
            <a:off x="4645025" y="1740694"/>
            <a:ext cx="1139825" cy="470327"/>
          </a:xfrm>
          <a:prstGeom prst="bevel">
            <a:avLst>
              <a:gd name="adj" fmla="val 12500"/>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TW" altLang="en-US" sz="1700">
                <a:solidFill>
                  <a:schemeClr val="bg1"/>
                </a:solidFill>
                <a:effectLst/>
                <a:latin typeface="微軟正黑體" panose="020B0604030504040204" pitchFamily="34" charset="-120"/>
                <a:ea typeface="微軟正黑體" panose="020B0604030504040204" pitchFamily="34" charset="-120"/>
              </a:rPr>
              <a:t>優點四</a:t>
            </a:r>
          </a:p>
        </p:txBody>
      </p:sp>
      <p:sp>
        <p:nvSpPr>
          <p:cNvPr id="158" name="Title 1"/>
          <p:cNvSpPr>
            <a:spLocks noGrp="1"/>
          </p:cNvSpPr>
          <p:nvPr>
            <p:ph type="title" idx="4294967295"/>
          </p:nvPr>
        </p:nvSpPr>
        <p:spPr>
          <a:xfrm>
            <a:off x="60960" y="241935"/>
            <a:ext cx="5715000" cy="360363"/>
          </a:xfrm>
          <a:prstGeom prst="rect">
            <a:avLst/>
          </a:prstGeom>
        </p:spPr>
        <p:txBody>
          <a:bodyPr/>
          <a:lstStyle/>
          <a:p>
            <a:pPr eaLnBrk="1" hangingPunct="1">
              <a:lnSpc>
                <a:spcPct val="120000"/>
              </a:lnSpc>
              <a:defRPr/>
            </a:pPr>
            <a:r>
              <a:rPr lang="zh-TW" altLang="en-US" sz="2800" dirty="0">
                <a:cs typeface="Times New Roman" pitchFamily="18" charset="0"/>
              </a:rPr>
              <a:t>指數化投資的優點</a:t>
            </a:r>
            <a:endParaRPr lang="en-US" altLang="en-US" sz="2800" dirty="0">
              <a:cs typeface="Times New Roman" pitchFamily="18" charset="0"/>
            </a:endParaRPr>
          </a:p>
        </p:txBody>
      </p:sp>
    </p:spTree>
    <p:extLst>
      <p:ext uri="{BB962C8B-B14F-4D97-AF65-F5344CB8AC3E}">
        <p14:creationId xmlns:p14="http://schemas.microsoft.com/office/powerpoint/2010/main" val="870961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07950" y="44450"/>
            <a:ext cx="8229600" cy="701675"/>
          </a:xfrm>
        </p:spPr>
        <p:txBody>
          <a:bodyPr/>
          <a:lstStyle/>
          <a:p>
            <a:pPr eaLnBrk="1" hangingPunct="1"/>
            <a:r>
              <a:rPr lang="zh-TW" altLang="en-US" sz="2800" dirty="0">
                <a:cs typeface="Times New Roman" pitchFamily="18" charset="0"/>
              </a:rPr>
              <a:t>什麼投資人適合投資</a:t>
            </a:r>
            <a:r>
              <a:rPr lang="en-US" altLang="zh-TW" sz="2800" dirty="0" smtClean="0">
                <a:cs typeface="Times New Roman" pitchFamily="18" charset="0"/>
              </a:rPr>
              <a:t>ETF?</a:t>
            </a:r>
            <a:endParaRPr lang="en-US" altLang="zh-TW" sz="2800" dirty="0">
              <a:cs typeface="Times New Roman" pitchFamily="18" charset="0"/>
            </a:endParaRPr>
          </a:p>
        </p:txBody>
      </p:sp>
      <p:sp>
        <p:nvSpPr>
          <p:cNvPr id="25602" name="Rectangle 3"/>
          <p:cNvSpPr>
            <a:spLocks noGrp="1" noChangeArrowheads="1"/>
          </p:cNvSpPr>
          <p:nvPr>
            <p:ph idx="1"/>
          </p:nvPr>
        </p:nvSpPr>
        <p:spPr>
          <a:xfrm>
            <a:off x="611560" y="1340768"/>
            <a:ext cx="8229600" cy="4598182"/>
          </a:xfrm>
        </p:spPr>
        <p:txBody>
          <a:bodyPr>
            <a:spAutoFit/>
          </a:bodyPr>
          <a:lstStyle/>
          <a:p>
            <a:pPr>
              <a:lnSpc>
                <a:spcPct val="150000"/>
              </a:lnSpc>
              <a:spcBef>
                <a:spcPct val="0"/>
              </a:spcBef>
              <a:spcAft>
                <a:spcPct val="20000"/>
              </a:spcAft>
              <a:buClr>
                <a:srgbClr val="00B0F0"/>
              </a:buClr>
              <a:buFont typeface="Wingdings" panose="05000000000000000000" pitchFamily="2" charset="2"/>
              <a:buChar char="ü"/>
            </a:pPr>
            <a:r>
              <a:rPr lang="zh-TW" altLang="en-US" sz="2400" b="1" dirty="0" smtClean="0">
                <a:solidFill>
                  <a:srgbClr val="0070C0"/>
                </a:solidFill>
              </a:rPr>
              <a:t>新手上路</a:t>
            </a:r>
            <a:r>
              <a:rPr lang="zh-TW" altLang="en-US" sz="2400" dirty="0" smtClean="0"/>
              <a:t>投資人</a:t>
            </a:r>
            <a:endParaRPr lang="en-US" altLang="zh-TW" sz="2400" dirty="0" smtClean="0"/>
          </a:p>
          <a:p>
            <a:pPr>
              <a:lnSpc>
                <a:spcPct val="150000"/>
              </a:lnSpc>
              <a:spcBef>
                <a:spcPct val="0"/>
              </a:spcBef>
              <a:spcAft>
                <a:spcPct val="20000"/>
              </a:spcAft>
              <a:buClr>
                <a:srgbClr val="00B0F0"/>
              </a:buClr>
              <a:buFont typeface="Wingdings" panose="05000000000000000000" pitchFamily="2" charset="2"/>
              <a:buChar char="ü"/>
            </a:pPr>
            <a:r>
              <a:rPr lang="zh-TW" altLang="en-US" sz="2400" b="1" dirty="0">
                <a:solidFill>
                  <a:srgbClr val="0070C0"/>
                </a:solidFill>
              </a:rPr>
              <a:t>事件抄底型</a:t>
            </a:r>
            <a:r>
              <a:rPr lang="zh-TW" altLang="en-US" sz="2400" dirty="0" smtClean="0"/>
              <a:t>投資人</a:t>
            </a:r>
            <a:endParaRPr lang="en-US" altLang="zh-TW" sz="2400" dirty="0" smtClean="0"/>
          </a:p>
          <a:p>
            <a:pPr>
              <a:lnSpc>
                <a:spcPct val="150000"/>
              </a:lnSpc>
              <a:spcBef>
                <a:spcPct val="0"/>
              </a:spcBef>
              <a:spcAft>
                <a:spcPct val="20000"/>
              </a:spcAft>
              <a:buClr>
                <a:srgbClr val="00B0F0"/>
              </a:buClr>
              <a:buFont typeface="Wingdings" panose="05000000000000000000" pitchFamily="2" charset="2"/>
              <a:buChar char="ü"/>
            </a:pPr>
            <a:r>
              <a:rPr lang="zh-TW" altLang="en-US" sz="2400" b="1" dirty="0">
                <a:solidFill>
                  <a:srgbClr val="0070C0"/>
                </a:solidFill>
              </a:rPr>
              <a:t>長期資產配置</a:t>
            </a:r>
            <a:r>
              <a:rPr lang="zh-TW" altLang="en-US" sz="2400" dirty="0" smtClean="0"/>
              <a:t>投資人</a:t>
            </a:r>
          </a:p>
          <a:p>
            <a:pPr>
              <a:lnSpc>
                <a:spcPct val="150000"/>
              </a:lnSpc>
              <a:spcBef>
                <a:spcPct val="0"/>
              </a:spcBef>
              <a:spcAft>
                <a:spcPct val="20000"/>
              </a:spcAft>
              <a:buClr>
                <a:srgbClr val="00B0F0"/>
              </a:buClr>
              <a:buFont typeface="Wingdings" panose="05000000000000000000" pitchFamily="2" charset="2"/>
              <a:buChar char="ü"/>
            </a:pPr>
            <a:r>
              <a:rPr lang="zh-TW" altLang="en-US" sz="2400" b="1" dirty="0">
                <a:solidFill>
                  <a:srgbClr val="0070C0"/>
                </a:solidFill>
              </a:rPr>
              <a:t>對市場有想法</a:t>
            </a:r>
            <a:r>
              <a:rPr lang="zh-TW" altLang="en-US" sz="2400" dirty="0" smtClean="0"/>
              <a:t>的投資人</a:t>
            </a:r>
            <a:endParaRPr lang="en-US" altLang="zh-TW" sz="2400" dirty="0" smtClean="0"/>
          </a:p>
          <a:p>
            <a:pPr>
              <a:lnSpc>
                <a:spcPct val="150000"/>
              </a:lnSpc>
              <a:spcBef>
                <a:spcPct val="0"/>
              </a:spcBef>
              <a:spcAft>
                <a:spcPct val="20000"/>
              </a:spcAft>
              <a:buClr>
                <a:srgbClr val="00B0F0"/>
              </a:buClr>
              <a:buFont typeface="Wingdings" panose="05000000000000000000" pitchFamily="2" charset="2"/>
              <a:buChar char="ü"/>
            </a:pPr>
            <a:r>
              <a:rPr lang="zh-TW" altLang="en-US" sz="2400" b="1" dirty="0">
                <a:solidFill>
                  <a:srgbClr val="0070C0"/>
                </a:solidFill>
              </a:rPr>
              <a:t>對市場沒有想法</a:t>
            </a:r>
            <a:r>
              <a:rPr lang="zh-TW" altLang="en-US" sz="2400" dirty="0"/>
              <a:t>的投資人</a:t>
            </a:r>
            <a:endParaRPr lang="zh-TW" altLang="en-US" sz="2400" dirty="0" smtClean="0"/>
          </a:p>
          <a:p>
            <a:pPr>
              <a:lnSpc>
                <a:spcPct val="150000"/>
              </a:lnSpc>
              <a:spcBef>
                <a:spcPct val="0"/>
              </a:spcBef>
              <a:spcAft>
                <a:spcPct val="20000"/>
              </a:spcAft>
              <a:buClr>
                <a:srgbClr val="00B0F0"/>
              </a:buClr>
              <a:buFont typeface="Wingdings" panose="05000000000000000000" pitchFamily="2" charset="2"/>
              <a:buChar char="ü"/>
            </a:pPr>
            <a:r>
              <a:rPr lang="zh-TW" altLang="en-US" sz="2400" b="1" dirty="0">
                <a:solidFill>
                  <a:srgbClr val="0070C0"/>
                </a:solidFill>
              </a:rPr>
              <a:t>想存股累積退休資產</a:t>
            </a:r>
            <a:r>
              <a:rPr lang="zh-TW" altLang="en-US" sz="2400" dirty="0" smtClean="0"/>
              <a:t>投資人</a:t>
            </a:r>
          </a:p>
          <a:p>
            <a:pPr marL="177800" indent="-177800">
              <a:lnSpc>
                <a:spcPct val="110000"/>
              </a:lnSpc>
              <a:spcBef>
                <a:spcPct val="0"/>
              </a:spcBef>
              <a:spcAft>
                <a:spcPct val="20000"/>
              </a:spcAft>
              <a:buFont typeface="Wingdings" pitchFamily="2" charset="2"/>
              <a:buChar char="§"/>
            </a:pPr>
            <a:endParaRPr lang="zh-TW" altLang="en-US" sz="2000" dirty="0" smtClean="0"/>
          </a:p>
          <a:p>
            <a:pPr marL="177800" indent="-177800">
              <a:lnSpc>
                <a:spcPct val="110000"/>
              </a:lnSpc>
              <a:spcBef>
                <a:spcPct val="0"/>
              </a:spcBef>
              <a:spcAft>
                <a:spcPct val="20000"/>
              </a:spcAft>
              <a:buFont typeface="Wingdings" pitchFamily="2" charset="2"/>
              <a:buChar char="§"/>
            </a:pPr>
            <a:endParaRPr lang="zh-TW" altLang="en-US" sz="2000" dirty="0" smtClean="0"/>
          </a:p>
        </p:txBody>
      </p:sp>
      <p:pic>
        <p:nvPicPr>
          <p:cNvPr id="1028" name="Picture 4"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2492896"/>
            <a:ext cx="1995917" cy="2053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5"/>
          <p:cNvGraphicFramePr>
            <a:graphicFrameLocks noGrp="1"/>
          </p:cNvGraphicFramePr>
          <p:nvPr>
            <p:extLst>
              <p:ext uri="{D42A27DB-BD31-4B8C-83A1-F6EECF244321}">
                <p14:modId xmlns:p14="http://schemas.microsoft.com/office/powerpoint/2010/main" val="3838868308"/>
              </p:ext>
            </p:extLst>
          </p:nvPr>
        </p:nvGraphicFramePr>
        <p:xfrm>
          <a:off x="395536" y="1556792"/>
          <a:ext cx="8230303" cy="4434395"/>
        </p:xfrm>
        <a:graphic>
          <a:graphicData uri="http://schemas.openxmlformats.org/drawingml/2006/table">
            <a:tbl>
              <a:tblPr/>
              <a:tblGrid>
                <a:gridCol w="442161"/>
                <a:gridCol w="1135114"/>
                <a:gridCol w="1786389"/>
                <a:gridCol w="1545381"/>
                <a:gridCol w="1030010"/>
                <a:gridCol w="973713"/>
                <a:gridCol w="1317535"/>
              </a:tblGrid>
              <a:tr h="384443">
                <a:tc>
                  <a:txBody>
                    <a:bodyPr/>
                    <a:lstStyle/>
                    <a:p>
                      <a:endParaRPr lang="zh-TW" sz="1000" dirty="0">
                        <a:effectLst/>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sz="1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產品種類</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sz="1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產品名稱</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sz="1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追蹤指數</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sz="1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計價幣別</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sz="1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風險等級</a:t>
                      </a:r>
                      <a:endParaRPr lang="zh-TW" sz="1200" dirty="0">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p>
                      <a:pPr algn="ctr" fontAlgn="base" hangingPunct="0">
                        <a:spcAft>
                          <a:spcPts val="0"/>
                        </a:spcAft>
                      </a:pPr>
                      <a:r>
                        <a:rPr lang="zh-TW" altLang="en-US" sz="1400" kern="1200" dirty="0" smtClean="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rPr>
                        <a:t>產品發行日</a:t>
                      </a:r>
                      <a:endParaRPr lang="zh-TW" sz="1400" kern="12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r>
              <a:tr h="646728">
                <a:tc>
                  <a:txBody>
                    <a:bodyPr/>
                    <a:lstStyle/>
                    <a:p>
                      <a:pPr algn="ctr" fontAlgn="base" hangingPunct="0">
                        <a:spcAft>
                          <a:spcPts val="0"/>
                        </a:spcAft>
                      </a:pPr>
                      <a:r>
                        <a:rPr lang="en-US" sz="1400" b="1" dirty="0" smtClean="0">
                          <a:solidFill>
                            <a:srgbClr val="1F497D"/>
                          </a:solidFill>
                          <a:effectLst/>
                          <a:latin typeface="微軟正黑體" panose="020B0604030504040204" pitchFamily="34" charset="-120"/>
                          <a:ea typeface="微軟正黑體" panose="020B0604030504040204" pitchFamily="34" charset="-120"/>
                          <a:cs typeface="新細明體"/>
                        </a:rPr>
                        <a:t>1.</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海外</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股票</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元大大中華價值指數證券投資信託基金</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羅素大中華大型股價值指數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新台幣</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RR5</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2009/5/21</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6728">
                <a:tc>
                  <a:txBody>
                    <a:bodyPr/>
                    <a:lstStyle/>
                    <a:p>
                      <a:pPr algn="ctr" fontAlgn="base" hangingPunct="0">
                        <a:spcAft>
                          <a:spcPts val="0"/>
                        </a:spcAft>
                      </a:pPr>
                      <a:r>
                        <a:rPr lang="en-US" sz="1400" b="1" dirty="0" smtClean="0">
                          <a:solidFill>
                            <a:srgbClr val="1F497D"/>
                          </a:solidFill>
                          <a:effectLst/>
                          <a:latin typeface="微軟正黑體" panose="020B0604030504040204" pitchFamily="34" charset="-120"/>
                          <a:ea typeface="微軟正黑體" panose="020B0604030504040204" pitchFamily="34" charset="-120"/>
                          <a:cs typeface="新細明體"/>
                        </a:rPr>
                        <a:t>2.</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海外</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股票</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元大寶來</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巴西指數基金</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MSCI</a:t>
                      </a: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巴西指數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新台幣</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RR5</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2010/09/24</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6728">
                <a:tc>
                  <a:txBody>
                    <a:bodyPr/>
                    <a:lstStyle/>
                    <a:p>
                      <a:pPr algn="ctr" fontAlgn="base" hangingPunct="0">
                        <a:spcAft>
                          <a:spcPts val="0"/>
                        </a:spcAft>
                      </a:pPr>
                      <a:r>
                        <a:rPr lang="en-US" sz="1400" b="1" dirty="0" smtClean="0">
                          <a:solidFill>
                            <a:srgbClr val="1F497D"/>
                          </a:solidFill>
                          <a:effectLst/>
                          <a:latin typeface="微軟正黑體" panose="020B0604030504040204" pitchFamily="34" charset="-120"/>
                          <a:ea typeface="微軟正黑體" panose="020B0604030504040204" pitchFamily="34" charset="-120"/>
                          <a:cs typeface="新細明體"/>
                        </a:rPr>
                        <a:t>3.</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海外</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股票</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元大寶來</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印度指數基金</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MSCI</a:t>
                      </a: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印度指數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新台幣</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RR5</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2010/9/24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6728">
                <a:tc>
                  <a:txBody>
                    <a:bodyPr/>
                    <a:lstStyle/>
                    <a:p>
                      <a:pPr algn="ctr" fontAlgn="base" hangingPunct="0">
                        <a:spcAft>
                          <a:spcPts val="0"/>
                        </a:spcAft>
                      </a:pPr>
                      <a:r>
                        <a:rPr lang="en-US" sz="1400" b="1" dirty="0" smtClean="0">
                          <a:solidFill>
                            <a:srgbClr val="1F497D"/>
                          </a:solidFill>
                          <a:effectLst/>
                          <a:latin typeface="微軟正黑體" panose="020B0604030504040204" pitchFamily="34" charset="-120"/>
                          <a:ea typeface="微軟正黑體" panose="020B0604030504040204" pitchFamily="34" charset="-120"/>
                          <a:cs typeface="新細明體"/>
                        </a:rPr>
                        <a:t>4.</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海外</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股票</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元大寶來</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印尼指數基金</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MSCI</a:t>
                      </a: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印尼指數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新台幣</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RR5</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2010/9/24</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50">
                <a:tc>
                  <a:txBody>
                    <a:bodyPr/>
                    <a:lstStyle/>
                    <a:p>
                      <a:pPr algn="ctr" fontAlgn="base" hangingPunct="0">
                        <a:spcAft>
                          <a:spcPts val="0"/>
                        </a:spcAft>
                      </a:pPr>
                      <a:r>
                        <a:rPr lang="en-US" altLang="zh-TW" sz="1400" b="1" dirty="0" smtClean="0">
                          <a:solidFill>
                            <a:srgbClr val="1F497D"/>
                          </a:solidFill>
                          <a:effectLst/>
                          <a:latin typeface="微軟正黑體" panose="020B0604030504040204" pitchFamily="34" charset="-120"/>
                          <a:ea typeface="微軟正黑體" panose="020B0604030504040204" pitchFamily="34" charset="-120"/>
                          <a:cs typeface="新細明體"/>
                        </a:rPr>
                        <a:t>5.</a:t>
                      </a:r>
                      <a:endParaRPr lang="zh-TW" sz="1200" dirty="0">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海外</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fontAlgn="base" hangingPunct="0">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債券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元大寶來亞太政府</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公債指數</a:t>
                      </a:r>
                      <a:r>
                        <a:rPr lang="zh-TW" sz="1400" b="0" dirty="0" smtClean="0">
                          <a:solidFill>
                            <a:schemeClr val="tx1"/>
                          </a:solidFill>
                          <a:effectLst/>
                          <a:latin typeface="微軟正黑體" panose="020B0604030504040204" pitchFamily="34" charset="-120"/>
                          <a:ea typeface="微軟正黑體" panose="020B0604030504040204" pitchFamily="34" charset="-120"/>
                          <a:cs typeface="新細明體"/>
                        </a:rPr>
                        <a:t>基金</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野村亞太</a:t>
                      </a: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a:t>
                      </a: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不含日本</a:t>
                      </a: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a:t>
                      </a: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基本面投資等級政府公債指數</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zh-TW" sz="1400" b="0" dirty="0">
                          <a:solidFill>
                            <a:schemeClr val="tx1"/>
                          </a:solidFill>
                          <a:effectLst/>
                          <a:latin typeface="微軟正黑體" panose="020B0604030504040204" pitchFamily="34" charset="-120"/>
                          <a:ea typeface="微軟正黑體" panose="020B0604030504040204" pitchFamily="34" charset="-120"/>
                          <a:cs typeface="新細明體"/>
                        </a:rPr>
                        <a:t>新台幣</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spcAft>
                          <a:spcPts val="0"/>
                        </a:spcAft>
                      </a:pPr>
                      <a:r>
                        <a:rPr lang="en-US" sz="1400" b="0" dirty="0">
                          <a:solidFill>
                            <a:schemeClr val="tx1"/>
                          </a:solidFill>
                          <a:effectLst/>
                          <a:latin typeface="微軟正黑體" panose="020B0604030504040204" pitchFamily="34" charset="-120"/>
                          <a:ea typeface="微軟正黑體" panose="020B0604030504040204" pitchFamily="34" charset="-120"/>
                          <a:cs typeface="新細明體"/>
                        </a:rPr>
                        <a:t>RR2</a:t>
                      </a:r>
                      <a:endParaRPr lang="zh-TW" sz="1200" b="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2013/4/3</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50">
                <a:tc>
                  <a:txBody>
                    <a:bodyPr/>
                    <a:lstStyle/>
                    <a:p>
                      <a:pPr marL="0" algn="ctr" defTabSz="914400" rtl="0" eaLnBrk="1" fontAlgn="base" latinLnBrk="0" hangingPunct="0">
                        <a:spcAft>
                          <a:spcPts val="0"/>
                        </a:spcAft>
                      </a:pPr>
                      <a:r>
                        <a:rPr lang="en-US" altLang="zh-TW" sz="1400" b="1" kern="1200" dirty="0" smtClean="0">
                          <a:solidFill>
                            <a:srgbClr val="1F497D"/>
                          </a:solidFill>
                          <a:effectLst/>
                          <a:latin typeface="微軟正黑體" panose="020B0604030504040204" pitchFamily="34" charset="-120"/>
                          <a:ea typeface="微軟正黑體" panose="020B0604030504040204" pitchFamily="34" charset="-120"/>
                          <a:cs typeface="新細明體"/>
                        </a:rPr>
                        <a:t>6</a:t>
                      </a:r>
                      <a:endParaRPr lang="zh-TW" sz="1400" b="1" kern="1200" dirty="0">
                        <a:solidFill>
                          <a:srgbClr val="1F497D"/>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fontAlgn="base" latinLnBrk="0" hangingPunct="1">
                        <a:spcAft>
                          <a:spcPts val="0"/>
                        </a:spcAft>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國內</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endParaRPr>
                    </a:p>
                    <a:p>
                      <a:pPr marL="0" algn="ctr" defTabSz="914400" rtl="0" eaLnBrk="1" fontAlgn="base" latinLnBrk="0" hangingPunct="1">
                        <a:spcAft>
                          <a:spcPts val="0"/>
                        </a:spcAft>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股票</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algn="ctr" defTabSz="914400" rtl="0" eaLnBrk="1" latinLnBrk="0" hangingPunct="1">
                        <a:spcAft>
                          <a:spcPts val="0"/>
                        </a:spcAft>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元大寶來台灣加權</a:t>
                      </a:r>
                    </a:p>
                    <a:p>
                      <a:pPr marL="0" algn="ctr" defTabSz="914400" rtl="0" eaLnBrk="1" latinLnBrk="0" hangingPunct="1">
                        <a:spcAft>
                          <a:spcPts val="0"/>
                        </a:spcAft>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股價指數基金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臺灣證券交易所發行量加權股價指數</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rPr>
                        <a:t>新台幣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RR</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4</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Aft>
                          <a:spcPts val="0"/>
                        </a:spcAft>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新細明體"/>
                        </a:rPr>
                        <a:t>2004/9/17</a:t>
                      </a:r>
                      <a:endParaRPr lang="zh-TW" sz="1400" b="0" kern="1200" dirty="0">
                        <a:solidFill>
                          <a:schemeClr val="tx1"/>
                        </a:solidFill>
                        <a:effectLst/>
                        <a:latin typeface="微軟正黑體" panose="020B0604030504040204" pitchFamily="34" charset="-120"/>
                        <a:ea typeface="微軟正黑體" panose="020B0604030504040204" pitchFamily="34" charset="-120"/>
                        <a:cs typeface="新細明體"/>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Title 1"/>
          <p:cNvSpPr txBox="1">
            <a:spLocks/>
          </p:cNvSpPr>
          <p:nvPr/>
        </p:nvSpPr>
        <p:spPr bwMode="auto">
          <a:xfrm>
            <a:off x="91440" y="241935"/>
            <a:ext cx="57150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a:solidFill>
                  <a:srgbClr val="00428E"/>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600">
                <a:solidFill>
                  <a:srgbClr val="00428E"/>
                </a:solidFill>
                <a:latin typeface="Arial" charset="0"/>
                <a:ea typeface="標楷體" pitchFamily="65" charset="-120"/>
              </a:defRPr>
            </a:lvl2pPr>
            <a:lvl3pPr algn="l" rtl="0" eaLnBrk="0" fontAlgn="base" hangingPunct="0">
              <a:spcBef>
                <a:spcPct val="0"/>
              </a:spcBef>
              <a:spcAft>
                <a:spcPct val="0"/>
              </a:spcAft>
              <a:defRPr kumimoji="1" sz="3600">
                <a:solidFill>
                  <a:srgbClr val="00428E"/>
                </a:solidFill>
                <a:latin typeface="Arial" charset="0"/>
                <a:ea typeface="標楷體" pitchFamily="65" charset="-120"/>
              </a:defRPr>
            </a:lvl3pPr>
            <a:lvl4pPr algn="l" rtl="0" eaLnBrk="0" fontAlgn="base" hangingPunct="0">
              <a:spcBef>
                <a:spcPct val="0"/>
              </a:spcBef>
              <a:spcAft>
                <a:spcPct val="0"/>
              </a:spcAft>
              <a:defRPr kumimoji="1" sz="3600">
                <a:solidFill>
                  <a:srgbClr val="00428E"/>
                </a:solidFill>
                <a:latin typeface="Arial" charset="0"/>
                <a:ea typeface="標楷體" pitchFamily="65" charset="-120"/>
              </a:defRPr>
            </a:lvl4pPr>
            <a:lvl5pPr algn="l" rtl="0" eaLnBrk="0" fontAlgn="base" hangingPunct="0">
              <a:spcBef>
                <a:spcPct val="0"/>
              </a:spcBef>
              <a:spcAft>
                <a:spcPct val="0"/>
              </a:spcAft>
              <a:defRPr kumimoji="1" sz="3600">
                <a:solidFill>
                  <a:srgbClr val="00428E"/>
                </a:solidFill>
                <a:latin typeface="Arial" charset="0"/>
                <a:ea typeface="標楷體" pitchFamily="65" charset="-120"/>
              </a:defRPr>
            </a:lvl5pPr>
            <a:lvl6pPr marL="457200" algn="l" rtl="0" fontAlgn="base">
              <a:spcBef>
                <a:spcPct val="0"/>
              </a:spcBef>
              <a:spcAft>
                <a:spcPct val="0"/>
              </a:spcAft>
              <a:defRPr kumimoji="1" sz="3600">
                <a:solidFill>
                  <a:srgbClr val="00428E"/>
                </a:solidFill>
                <a:latin typeface="Arial" charset="0"/>
                <a:ea typeface="標楷體" pitchFamily="65" charset="-120"/>
              </a:defRPr>
            </a:lvl6pPr>
            <a:lvl7pPr marL="914400" algn="l" rtl="0" fontAlgn="base">
              <a:spcBef>
                <a:spcPct val="0"/>
              </a:spcBef>
              <a:spcAft>
                <a:spcPct val="0"/>
              </a:spcAft>
              <a:defRPr kumimoji="1" sz="3600">
                <a:solidFill>
                  <a:srgbClr val="00428E"/>
                </a:solidFill>
                <a:latin typeface="Arial" charset="0"/>
                <a:ea typeface="標楷體" pitchFamily="65" charset="-120"/>
              </a:defRPr>
            </a:lvl7pPr>
            <a:lvl8pPr marL="1371600" algn="l" rtl="0" fontAlgn="base">
              <a:spcBef>
                <a:spcPct val="0"/>
              </a:spcBef>
              <a:spcAft>
                <a:spcPct val="0"/>
              </a:spcAft>
              <a:defRPr kumimoji="1" sz="3600">
                <a:solidFill>
                  <a:srgbClr val="00428E"/>
                </a:solidFill>
                <a:latin typeface="Arial" charset="0"/>
                <a:ea typeface="標楷體" pitchFamily="65" charset="-120"/>
              </a:defRPr>
            </a:lvl8pPr>
            <a:lvl9pPr marL="1828800" algn="l" rtl="0" fontAlgn="base">
              <a:spcBef>
                <a:spcPct val="0"/>
              </a:spcBef>
              <a:spcAft>
                <a:spcPct val="0"/>
              </a:spcAft>
              <a:defRPr kumimoji="1" sz="3600">
                <a:solidFill>
                  <a:srgbClr val="00428E"/>
                </a:solidFill>
                <a:latin typeface="Arial" charset="0"/>
                <a:ea typeface="標楷體" pitchFamily="65" charset="-120"/>
              </a:defRPr>
            </a:lvl9pPr>
          </a:lstStyle>
          <a:p>
            <a:pPr eaLnBrk="1" hangingPunct="1">
              <a:lnSpc>
                <a:spcPct val="120000"/>
              </a:lnSpc>
              <a:defRPr/>
            </a:pPr>
            <a:r>
              <a:rPr lang="zh-TW" altLang="en-US" sz="2800" kern="0" dirty="0" smtClean="0">
                <a:cs typeface="Times New Roman" pitchFamily="18" charset="0"/>
              </a:rPr>
              <a:t>元大指數型基金產品之演進</a:t>
            </a:r>
            <a:endParaRPr lang="en-US" altLang="en-US" sz="2800" kern="0" dirty="0" smtClean="0">
              <a:cs typeface="Times New Roman" pitchFamily="18" charset="0"/>
            </a:endParaRPr>
          </a:p>
        </p:txBody>
      </p:sp>
    </p:spTree>
    <p:extLst>
      <p:ext uri="{BB962C8B-B14F-4D97-AF65-F5344CB8AC3E}">
        <p14:creationId xmlns:p14="http://schemas.microsoft.com/office/powerpoint/2010/main" val="227627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026"/>
          <p:cNvSpPr>
            <a:spLocks noGrp="1" noChangeArrowheads="1"/>
          </p:cNvSpPr>
          <p:nvPr>
            <p:ph type="title" idx="4294967295"/>
          </p:nvPr>
        </p:nvSpPr>
        <p:spPr bwMode="auto">
          <a:xfrm>
            <a:off x="20608" y="0"/>
            <a:ext cx="8229600" cy="884237"/>
          </a:xfrm>
          <a:prstGeom prst="rect">
            <a:avLst/>
          </a:prstGeom>
          <a:ln>
            <a:miter lim="800000"/>
            <a:headEnd/>
            <a:tailEnd/>
          </a:ln>
        </p:spPr>
        <p:txBody>
          <a:bodyPr anchor="ctr"/>
          <a:lstStyle/>
          <a:p>
            <a:pPr eaLnBrk="1" hangingPunct="1">
              <a:defRPr/>
            </a:pPr>
            <a:r>
              <a:rPr lang="zh-TW" altLang="en-US" sz="2800" dirty="0">
                <a:cs typeface="Times New Roman" pitchFamily="18" charset="0"/>
              </a:rPr>
              <a:t>台灣</a:t>
            </a:r>
            <a:r>
              <a:rPr lang="en-US" altLang="zh-TW" sz="2800" dirty="0">
                <a:cs typeface="Times New Roman" pitchFamily="18" charset="0"/>
              </a:rPr>
              <a:t>ETF</a:t>
            </a:r>
            <a:r>
              <a:rPr lang="zh-TW" altLang="en-US" sz="2800" dirty="0">
                <a:cs typeface="Times New Roman" pitchFamily="18" charset="0"/>
              </a:rPr>
              <a:t>產品之發行演進</a:t>
            </a:r>
          </a:p>
        </p:txBody>
      </p:sp>
      <p:sp>
        <p:nvSpPr>
          <p:cNvPr id="62466" name="Text Box 19"/>
          <p:cNvSpPr txBox="1">
            <a:spLocks noChangeArrowheads="1"/>
          </p:cNvSpPr>
          <p:nvPr/>
        </p:nvSpPr>
        <p:spPr bwMode="auto">
          <a:xfrm>
            <a:off x="254294" y="1176021"/>
            <a:ext cx="8424496" cy="1231106"/>
          </a:xfrm>
          <a:prstGeom prst="rect">
            <a:avLst/>
          </a:prstGeom>
          <a:noFill/>
          <a:ln w="9525">
            <a:noFill/>
            <a:miter lim="800000"/>
            <a:headEnd/>
            <a:tailEnd/>
          </a:ln>
        </p:spPr>
        <p:txBody>
          <a:bodyPr>
            <a:spAutoFit/>
          </a:bodyPr>
          <a:lstStyle/>
          <a:p>
            <a:pPr marL="268288" indent="-268288">
              <a:spcBef>
                <a:spcPts val="600"/>
              </a:spcBef>
              <a:spcAft>
                <a:spcPts val="600"/>
              </a:spcAft>
              <a:buFontTx/>
              <a:buChar char="•"/>
            </a:pPr>
            <a:r>
              <a:rPr kumimoji="0" lang="zh-TW" altLang="en-US" sz="1700" b="0" dirty="0">
                <a:latin typeface="微軟正黑體" panose="020B0604030504040204" pitchFamily="34" charset="-120"/>
                <a:ea typeface="微軟正黑體" panose="020B0604030504040204" pitchFamily="34" charset="-120"/>
              </a:rPr>
              <a:t>歷經十二年的發展，台灣</a:t>
            </a:r>
            <a:r>
              <a:rPr kumimoji="0" lang="en-US" altLang="zh-TW" sz="1700" b="0" dirty="0">
                <a:latin typeface="微軟正黑體" panose="020B0604030504040204" pitchFamily="34" charset="-120"/>
                <a:ea typeface="微軟正黑體" panose="020B0604030504040204" pitchFamily="34" charset="-120"/>
              </a:rPr>
              <a:t>ETF</a:t>
            </a:r>
            <a:r>
              <a:rPr kumimoji="0" lang="zh-TW" altLang="en-US" sz="1700" b="0" dirty="0">
                <a:latin typeface="微軟正黑體" panose="020B0604030504040204" pitchFamily="34" charset="-120"/>
                <a:ea typeface="微軟正黑體" panose="020B0604030504040204" pitchFamily="34" charset="-120"/>
              </a:rPr>
              <a:t>產品推陳出新，滿足不同投資需求。</a:t>
            </a:r>
            <a:endParaRPr kumimoji="0" lang="en-US" altLang="zh-TW" sz="1700" b="0" dirty="0">
              <a:latin typeface="微軟正黑體" panose="020B0604030504040204" pitchFamily="34" charset="-120"/>
              <a:ea typeface="微軟正黑體" panose="020B0604030504040204" pitchFamily="34" charset="-120"/>
            </a:endParaRPr>
          </a:p>
          <a:p>
            <a:pPr marL="268288" indent="-268288">
              <a:spcBef>
                <a:spcPts val="600"/>
              </a:spcBef>
              <a:spcAft>
                <a:spcPts val="600"/>
              </a:spcAft>
              <a:buFontTx/>
              <a:buChar char="•"/>
            </a:pPr>
            <a:r>
              <a:rPr kumimoji="0" lang="zh-TW" altLang="en-US" sz="1700" b="0" dirty="0">
                <a:latin typeface="微軟正黑體" panose="020B0604030504040204" pitchFamily="34" charset="-120"/>
                <a:ea typeface="微軟正黑體" panose="020B0604030504040204" pitchFamily="34" charset="-120"/>
              </a:rPr>
              <a:t>目前已發行的</a:t>
            </a:r>
            <a:r>
              <a:rPr kumimoji="0" lang="en-US" altLang="zh-TW" sz="1700" b="0" dirty="0">
                <a:latin typeface="微軟正黑體" panose="020B0604030504040204" pitchFamily="34" charset="-120"/>
                <a:ea typeface="微軟正黑體" panose="020B0604030504040204" pitchFamily="34" charset="-120"/>
              </a:rPr>
              <a:t>ETF</a:t>
            </a:r>
            <a:r>
              <a:rPr kumimoji="0" lang="zh-TW" altLang="en-US" sz="1700" b="0" dirty="0" smtClean="0">
                <a:latin typeface="微軟正黑體" panose="020B0604030504040204" pitchFamily="34" charset="-120"/>
                <a:ea typeface="微軟正黑體" panose="020B0604030504040204" pitchFamily="34" charset="-120"/>
              </a:rPr>
              <a:t>有</a:t>
            </a:r>
            <a:r>
              <a:rPr kumimoji="0" lang="en-US" altLang="zh-TW" sz="1700" dirty="0" smtClean="0">
                <a:latin typeface="微軟正黑體" panose="020B0604030504040204" pitchFamily="34" charset="-120"/>
                <a:ea typeface="微軟正黑體" panose="020B0604030504040204" pitchFamily="34" charset="-120"/>
              </a:rPr>
              <a:t>32</a:t>
            </a:r>
            <a:r>
              <a:rPr kumimoji="0" lang="zh-TW" altLang="en-US" sz="1700" b="0" dirty="0" smtClean="0">
                <a:latin typeface="微軟正黑體" panose="020B0604030504040204" pitchFamily="34" charset="-120"/>
                <a:ea typeface="微軟正黑體" panose="020B0604030504040204" pitchFamily="34" charset="-120"/>
              </a:rPr>
              <a:t>檔</a:t>
            </a:r>
            <a:r>
              <a:rPr kumimoji="0" lang="en-US" altLang="zh-TW" sz="1700" b="0" dirty="0">
                <a:latin typeface="微軟正黑體" panose="020B0604030504040204" pitchFamily="34" charset="-120"/>
                <a:ea typeface="微軟正黑體" panose="020B0604030504040204" pitchFamily="34" charset="-120"/>
              </a:rPr>
              <a:t>(</a:t>
            </a:r>
            <a:r>
              <a:rPr kumimoji="0" lang="en-US" altLang="zh-TW" sz="1700" b="0" dirty="0" smtClean="0">
                <a:latin typeface="微軟正黑體" panose="020B0604030504040204" pitchFamily="34" charset="-120"/>
                <a:ea typeface="微軟正黑體" panose="020B0604030504040204" pitchFamily="34" charset="-120"/>
              </a:rPr>
              <a:t>15</a:t>
            </a:r>
            <a:r>
              <a:rPr kumimoji="0" lang="zh-TW" altLang="en-US" sz="1700" b="0" dirty="0" smtClean="0">
                <a:latin typeface="微軟正黑體" panose="020B0604030504040204" pitchFamily="34" charset="-120"/>
                <a:ea typeface="微軟正黑體" panose="020B0604030504040204" pitchFamily="34" charset="-120"/>
              </a:rPr>
              <a:t>檔</a:t>
            </a:r>
            <a:r>
              <a:rPr kumimoji="0" lang="zh-TW" altLang="en-US" sz="1700" b="0" dirty="0">
                <a:latin typeface="微軟正黑體" panose="020B0604030504040204" pitchFamily="34" charset="-120"/>
                <a:ea typeface="微軟正黑體" panose="020B0604030504040204" pitchFamily="34" charset="-120"/>
              </a:rPr>
              <a:t>投資國內、</a:t>
            </a:r>
            <a:r>
              <a:rPr kumimoji="0" lang="en-US" altLang="zh-TW" sz="1700" b="0" dirty="0" smtClean="0">
                <a:latin typeface="微軟正黑體" panose="020B0604030504040204" pitchFamily="34" charset="-120"/>
                <a:ea typeface="微軟正黑體" panose="020B0604030504040204" pitchFamily="34" charset="-120"/>
              </a:rPr>
              <a:t>15</a:t>
            </a:r>
            <a:r>
              <a:rPr kumimoji="0" lang="zh-TW" altLang="en-US" sz="1700" b="0" dirty="0" smtClean="0">
                <a:latin typeface="微軟正黑體" panose="020B0604030504040204" pitchFamily="34" charset="-120"/>
                <a:ea typeface="微軟正黑體" panose="020B0604030504040204" pitchFamily="34" charset="-120"/>
              </a:rPr>
              <a:t>檔</a:t>
            </a:r>
            <a:r>
              <a:rPr kumimoji="0" lang="zh-TW" altLang="en-US" sz="1700" b="0" dirty="0">
                <a:latin typeface="微軟正黑體" panose="020B0604030504040204" pitchFamily="34" charset="-120"/>
                <a:ea typeface="微軟正黑體" panose="020B0604030504040204" pitchFamily="34" charset="-120"/>
              </a:rPr>
              <a:t>投資香港及大陸</a:t>
            </a:r>
            <a:r>
              <a:rPr kumimoji="0" lang="zh-TW" altLang="en-US" sz="1700" b="0" dirty="0" smtClean="0">
                <a:latin typeface="微軟正黑體" panose="020B0604030504040204" pitchFamily="34" charset="-120"/>
                <a:ea typeface="微軟正黑體" panose="020B0604030504040204" pitchFamily="34" charset="-120"/>
              </a:rPr>
              <a:t>、</a:t>
            </a:r>
            <a:r>
              <a:rPr kumimoji="0" lang="en-US" altLang="zh-TW" sz="1700" b="0" dirty="0" smtClean="0">
                <a:latin typeface="微軟正黑體" panose="020B0604030504040204" pitchFamily="34" charset="-120"/>
                <a:ea typeface="微軟正黑體" panose="020B0604030504040204" pitchFamily="34" charset="-120"/>
              </a:rPr>
              <a:t>2</a:t>
            </a:r>
            <a:r>
              <a:rPr kumimoji="0" lang="zh-TW" altLang="en-US" sz="1700" b="0" dirty="0" smtClean="0">
                <a:latin typeface="微軟正黑體" panose="020B0604030504040204" pitchFamily="34" charset="-120"/>
                <a:ea typeface="微軟正黑體" panose="020B0604030504040204" pitchFamily="34" charset="-120"/>
              </a:rPr>
              <a:t>檔</a:t>
            </a:r>
            <a:r>
              <a:rPr kumimoji="0" lang="zh-TW" altLang="en-US" sz="1700" b="0" dirty="0">
                <a:latin typeface="微軟正黑體" panose="020B0604030504040204" pitchFamily="34" charset="-120"/>
                <a:ea typeface="微軟正黑體" panose="020B0604030504040204" pitchFamily="34" charset="-120"/>
              </a:rPr>
              <a:t>投資商品</a:t>
            </a:r>
            <a:r>
              <a:rPr kumimoji="0" lang="en-US" altLang="zh-TW" sz="1700" b="0" dirty="0">
                <a:latin typeface="微軟正黑體" panose="020B0604030504040204" pitchFamily="34" charset="-120"/>
                <a:ea typeface="微軟正黑體" panose="020B0604030504040204" pitchFamily="34" charset="-120"/>
              </a:rPr>
              <a:t>)</a:t>
            </a:r>
          </a:p>
          <a:p>
            <a:pPr marL="0" lvl="1">
              <a:spcBef>
                <a:spcPts val="600"/>
              </a:spcBef>
              <a:spcAft>
                <a:spcPts val="600"/>
              </a:spcAft>
            </a:pPr>
            <a:r>
              <a:rPr kumimoji="0" lang="zh-TW" altLang="en-US" sz="2000" dirty="0" smtClean="0">
                <a:solidFill>
                  <a:srgbClr val="FF0000"/>
                </a:solidFill>
                <a:latin typeface="微軟正黑體" panose="020B0604030504040204" pitchFamily="34" charset="-120"/>
                <a:ea typeface="微軟正黑體" panose="020B0604030504040204" pitchFamily="34" charset="-120"/>
              </a:rPr>
              <a:t>市值</a:t>
            </a:r>
            <a:r>
              <a:rPr kumimoji="0" lang="zh-TW" altLang="en-US" sz="2000" dirty="0">
                <a:solidFill>
                  <a:srgbClr val="FF0000"/>
                </a:solidFill>
                <a:latin typeface="微軟正黑體" panose="020B0604030504040204" pitchFamily="34" charset="-120"/>
                <a:ea typeface="微軟正黑體" panose="020B0604030504040204" pitchFamily="34" charset="-120"/>
              </a:rPr>
              <a:t>型 </a:t>
            </a:r>
            <a:r>
              <a:rPr kumimoji="0" lang="en-US" altLang="zh-TW" sz="2000" dirty="0">
                <a:solidFill>
                  <a:srgbClr val="FF0000"/>
                </a:solidFill>
                <a:latin typeface="微軟正黑體" panose="020B0604030504040204" pitchFamily="34" charset="-120"/>
                <a:ea typeface="微軟正黑體" panose="020B0604030504040204" pitchFamily="34" charset="-120"/>
                <a:sym typeface="Wingdings" pitchFamily="2" charset="2"/>
              </a:rPr>
              <a:t> </a:t>
            </a:r>
            <a:r>
              <a:rPr kumimoji="0" lang="zh-TW" altLang="en-US" sz="2000" dirty="0">
                <a:solidFill>
                  <a:srgbClr val="FF0000"/>
                </a:solidFill>
                <a:latin typeface="微軟正黑體" panose="020B0604030504040204" pitchFamily="34" charset="-120"/>
                <a:ea typeface="微軟正黑體" panose="020B0604030504040204" pitchFamily="34" charset="-120"/>
              </a:rPr>
              <a:t>產業型 </a:t>
            </a:r>
            <a:r>
              <a:rPr kumimoji="0" lang="en-US" altLang="zh-TW" sz="2000" dirty="0">
                <a:solidFill>
                  <a:srgbClr val="FF0000"/>
                </a:solidFill>
                <a:latin typeface="微軟正黑體" panose="020B0604030504040204" pitchFamily="34" charset="-120"/>
                <a:ea typeface="微軟正黑體" panose="020B0604030504040204" pitchFamily="34" charset="-120"/>
                <a:sym typeface="Wingdings" pitchFamily="2" charset="2"/>
              </a:rPr>
              <a:t></a:t>
            </a:r>
            <a:r>
              <a:rPr kumimoji="0" lang="zh-TW" altLang="en-US" sz="2000" dirty="0">
                <a:solidFill>
                  <a:srgbClr val="FF0000"/>
                </a:solidFill>
                <a:latin typeface="微軟正黑體" panose="020B0604030504040204" pitchFamily="34" charset="-120"/>
                <a:ea typeface="微軟正黑體" panose="020B0604030504040204" pitchFamily="34" charset="-120"/>
              </a:rPr>
              <a:t>主題式 </a:t>
            </a:r>
            <a:r>
              <a:rPr kumimoji="0" lang="en-US" altLang="zh-TW" sz="2000" dirty="0">
                <a:solidFill>
                  <a:srgbClr val="FF0000"/>
                </a:solidFill>
                <a:latin typeface="微軟正黑體" panose="020B0604030504040204" pitchFamily="34" charset="-120"/>
                <a:ea typeface="微軟正黑體" panose="020B0604030504040204" pitchFamily="34" charset="-120"/>
                <a:sym typeface="Wingdings" pitchFamily="2" charset="2"/>
              </a:rPr>
              <a:t></a:t>
            </a:r>
            <a:r>
              <a:rPr kumimoji="0" lang="zh-TW" altLang="en-US" sz="2000" dirty="0">
                <a:solidFill>
                  <a:srgbClr val="FF0000"/>
                </a:solidFill>
                <a:latin typeface="微軟正黑體" panose="020B0604030504040204" pitchFamily="34" charset="-120"/>
                <a:ea typeface="微軟正黑體" panose="020B0604030504040204" pitchFamily="34" charset="-120"/>
              </a:rPr>
              <a:t>香港股市 </a:t>
            </a:r>
            <a:r>
              <a:rPr kumimoji="0" lang="en-US" altLang="zh-TW" sz="2000" dirty="0">
                <a:solidFill>
                  <a:srgbClr val="FF0000"/>
                </a:solidFill>
                <a:latin typeface="微軟正黑體" panose="020B0604030504040204" pitchFamily="34" charset="-120"/>
                <a:ea typeface="微軟正黑體" panose="020B0604030504040204" pitchFamily="34" charset="-120"/>
                <a:sym typeface="Wingdings" pitchFamily="2" charset="2"/>
              </a:rPr>
              <a:t></a:t>
            </a:r>
            <a:r>
              <a:rPr kumimoji="0" lang="zh-TW" altLang="en-US" sz="2000" dirty="0">
                <a:solidFill>
                  <a:srgbClr val="FF0000"/>
                </a:solidFill>
                <a:latin typeface="微軟正黑體" panose="020B0604030504040204" pitchFamily="34" charset="-120"/>
                <a:ea typeface="微軟正黑體" panose="020B0604030504040204" pitchFamily="34" charset="-120"/>
              </a:rPr>
              <a:t>中國</a:t>
            </a:r>
            <a:r>
              <a:rPr kumimoji="0" lang="en-US" altLang="zh-TW" sz="2000" dirty="0">
                <a:solidFill>
                  <a:srgbClr val="FF0000"/>
                </a:solidFill>
                <a:latin typeface="微軟正黑體" panose="020B0604030504040204" pitchFamily="34" charset="-120"/>
                <a:ea typeface="微軟正黑體" panose="020B0604030504040204" pitchFamily="34" charset="-120"/>
              </a:rPr>
              <a:t>A</a:t>
            </a:r>
            <a:r>
              <a:rPr kumimoji="0" lang="zh-TW" altLang="en-US" sz="2000" dirty="0">
                <a:solidFill>
                  <a:srgbClr val="FF0000"/>
                </a:solidFill>
                <a:latin typeface="微軟正黑體" panose="020B0604030504040204" pitchFamily="34" charset="-120"/>
                <a:ea typeface="微軟正黑體" panose="020B0604030504040204" pitchFamily="34" charset="-120"/>
              </a:rPr>
              <a:t>股市場</a:t>
            </a:r>
            <a:r>
              <a:rPr kumimoji="0" lang="en-US" altLang="zh-TW" dirty="0">
                <a:solidFill>
                  <a:srgbClr val="FF0000"/>
                </a:solidFill>
                <a:latin typeface="微軟正黑體" panose="020B0604030504040204" pitchFamily="34" charset="-120"/>
                <a:ea typeface="微軟正黑體" panose="020B0604030504040204" pitchFamily="34" charset="-120"/>
                <a:sym typeface="Wingdings" pitchFamily="2" charset="2"/>
              </a:rPr>
              <a:t></a:t>
            </a:r>
            <a:r>
              <a:rPr kumimoji="0" lang="zh-TW" altLang="en-US" sz="2000" dirty="0">
                <a:solidFill>
                  <a:srgbClr val="FF0000"/>
                </a:solidFill>
                <a:latin typeface="微軟正黑體" panose="020B0604030504040204" pitchFamily="34" charset="-120"/>
                <a:ea typeface="微軟正黑體" panose="020B0604030504040204" pitchFamily="34" charset="-120"/>
                <a:sym typeface="Wingdings" pitchFamily="2" charset="2"/>
              </a:rPr>
              <a:t>槓反型</a:t>
            </a:r>
            <a:r>
              <a:rPr kumimoji="0" lang="en-US" altLang="zh-TW" sz="2000" dirty="0">
                <a:solidFill>
                  <a:srgbClr val="FF0000"/>
                </a:solidFill>
                <a:latin typeface="微軟正黑體" panose="020B0604030504040204" pitchFamily="34" charset="-120"/>
                <a:ea typeface="微軟正黑體" panose="020B0604030504040204" pitchFamily="34" charset="-120"/>
                <a:sym typeface="Wingdings" pitchFamily="2" charset="2"/>
              </a:rPr>
              <a:t></a:t>
            </a:r>
            <a:r>
              <a:rPr kumimoji="0" lang="zh-TW" altLang="en-US" sz="2000" dirty="0">
                <a:solidFill>
                  <a:srgbClr val="FF0000"/>
                </a:solidFill>
                <a:latin typeface="微軟正黑體" panose="020B0604030504040204" pitchFamily="34" charset="-120"/>
                <a:ea typeface="微軟正黑體" panose="020B0604030504040204" pitchFamily="34" charset="-120"/>
                <a:sym typeface="Wingdings" pitchFamily="2" charset="2"/>
              </a:rPr>
              <a:t>商品型</a:t>
            </a:r>
          </a:p>
        </p:txBody>
      </p:sp>
      <p:sp>
        <p:nvSpPr>
          <p:cNvPr id="62467" name="向右箭號 4"/>
          <p:cNvSpPr>
            <a:spLocks noChangeArrowheads="1"/>
          </p:cNvSpPr>
          <p:nvPr/>
        </p:nvSpPr>
        <p:spPr bwMode="auto">
          <a:xfrm>
            <a:off x="142143" y="2928939"/>
            <a:ext cx="8883162" cy="936625"/>
          </a:xfrm>
          <a:prstGeom prst="rightArrow">
            <a:avLst>
              <a:gd name="adj1" fmla="val 50000"/>
              <a:gd name="adj2" fmla="val 54179"/>
            </a:avLst>
          </a:prstGeom>
          <a:solidFill>
            <a:srgbClr val="00CCFF"/>
          </a:solidFill>
          <a:ln w="25400" algn="ctr">
            <a:solidFill>
              <a:srgbClr val="385D8A"/>
            </a:solidFill>
            <a:miter lim="800000"/>
            <a:headEnd/>
            <a:tailEnd/>
          </a:ln>
        </p:spPr>
        <p:txBody>
          <a:bodyPr anchor="ctr"/>
          <a:lstStyle/>
          <a:p>
            <a:pPr algn="ctr"/>
            <a:endParaRPr lang="zh-TW" altLang="en-US" sz="2000" b="0">
              <a:latin typeface="微軟正黑體" panose="020B0604030504040204" pitchFamily="34" charset="-120"/>
              <a:ea typeface="微軟正黑體" panose="020B0604030504040204" pitchFamily="34" charset="-120"/>
            </a:endParaRPr>
          </a:p>
        </p:txBody>
      </p:sp>
      <p:sp>
        <p:nvSpPr>
          <p:cNvPr id="2" name="Rectangle 80"/>
          <p:cNvSpPr>
            <a:spLocks noChangeArrowheads="1"/>
          </p:cNvSpPr>
          <p:nvPr/>
        </p:nvSpPr>
        <p:spPr bwMode="auto">
          <a:xfrm>
            <a:off x="230066" y="3397251"/>
            <a:ext cx="778119"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2003</a:t>
            </a:r>
          </a:p>
        </p:txBody>
      </p:sp>
      <p:sp>
        <p:nvSpPr>
          <p:cNvPr id="3" name="Rectangle 81"/>
          <p:cNvSpPr>
            <a:spLocks noChangeArrowheads="1"/>
          </p:cNvSpPr>
          <p:nvPr/>
        </p:nvSpPr>
        <p:spPr bwMode="auto">
          <a:xfrm>
            <a:off x="1008185" y="3397251"/>
            <a:ext cx="907074"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2006</a:t>
            </a:r>
          </a:p>
        </p:txBody>
      </p:sp>
      <p:sp>
        <p:nvSpPr>
          <p:cNvPr id="4" name="Rectangle 82"/>
          <p:cNvSpPr>
            <a:spLocks noChangeArrowheads="1"/>
          </p:cNvSpPr>
          <p:nvPr/>
        </p:nvSpPr>
        <p:spPr bwMode="auto">
          <a:xfrm>
            <a:off x="1915258" y="3397251"/>
            <a:ext cx="1100503"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2007</a:t>
            </a:r>
          </a:p>
        </p:txBody>
      </p:sp>
      <p:sp>
        <p:nvSpPr>
          <p:cNvPr id="6" name="Rectangle 83"/>
          <p:cNvSpPr>
            <a:spLocks noChangeArrowheads="1"/>
          </p:cNvSpPr>
          <p:nvPr/>
        </p:nvSpPr>
        <p:spPr bwMode="auto">
          <a:xfrm>
            <a:off x="3015762" y="3397251"/>
            <a:ext cx="973015"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2008</a:t>
            </a:r>
          </a:p>
        </p:txBody>
      </p:sp>
      <p:sp>
        <p:nvSpPr>
          <p:cNvPr id="7" name="Rectangle 84"/>
          <p:cNvSpPr>
            <a:spLocks noChangeArrowheads="1"/>
          </p:cNvSpPr>
          <p:nvPr/>
        </p:nvSpPr>
        <p:spPr bwMode="auto">
          <a:xfrm>
            <a:off x="3988777" y="3397251"/>
            <a:ext cx="1034562"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2009</a:t>
            </a:r>
          </a:p>
        </p:txBody>
      </p:sp>
      <p:sp>
        <p:nvSpPr>
          <p:cNvPr id="8" name="Rectangle 85"/>
          <p:cNvSpPr>
            <a:spLocks noChangeArrowheads="1"/>
          </p:cNvSpPr>
          <p:nvPr/>
        </p:nvSpPr>
        <p:spPr bwMode="auto">
          <a:xfrm>
            <a:off x="5023338" y="3397251"/>
            <a:ext cx="890954"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2010</a:t>
            </a:r>
          </a:p>
        </p:txBody>
      </p:sp>
      <p:sp>
        <p:nvSpPr>
          <p:cNvPr id="9" name="Rectangle 86"/>
          <p:cNvSpPr>
            <a:spLocks noChangeArrowheads="1"/>
          </p:cNvSpPr>
          <p:nvPr/>
        </p:nvSpPr>
        <p:spPr bwMode="auto">
          <a:xfrm>
            <a:off x="5773616" y="3397251"/>
            <a:ext cx="1658815" cy="271463"/>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2011      2012   </a:t>
            </a:r>
          </a:p>
        </p:txBody>
      </p:sp>
      <p:sp>
        <p:nvSpPr>
          <p:cNvPr id="10" name="Rectangle 87"/>
          <p:cNvSpPr>
            <a:spLocks noChangeArrowheads="1"/>
          </p:cNvSpPr>
          <p:nvPr/>
        </p:nvSpPr>
        <p:spPr bwMode="auto">
          <a:xfrm>
            <a:off x="230066" y="3668713"/>
            <a:ext cx="778119" cy="736600"/>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台灣</a:t>
            </a:r>
            <a:r>
              <a:rPr lang="en-US" altLang="zh-TW" sz="1000" b="0">
                <a:solidFill>
                  <a:srgbClr val="000000"/>
                </a:solidFill>
                <a:latin typeface="微軟正黑體" panose="020B0604030504040204" pitchFamily="34" charset="-120"/>
                <a:ea typeface="微軟正黑體" panose="020B0604030504040204" pitchFamily="34" charset="-120"/>
              </a:rPr>
              <a:t>50</a:t>
            </a:r>
            <a:br>
              <a:rPr lang="en-US" altLang="zh-TW" sz="1000" b="0">
                <a:solidFill>
                  <a:srgbClr val="000000"/>
                </a:solidFill>
                <a:latin typeface="微軟正黑體" panose="020B0604030504040204" pitchFamily="34" charset="-120"/>
                <a:ea typeface="微軟正黑體" panose="020B0604030504040204" pitchFamily="34" charset="-120"/>
              </a:rPr>
            </a:b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國內</a:t>
            </a:r>
            <a:r>
              <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p>
        </p:txBody>
      </p:sp>
      <p:sp>
        <p:nvSpPr>
          <p:cNvPr id="62476" name="Rectangle 88"/>
          <p:cNvSpPr>
            <a:spLocks noChangeArrowheads="1"/>
          </p:cNvSpPr>
          <p:nvPr/>
        </p:nvSpPr>
        <p:spPr bwMode="auto">
          <a:xfrm>
            <a:off x="1008185" y="3668713"/>
            <a:ext cx="907074" cy="736600"/>
          </a:xfrm>
          <a:prstGeom prst="rect">
            <a:avLst/>
          </a:prstGeom>
          <a:noFill/>
          <a:ln w="9525">
            <a:noFill/>
            <a:miter lim="800000"/>
            <a:headEnd/>
            <a:tailEnd/>
          </a:ln>
        </p:spPr>
        <p:txBody>
          <a:bodyPr lIns="9525" tIns="9525" rIns="9525" bIns="0"/>
          <a:lstStyle/>
          <a:p>
            <a:pPr fontAlgn="ctr"/>
            <a:r>
              <a:rPr lang="zh-TW" altLang="en-US" sz="1000" b="0" dirty="0">
                <a:solidFill>
                  <a:srgbClr val="000000"/>
                </a:solidFill>
                <a:latin typeface="微軟正黑體" panose="020B0604030504040204" pitchFamily="34" charset="-120"/>
                <a:ea typeface="微軟正黑體" panose="020B0604030504040204" pitchFamily="34" charset="-120"/>
              </a:rPr>
              <a:t>元大寶來</a:t>
            </a:r>
            <a:endParaRPr lang="en-US" altLang="zh-TW" sz="1000" b="0" dirty="0">
              <a:solidFill>
                <a:srgbClr val="000000"/>
              </a:solidFill>
              <a:latin typeface="微軟正黑體" panose="020B0604030504040204" pitchFamily="34" charset="-120"/>
              <a:ea typeface="微軟正黑體" panose="020B0604030504040204" pitchFamily="34" charset="-120"/>
            </a:endParaRPr>
          </a:p>
          <a:p>
            <a:pPr fontAlgn="ctr"/>
            <a:r>
              <a:rPr lang="zh-TW" altLang="en-US" sz="1000" b="0" dirty="0">
                <a:solidFill>
                  <a:srgbClr val="000000"/>
                </a:solidFill>
                <a:latin typeface="微軟正黑體" panose="020B0604030504040204" pitchFamily="34" charset="-120"/>
                <a:ea typeface="微軟正黑體" panose="020B0604030504040204" pitchFamily="34" charset="-120"/>
              </a:rPr>
              <a:t>台灣中型</a:t>
            </a:r>
            <a:r>
              <a:rPr lang="en-US" altLang="zh-TW" sz="1000" b="0" dirty="0">
                <a:solidFill>
                  <a:srgbClr val="000000"/>
                </a:solidFill>
                <a:latin typeface="微軟正黑體" panose="020B0604030504040204" pitchFamily="34" charset="-120"/>
                <a:ea typeface="微軟正黑體" panose="020B0604030504040204" pitchFamily="34" charset="-120"/>
              </a:rPr>
              <a:t>100</a:t>
            </a:r>
          </a:p>
        </p:txBody>
      </p:sp>
      <p:sp>
        <p:nvSpPr>
          <p:cNvPr id="62477" name="Rectangle 89"/>
          <p:cNvSpPr>
            <a:spLocks noChangeArrowheads="1"/>
          </p:cNvSpPr>
          <p:nvPr/>
        </p:nvSpPr>
        <p:spPr bwMode="auto">
          <a:xfrm>
            <a:off x="1915258" y="3668713"/>
            <a:ext cx="1100503" cy="736600"/>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元大寶來</a:t>
            </a:r>
            <a:endParaRPr lang="en-US" altLang="zh-TW" sz="1000" b="0">
              <a:solidFill>
                <a:srgbClr val="000000"/>
              </a:solidFill>
              <a:latin typeface="微軟正黑體" panose="020B0604030504040204" pitchFamily="34" charset="-120"/>
              <a:ea typeface="微軟正黑體" panose="020B0604030504040204" pitchFamily="34" charset="-120"/>
            </a:endParaRPr>
          </a:p>
          <a:p>
            <a:pPr fontAlgn="ctr"/>
            <a:r>
              <a:rPr lang="zh-TW" altLang="en-US" sz="1000" b="0">
                <a:solidFill>
                  <a:srgbClr val="000000"/>
                </a:solidFill>
                <a:latin typeface="微軟正黑體" panose="020B0604030504040204" pitchFamily="34" charset="-120"/>
                <a:ea typeface="微軟正黑體" panose="020B0604030504040204" pitchFamily="34" charset="-120"/>
              </a:rPr>
              <a:t>台灣電子科技</a:t>
            </a:r>
          </a:p>
        </p:txBody>
      </p:sp>
      <p:sp>
        <p:nvSpPr>
          <p:cNvPr id="13" name="Rectangle 90"/>
          <p:cNvSpPr>
            <a:spLocks noChangeArrowheads="1"/>
          </p:cNvSpPr>
          <p:nvPr/>
        </p:nvSpPr>
        <p:spPr bwMode="auto">
          <a:xfrm>
            <a:off x="3015762" y="3668713"/>
            <a:ext cx="973015" cy="736600"/>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富邦</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摩根台灣</a:t>
            </a:r>
            <a:br>
              <a:rPr lang="zh-TW" altLang="en-US" sz="1000" b="0">
                <a:solidFill>
                  <a:srgbClr val="000000"/>
                </a:solidFill>
                <a:latin typeface="微軟正黑體" panose="020B0604030504040204" pitchFamily="34" charset="-120"/>
                <a:ea typeface="微軟正黑體" panose="020B0604030504040204" pitchFamily="34" charset="-120"/>
              </a:rPr>
            </a:b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14" name="Rectangle 91"/>
          <p:cNvSpPr>
            <a:spLocks noChangeArrowheads="1"/>
          </p:cNvSpPr>
          <p:nvPr/>
        </p:nvSpPr>
        <p:spPr bwMode="auto">
          <a:xfrm>
            <a:off x="3988777" y="3668713"/>
            <a:ext cx="1034562" cy="736600"/>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恆生</a:t>
            </a:r>
            <a:r>
              <a:rPr lang="en-US" altLang="zh-TW" sz="1000" b="0">
                <a:solidFill>
                  <a:srgbClr val="000000"/>
                </a:solidFill>
                <a:latin typeface="微軟正黑體" panose="020B0604030504040204" pitchFamily="34" charset="-120"/>
                <a:ea typeface="微軟正黑體" panose="020B0604030504040204" pitchFamily="34" charset="-120"/>
              </a:rPr>
              <a:t>H</a:t>
            </a:r>
            <a:r>
              <a:rPr lang="zh-TW" altLang="en-US" sz="1000" b="0">
                <a:solidFill>
                  <a:srgbClr val="000000"/>
                </a:solidFill>
                <a:latin typeface="微軟正黑體" panose="020B0604030504040204" pitchFamily="34" charset="-120"/>
                <a:ea typeface="微軟正黑體" panose="020B0604030504040204" pitchFamily="34" charset="-120"/>
              </a:rPr>
              <a:t>股指數</a:t>
            </a:r>
            <a:endParaRPr lang="en-US" altLang="zh-TW" sz="1000" b="0">
              <a:solidFill>
                <a:srgbClr val="000000"/>
              </a:solidFill>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境外</a:t>
            </a:r>
            <a:r>
              <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endPar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62480" name="Rectangle 92"/>
          <p:cNvSpPr>
            <a:spLocks noChangeArrowheads="1"/>
          </p:cNvSpPr>
          <p:nvPr/>
        </p:nvSpPr>
        <p:spPr bwMode="auto">
          <a:xfrm>
            <a:off x="5023338" y="3668713"/>
            <a:ext cx="890954" cy="736600"/>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標智</a:t>
            </a:r>
          </a:p>
          <a:p>
            <a:pPr fontAlgn="ctr"/>
            <a:r>
              <a:rPr lang="zh-TW" altLang="en-US" sz="1000" b="0">
                <a:solidFill>
                  <a:srgbClr val="000000"/>
                </a:solidFill>
                <a:latin typeface="微軟正黑體" panose="020B0604030504040204" pitchFamily="34" charset="-120"/>
                <a:ea typeface="微軟正黑體" panose="020B0604030504040204" pitchFamily="34" charset="-120"/>
              </a:rPr>
              <a:t>上證</a:t>
            </a:r>
            <a:r>
              <a:rPr lang="en-US" altLang="zh-TW" sz="1000" b="0">
                <a:solidFill>
                  <a:srgbClr val="000000"/>
                </a:solidFill>
                <a:latin typeface="微軟正黑體" panose="020B0604030504040204" pitchFamily="34" charset="-120"/>
                <a:ea typeface="微軟正黑體" panose="020B0604030504040204" pitchFamily="34" charset="-120"/>
              </a:rPr>
              <a:t>50</a:t>
            </a: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16" name="Rectangle 93"/>
          <p:cNvSpPr>
            <a:spLocks noChangeArrowheads="1"/>
          </p:cNvSpPr>
          <p:nvPr/>
        </p:nvSpPr>
        <p:spPr bwMode="auto">
          <a:xfrm>
            <a:off x="5716466" y="3668713"/>
            <a:ext cx="1658815" cy="736600"/>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元大寶來    元大寶來 </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摩根台灣    上證</a:t>
            </a:r>
            <a:r>
              <a:rPr lang="en-US" altLang="zh-TW" sz="1000" b="0">
                <a:solidFill>
                  <a:srgbClr val="000000"/>
                </a:solidFill>
                <a:latin typeface="微軟正黑體" panose="020B0604030504040204" pitchFamily="34" charset="-120"/>
                <a:ea typeface="微軟正黑體" panose="020B0604030504040204" pitchFamily="34" charset="-120"/>
              </a:rPr>
              <a:t>50</a:t>
            </a:r>
            <a:br>
              <a:rPr lang="en-US" altLang="zh-TW" sz="1000" b="0">
                <a:solidFill>
                  <a:srgbClr val="000000"/>
                </a:solidFill>
                <a:latin typeface="微軟正黑體" panose="020B0604030504040204" pitchFamily="34" charset="-120"/>
                <a:ea typeface="微軟正黑體" panose="020B0604030504040204" pitchFamily="34" charset="-120"/>
              </a:rPr>
            </a:br>
            <a:r>
              <a:rPr lang="en-US" altLang="zh-TW" sz="1000" b="0">
                <a:solidFill>
                  <a:srgbClr val="000000"/>
                </a:solidFill>
                <a:latin typeface="微軟正黑體" panose="020B0604030504040204" pitchFamily="34" charset="-120"/>
                <a:ea typeface="微軟正黑體" panose="020B0604030504040204" pitchFamily="34" charset="-120"/>
              </a:rPr>
              <a:t> </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62482" name="Rectangle 94"/>
          <p:cNvSpPr>
            <a:spLocks noChangeArrowheads="1"/>
          </p:cNvSpPr>
          <p:nvPr/>
        </p:nvSpPr>
        <p:spPr bwMode="auto">
          <a:xfrm>
            <a:off x="230066" y="4405314"/>
            <a:ext cx="778119" cy="7016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18" name="Rectangle 95"/>
          <p:cNvSpPr>
            <a:spLocks noChangeArrowheads="1"/>
          </p:cNvSpPr>
          <p:nvPr/>
        </p:nvSpPr>
        <p:spPr bwMode="auto">
          <a:xfrm>
            <a:off x="1008185" y="4405314"/>
            <a:ext cx="907074" cy="701675"/>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富邦</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台灣科技</a:t>
            </a:r>
            <a:br>
              <a:rPr lang="zh-TW" altLang="en-US" sz="1000" b="0">
                <a:solidFill>
                  <a:srgbClr val="000000"/>
                </a:solidFill>
                <a:latin typeface="微軟正黑體" panose="020B0604030504040204" pitchFamily="34" charset="-120"/>
                <a:ea typeface="微軟正黑體" panose="020B0604030504040204" pitchFamily="34" charset="-120"/>
              </a:rPr>
            </a:b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產業型</a:t>
            </a:r>
            <a:r>
              <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p>
        </p:txBody>
      </p:sp>
      <p:sp>
        <p:nvSpPr>
          <p:cNvPr id="19" name="Rectangle 96"/>
          <p:cNvSpPr>
            <a:spLocks noChangeArrowheads="1"/>
          </p:cNvSpPr>
          <p:nvPr/>
        </p:nvSpPr>
        <p:spPr bwMode="auto">
          <a:xfrm>
            <a:off x="1915258" y="4260851"/>
            <a:ext cx="1100503" cy="701675"/>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台商收成</a:t>
            </a:r>
            <a:br>
              <a:rPr lang="zh-TW" altLang="en-US" sz="1000" b="0">
                <a:solidFill>
                  <a:srgbClr val="000000"/>
                </a:solidFill>
                <a:latin typeface="微軟正黑體" panose="020B0604030504040204" pitchFamily="34" charset="-120"/>
                <a:ea typeface="微軟正黑體" panose="020B0604030504040204" pitchFamily="34" charset="-120"/>
              </a:rPr>
            </a:b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主題型</a:t>
            </a:r>
            <a:r>
              <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p>
        </p:txBody>
      </p:sp>
      <p:sp>
        <p:nvSpPr>
          <p:cNvPr id="62485" name="Rectangle 97"/>
          <p:cNvSpPr>
            <a:spLocks noChangeArrowheads="1"/>
          </p:cNvSpPr>
          <p:nvPr/>
        </p:nvSpPr>
        <p:spPr bwMode="auto">
          <a:xfrm>
            <a:off x="3015762" y="4292601"/>
            <a:ext cx="973015"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富邦</a:t>
            </a:r>
          </a:p>
          <a:p>
            <a:pPr fontAlgn="ctr"/>
            <a:r>
              <a:rPr lang="zh-TW" altLang="en-US" sz="1000" b="0">
                <a:solidFill>
                  <a:srgbClr val="000000"/>
                </a:solidFill>
                <a:latin typeface="微軟正黑體" panose="020B0604030504040204" pitchFamily="34" charset="-120"/>
                <a:ea typeface="微軟正黑體" panose="020B0604030504040204" pitchFamily="34" charset="-120"/>
              </a:rPr>
              <a:t>台灣發達</a:t>
            </a:r>
          </a:p>
        </p:txBody>
      </p:sp>
      <p:sp>
        <p:nvSpPr>
          <p:cNvPr id="62486" name="Rectangle 98"/>
          <p:cNvSpPr>
            <a:spLocks noChangeArrowheads="1"/>
          </p:cNvSpPr>
          <p:nvPr/>
        </p:nvSpPr>
        <p:spPr bwMode="auto">
          <a:xfrm>
            <a:off x="3988777" y="4405314"/>
            <a:ext cx="1034562"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恆生指數</a:t>
            </a:r>
          </a:p>
        </p:txBody>
      </p:sp>
      <p:sp>
        <p:nvSpPr>
          <p:cNvPr id="62487" name="Rectangle 99"/>
          <p:cNvSpPr>
            <a:spLocks noChangeArrowheads="1"/>
          </p:cNvSpPr>
          <p:nvPr/>
        </p:nvSpPr>
        <p:spPr bwMode="auto">
          <a:xfrm>
            <a:off x="5023338" y="4405314"/>
            <a:ext cx="890954" cy="701675"/>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23" name="Rectangle 100"/>
          <p:cNvSpPr>
            <a:spLocks noChangeArrowheads="1"/>
          </p:cNvSpPr>
          <p:nvPr/>
        </p:nvSpPr>
        <p:spPr bwMode="auto">
          <a:xfrm>
            <a:off x="5716466" y="4221164"/>
            <a:ext cx="1658815" cy="701675"/>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永豐            復華</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台灣加權    滬深</a:t>
            </a:r>
            <a:r>
              <a:rPr lang="en-US" altLang="zh-TW" sz="1000" b="0">
                <a:solidFill>
                  <a:srgbClr val="000000"/>
                </a:solidFill>
                <a:latin typeface="微軟正黑體" panose="020B0604030504040204" pitchFamily="34" charset="-120"/>
                <a:ea typeface="微軟正黑體" panose="020B0604030504040204" pitchFamily="34" charset="-120"/>
              </a:rPr>
              <a:t>300 </a:t>
            </a:r>
            <a:br>
              <a:rPr lang="en-US" altLang="zh-TW" sz="1000" b="0">
                <a:solidFill>
                  <a:srgbClr val="000000"/>
                </a:solidFill>
                <a:latin typeface="微軟正黑體" panose="020B0604030504040204" pitchFamily="34" charset="-120"/>
                <a:ea typeface="微軟正黑體" panose="020B0604030504040204" pitchFamily="34" charset="-120"/>
              </a:rPr>
            </a:br>
            <a:r>
              <a:rPr lang="en-US" altLang="zh-TW" sz="1000" b="0">
                <a:solidFill>
                  <a:srgbClr val="000000"/>
                </a:solidFill>
                <a:latin typeface="微軟正黑體" panose="020B0604030504040204" pitchFamily="34" charset="-120"/>
                <a:ea typeface="微軟正黑體" panose="020B0604030504040204" pitchFamily="34" charset="-120"/>
              </a:rPr>
              <a:t>  </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62489" name="Rectangle 101"/>
          <p:cNvSpPr>
            <a:spLocks noChangeArrowheads="1"/>
          </p:cNvSpPr>
          <p:nvPr/>
        </p:nvSpPr>
        <p:spPr bwMode="auto">
          <a:xfrm>
            <a:off x="230066" y="5106989"/>
            <a:ext cx="778119" cy="7016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490" name="Rectangle 102"/>
          <p:cNvSpPr>
            <a:spLocks noChangeArrowheads="1"/>
          </p:cNvSpPr>
          <p:nvPr/>
        </p:nvSpPr>
        <p:spPr bwMode="auto">
          <a:xfrm>
            <a:off x="1008185" y="5106989"/>
            <a:ext cx="907074" cy="7016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491" name="Rectangle 103"/>
          <p:cNvSpPr>
            <a:spLocks noChangeArrowheads="1"/>
          </p:cNvSpPr>
          <p:nvPr/>
        </p:nvSpPr>
        <p:spPr bwMode="auto">
          <a:xfrm>
            <a:off x="1915258" y="5106989"/>
            <a:ext cx="1100503"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r>
              <a:rPr lang="zh-TW" altLang="en-US" sz="1000" b="0">
                <a:solidFill>
                  <a:srgbClr val="000000"/>
                </a:solidFill>
                <a:latin typeface="微軟正黑體" panose="020B0604030504040204" pitchFamily="34" charset="-120"/>
                <a:ea typeface="微軟正黑體" panose="020B0604030504040204" pitchFamily="34" charset="-120"/>
              </a:rPr>
              <a:t>台灣金融</a:t>
            </a:r>
          </a:p>
        </p:txBody>
      </p:sp>
      <p:sp>
        <p:nvSpPr>
          <p:cNvPr id="62492" name="Rectangle 104"/>
          <p:cNvSpPr>
            <a:spLocks noChangeArrowheads="1"/>
          </p:cNvSpPr>
          <p:nvPr/>
        </p:nvSpPr>
        <p:spPr bwMode="auto">
          <a:xfrm>
            <a:off x="3015762" y="5319714"/>
            <a:ext cx="973015"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富邦</a:t>
            </a:r>
          </a:p>
          <a:p>
            <a:pPr fontAlgn="ctr"/>
            <a:r>
              <a:rPr lang="zh-TW" altLang="en-US" sz="1000" b="0">
                <a:solidFill>
                  <a:srgbClr val="000000"/>
                </a:solidFill>
                <a:latin typeface="微軟正黑體" panose="020B0604030504040204" pitchFamily="34" charset="-120"/>
                <a:ea typeface="微軟正黑體" panose="020B0604030504040204" pitchFamily="34" charset="-120"/>
              </a:rPr>
              <a:t>台灣金融</a:t>
            </a:r>
          </a:p>
        </p:txBody>
      </p:sp>
      <p:sp>
        <p:nvSpPr>
          <p:cNvPr id="28" name="Rectangle 105"/>
          <p:cNvSpPr>
            <a:spLocks noChangeArrowheads="1"/>
          </p:cNvSpPr>
          <p:nvPr/>
        </p:nvSpPr>
        <p:spPr bwMode="auto">
          <a:xfrm>
            <a:off x="3988778" y="5106989"/>
            <a:ext cx="1925515" cy="701675"/>
          </a:xfrm>
          <a:prstGeom prst="rect">
            <a:avLst/>
          </a:prstGeom>
          <a:noFill/>
          <a:ln>
            <a:noFill/>
          </a:ln>
          <a:extLst/>
        </p:spPr>
        <p:txBody>
          <a:bodyPr lIns="9525" tIns="9525" rIns="9525" bIns="0"/>
          <a:lstStyle/>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defRPr/>
            </a:pPr>
            <a:r>
              <a:rPr lang="zh-TW" altLang="en-US" sz="1000" b="0">
                <a:solidFill>
                  <a:srgbClr val="000000"/>
                </a:solidFill>
                <a:latin typeface="微軟正黑體" panose="020B0604030504040204" pitchFamily="34" charset="-120"/>
                <a:ea typeface="微軟正黑體" panose="020B0604030504040204" pitchFamily="34" charset="-120"/>
              </a:rPr>
              <a:t>標智滬深</a:t>
            </a:r>
            <a:r>
              <a:rPr lang="en-US" altLang="zh-TW" sz="1000" b="0">
                <a:solidFill>
                  <a:srgbClr val="000000"/>
                </a:solidFill>
                <a:latin typeface="微軟正黑體" panose="020B0604030504040204" pitchFamily="34" charset="-120"/>
                <a:ea typeface="微軟正黑體" panose="020B0604030504040204" pitchFamily="34" charset="-120"/>
              </a:rPr>
              <a:t>300</a:t>
            </a: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連結式</a:t>
            </a:r>
            <a:r>
              <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endParaRPr lang="zh-TW" altLang="en-US"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29" name="Rectangle 106"/>
          <p:cNvSpPr>
            <a:spLocks noChangeArrowheads="1"/>
          </p:cNvSpPr>
          <p:nvPr/>
        </p:nvSpPr>
        <p:spPr bwMode="auto">
          <a:xfrm>
            <a:off x="5716466" y="5226051"/>
            <a:ext cx="1686657" cy="701675"/>
          </a:xfrm>
          <a:prstGeom prst="rect">
            <a:avLst/>
          </a:prstGeom>
          <a:noFill/>
          <a:ln>
            <a:noFill/>
          </a:ln>
          <a:extLst/>
        </p:spPr>
        <p:txBody>
          <a:bodyPr lIns="9525" tIns="9525" rIns="9525" bIns="0"/>
          <a:lstStyle/>
          <a:p>
            <a:pPr fontAlgn="ctr">
              <a:defRPr/>
            </a:pPr>
            <a:r>
              <a:rPr lang="zh-TW" altLang="en-US" sz="1000" b="0" dirty="0">
                <a:solidFill>
                  <a:srgbClr val="000000"/>
                </a:solidFill>
                <a:latin typeface="微軟正黑體" panose="020B0604030504040204" pitchFamily="34" charset="-120"/>
                <a:ea typeface="微軟正黑體" panose="020B0604030504040204" pitchFamily="34" charset="-120"/>
              </a:rPr>
              <a:t>富邦           富邦</a:t>
            </a:r>
          </a:p>
          <a:p>
            <a:pPr fontAlgn="ctr">
              <a:defRPr/>
            </a:pPr>
            <a:r>
              <a:rPr lang="zh-TW" altLang="en-US" sz="1000" b="0" dirty="0">
                <a:solidFill>
                  <a:srgbClr val="000000"/>
                </a:solidFill>
                <a:latin typeface="微軟正黑體" panose="020B0604030504040204" pitchFamily="34" charset="-120"/>
                <a:ea typeface="微軟正黑體" panose="020B0604030504040204" pitchFamily="34" charset="-120"/>
              </a:rPr>
              <a:t>上證</a:t>
            </a:r>
            <a:r>
              <a:rPr lang="en-US" altLang="zh-TW" sz="1000" b="0" dirty="0">
                <a:solidFill>
                  <a:srgbClr val="000000"/>
                </a:solidFill>
                <a:latin typeface="微軟正黑體" panose="020B0604030504040204" pitchFamily="34" charset="-120"/>
                <a:ea typeface="微軟正黑體" panose="020B0604030504040204" pitchFamily="34" charset="-120"/>
              </a:rPr>
              <a:t>180     </a:t>
            </a:r>
            <a:r>
              <a:rPr lang="zh-TW" altLang="en-US" sz="1000" b="0" dirty="0">
                <a:solidFill>
                  <a:srgbClr val="000000"/>
                </a:solidFill>
                <a:latin typeface="微軟正黑體" panose="020B0604030504040204" pitchFamily="34" charset="-120"/>
                <a:ea typeface="微軟正黑體" panose="020B0604030504040204" pitchFamily="34" charset="-120"/>
              </a:rPr>
              <a:t>釆吉</a:t>
            </a:r>
            <a:r>
              <a:rPr lang="en-US" altLang="zh-TW" sz="1000" b="0" dirty="0">
                <a:solidFill>
                  <a:srgbClr val="000000"/>
                </a:solidFill>
                <a:latin typeface="微軟正黑體" panose="020B0604030504040204" pitchFamily="34" charset="-120"/>
                <a:ea typeface="微軟正黑體" panose="020B0604030504040204" pitchFamily="34" charset="-120"/>
              </a:rPr>
              <a:t>50 </a:t>
            </a:r>
          </a:p>
          <a:p>
            <a:pPr fontAlgn="ctr">
              <a:defRPr/>
            </a:pPr>
            <a:r>
              <a:rPr lang="zh-TW" altLang="en-US" sz="10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0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r>
              <a:rPr lang="zh-TW" altLang="en-US" sz="10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國外成分股</a:t>
            </a:r>
            <a:r>
              <a:rPr lang="en-US" altLang="zh-TW" sz="10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p>
        </p:txBody>
      </p:sp>
      <p:sp>
        <p:nvSpPr>
          <p:cNvPr id="62495" name="Rectangle 107"/>
          <p:cNvSpPr>
            <a:spLocks noChangeArrowheads="1"/>
          </p:cNvSpPr>
          <p:nvPr/>
        </p:nvSpPr>
        <p:spPr bwMode="auto">
          <a:xfrm>
            <a:off x="230066" y="4875214"/>
            <a:ext cx="778119" cy="7016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496" name="Rectangle 108"/>
          <p:cNvSpPr>
            <a:spLocks noChangeArrowheads="1"/>
          </p:cNvSpPr>
          <p:nvPr/>
        </p:nvSpPr>
        <p:spPr bwMode="auto">
          <a:xfrm>
            <a:off x="1008185" y="4875214"/>
            <a:ext cx="907074" cy="7016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497" name="Rectangle 109"/>
          <p:cNvSpPr>
            <a:spLocks noChangeArrowheads="1"/>
          </p:cNvSpPr>
          <p:nvPr/>
        </p:nvSpPr>
        <p:spPr bwMode="auto">
          <a:xfrm>
            <a:off x="1915258" y="5651501"/>
            <a:ext cx="1100503"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元大寶來</a:t>
            </a:r>
            <a:endParaRPr lang="en-US" altLang="zh-TW" sz="1000" b="0">
              <a:solidFill>
                <a:srgbClr val="000000"/>
              </a:solidFill>
              <a:latin typeface="微軟正黑體" panose="020B0604030504040204" pitchFamily="34" charset="-120"/>
              <a:ea typeface="微軟正黑體" panose="020B0604030504040204" pitchFamily="34" charset="-120"/>
            </a:endParaRPr>
          </a:p>
          <a:p>
            <a:pPr fontAlgn="ctr"/>
            <a:r>
              <a:rPr lang="zh-TW" altLang="en-US" sz="1000" b="0">
                <a:solidFill>
                  <a:srgbClr val="000000"/>
                </a:solidFill>
                <a:latin typeface="微軟正黑體" panose="020B0604030504040204" pitchFamily="34" charset="-120"/>
                <a:ea typeface="微軟正黑體" panose="020B0604030504040204" pitchFamily="34" charset="-120"/>
              </a:rPr>
              <a:t>台灣高股息</a:t>
            </a:r>
          </a:p>
        </p:txBody>
      </p:sp>
      <p:sp>
        <p:nvSpPr>
          <p:cNvPr id="62498" name="Rectangle 110"/>
          <p:cNvSpPr>
            <a:spLocks noChangeArrowheads="1"/>
          </p:cNvSpPr>
          <p:nvPr/>
        </p:nvSpPr>
        <p:spPr bwMode="auto">
          <a:xfrm>
            <a:off x="3015762" y="4875214"/>
            <a:ext cx="973015"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r>
              <a:rPr lang="zh-TW" altLang="en-US" sz="1000" b="0">
                <a:solidFill>
                  <a:srgbClr val="000000"/>
                </a:solidFill>
                <a:latin typeface="微軟正黑體" panose="020B0604030504040204" pitchFamily="34" charset="-120"/>
                <a:ea typeface="微軟正黑體" panose="020B0604030504040204" pitchFamily="34" charset="-120"/>
              </a:rPr>
              <a:t>新台灣</a:t>
            </a:r>
          </a:p>
        </p:txBody>
      </p:sp>
      <p:sp>
        <p:nvSpPr>
          <p:cNvPr id="62499" name="Rectangle 111"/>
          <p:cNvSpPr>
            <a:spLocks noChangeArrowheads="1"/>
          </p:cNvSpPr>
          <p:nvPr/>
        </p:nvSpPr>
        <p:spPr bwMode="auto">
          <a:xfrm>
            <a:off x="3988777" y="4875214"/>
            <a:ext cx="1374531" cy="701675"/>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62500" name="Rectangle 112"/>
          <p:cNvSpPr>
            <a:spLocks noChangeArrowheads="1"/>
          </p:cNvSpPr>
          <p:nvPr/>
        </p:nvSpPr>
        <p:spPr bwMode="auto">
          <a:xfrm>
            <a:off x="5363308" y="4875214"/>
            <a:ext cx="550985" cy="701675"/>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62501" name="Rectangle 113"/>
          <p:cNvSpPr>
            <a:spLocks noChangeArrowheads="1"/>
          </p:cNvSpPr>
          <p:nvPr/>
        </p:nvSpPr>
        <p:spPr bwMode="auto">
          <a:xfrm>
            <a:off x="5744308" y="4699001"/>
            <a:ext cx="1658815" cy="701675"/>
          </a:xfrm>
          <a:prstGeom prst="rect">
            <a:avLst/>
          </a:prstGeom>
          <a:noFill/>
          <a:ln w="9525">
            <a:noFill/>
            <a:miter lim="800000"/>
            <a:headEnd/>
            <a:tailEnd/>
          </a:ln>
        </p:spPr>
        <p:txBody>
          <a:bodyPr lIns="9525" tIns="9525" rIns="9525" bIns="0"/>
          <a:lstStyle/>
          <a:p>
            <a:pPr fontAlgn="ctr"/>
            <a:r>
              <a:rPr lang="zh-TW" altLang="en-US" sz="1000" b="0">
                <a:solidFill>
                  <a:srgbClr val="000000"/>
                </a:solidFill>
                <a:latin typeface="微軟正黑體" panose="020B0604030504040204" pitchFamily="34" charset="-120"/>
                <a:ea typeface="微軟正黑體" panose="020B0604030504040204" pitchFamily="34" charset="-120"/>
              </a:rPr>
              <a:t>元大寶來</a:t>
            </a:r>
          </a:p>
          <a:p>
            <a:pPr fontAlgn="ctr"/>
            <a:r>
              <a:rPr lang="zh-TW" altLang="en-US" sz="1000" b="0">
                <a:solidFill>
                  <a:srgbClr val="000000"/>
                </a:solidFill>
                <a:latin typeface="微軟正黑體" panose="020B0604030504040204" pitchFamily="34" charset="-120"/>
                <a:ea typeface="微軟正黑體" panose="020B0604030504040204" pitchFamily="34" charset="-120"/>
              </a:rPr>
              <a:t>櫃買</a:t>
            </a:r>
            <a:r>
              <a:rPr lang="en-US" altLang="zh-TW" sz="1000" b="0">
                <a:solidFill>
                  <a:srgbClr val="000000"/>
                </a:solidFill>
                <a:latin typeface="微軟正黑體" panose="020B0604030504040204" pitchFamily="34" charset="-120"/>
                <a:ea typeface="微軟正黑體" panose="020B0604030504040204" pitchFamily="34" charset="-120"/>
              </a:rPr>
              <a:t>50ETF</a:t>
            </a:r>
          </a:p>
          <a:p>
            <a:pPr fontAlgn="ctr"/>
            <a:endParaRPr lang="en-US" altLang="zh-TW" sz="1000" b="0">
              <a:solidFill>
                <a:srgbClr val="000000"/>
              </a:solidFill>
              <a:latin typeface="微軟正黑體" panose="020B0604030504040204" pitchFamily="34" charset="-120"/>
              <a:ea typeface="微軟正黑體" panose="020B0604030504040204" pitchFamily="34" charset="-120"/>
            </a:endParaRPr>
          </a:p>
          <a:p>
            <a:pPr fontAlgn="ctr"/>
            <a:endParaRPr lang="en-US" altLang="zh-TW" sz="1000" b="0">
              <a:solidFill>
                <a:srgbClr val="0000CC"/>
              </a:solidFill>
              <a:latin typeface="微軟正黑體" panose="020B0604030504040204" pitchFamily="34" charset="-120"/>
              <a:ea typeface="微軟正黑體" panose="020B0604030504040204" pitchFamily="34" charset="-120"/>
            </a:endParaRPr>
          </a:p>
        </p:txBody>
      </p:sp>
      <p:sp>
        <p:nvSpPr>
          <p:cNvPr id="62502" name="Rectangle 114"/>
          <p:cNvSpPr>
            <a:spLocks noChangeArrowheads="1"/>
          </p:cNvSpPr>
          <p:nvPr/>
        </p:nvSpPr>
        <p:spPr bwMode="auto">
          <a:xfrm>
            <a:off x="230066" y="5576888"/>
            <a:ext cx="778119" cy="355600"/>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03" name="Rectangle 115"/>
          <p:cNvSpPr>
            <a:spLocks noChangeArrowheads="1"/>
          </p:cNvSpPr>
          <p:nvPr/>
        </p:nvSpPr>
        <p:spPr bwMode="auto">
          <a:xfrm>
            <a:off x="1008185" y="5576888"/>
            <a:ext cx="907074" cy="355600"/>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04" name="Rectangle 116"/>
          <p:cNvSpPr>
            <a:spLocks noChangeArrowheads="1"/>
          </p:cNvSpPr>
          <p:nvPr/>
        </p:nvSpPr>
        <p:spPr bwMode="auto">
          <a:xfrm>
            <a:off x="1915258" y="5576888"/>
            <a:ext cx="1100503" cy="355600"/>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05" name="Rectangle 117"/>
          <p:cNvSpPr>
            <a:spLocks noChangeArrowheads="1"/>
          </p:cNvSpPr>
          <p:nvPr/>
        </p:nvSpPr>
        <p:spPr bwMode="auto">
          <a:xfrm>
            <a:off x="3015762" y="5576888"/>
            <a:ext cx="973015" cy="355600"/>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06" name="Rectangle 118"/>
          <p:cNvSpPr>
            <a:spLocks noChangeArrowheads="1"/>
          </p:cNvSpPr>
          <p:nvPr/>
        </p:nvSpPr>
        <p:spPr bwMode="auto">
          <a:xfrm>
            <a:off x="3988777" y="5576888"/>
            <a:ext cx="1374531" cy="355600"/>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62507" name="Rectangle 119"/>
          <p:cNvSpPr>
            <a:spLocks noChangeArrowheads="1"/>
          </p:cNvSpPr>
          <p:nvPr/>
        </p:nvSpPr>
        <p:spPr bwMode="auto">
          <a:xfrm>
            <a:off x="5363308" y="5576888"/>
            <a:ext cx="550985" cy="355600"/>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8331" name="Rectangle 120"/>
          <p:cNvSpPr>
            <a:spLocks noChangeArrowheads="1"/>
          </p:cNvSpPr>
          <p:nvPr/>
        </p:nvSpPr>
        <p:spPr bwMode="auto">
          <a:xfrm>
            <a:off x="5716466" y="5576888"/>
            <a:ext cx="1658815" cy="355600"/>
          </a:xfrm>
          <a:prstGeom prst="rect">
            <a:avLst/>
          </a:prstGeom>
          <a:noFill/>
          <a:ln>
            <a:noFill/>
          </a:ln>
          <a:extLst/>
        </p:spPr>
        <p:txBody>
          <a:bodyPr lIns="9525" tIns="9525" rIns="9525" bIns="0"/>
          <a:lstStyle/>
          <a:p>
            <a:pPr fontAlgn="ctr">
              <a:defRPr/>
            </a:pPr>
            <a:endParaRPr lang="en-US" altLang="zh-TW" sz="10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fontAlgn="ctr">
              <a:defRPr/>
            </a:pPr>
            <a:endParaRPr lang="en-US" altLang="zh-TW" sz="1000" b="0">
              <a:solidFill>
                <a:srgbClr val="000000"/>
              </a:solidFill>
              <a:latin typeface="微軟正黑體" panose="020B0604030504040204" pitchFamily="34" charset="-120"/>
              <a:ea typeface="微軟正黑體" panose="020B0604030504040204" pitchFamily="34" charset="-120"/>
            </a:endParaRPr>
          </a:p>
        </p:txBody>
      </p:sp>
      <p:sp>
        <p:nvSpPr>
          <p:cNvPr id="62509" name="Rectangle 121"/>
          <p:cNvSpPr>
            <a:spLocks noChangeArrowheads="1"/>
          </p:cNvSpPr>
          <p:nvPr/>
        </p:nvSpPr>
        <p:spPr bwMode="auto">
          <a:xfrm>
            <a:off x="230066" y="5932489"/>
            <a:ext cx="778119" cy="2698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10" name="Rectangle 122"/>
          <p:cNvSpPr>
            <a:spLocks noChangeArrowheads="1"/>
          </p:cNvSpPr>
          <p:nvPr/>
        </p:nvSpPr>
        <p:spPr bwMode="auto">
          <a:xfrm>
            <a:off x="1008185" y="5932489"/>
            <a:ext cx="907074" cy="2698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11" name="Rectangle 123"/>
          <p:cNvSpPr>
            <a:spLocks noChangeArrowheads="1"/>
          </p:cNvSpPr>
          <p:nvPr/>
        </p:nvSpPr>
        <p:spPr bwMode="auto">
          <a:xfrm>
            <a:off x="1915258" y="5932489"/>
            <a:ext cx="1100503" cy="2698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12" name="Rectangle 124"/>
          <p:cNvSpPr>
            <a:spLocks noChangeArrowheads="1"/>
          </p:cNvSpPr>
          <p:nvPr/>
        </p:nvSpPr>
        <p:spPr bwMode="auto">
          <a:xfrm>
            <a:off x="3015762" y="5932489"/>
            <a:ext cx="973015" cy="269875"/>
          </a:xfrm>
          <a:prstGeom prst="rect">
            <a:avLst/>
          </a:prstGeom>
          <a:noFill/>
          <a:ln w="9525">
            <a:noFill/>
            <a:miter lim="800000"/>
            <a:headEnd/>
            <a:tailEnd/>
          </a:ln>
        </p:spPr>
        <p:txBody>
          <a:bodyPr lIns="9525" tIns="9525" rIns="9525" bIns="0"/>
          <a:lstStyle/>
          <a:p>
            <a:pPr fontAlgn="ctr"/>
            <a:endParaRPr lang="zh-TW" altLang="en-US" sz="1000" b="0">
              <a:solidFill>
                <a:srgbClr val="000000"/>
              </a:solidFill>
              <a:latin typeface="微軟正黑體" panose="020B0604030504040204" pitchFamily="34" charset="-120"/>
              <a:ea typeface="微軟正黑體" panose="020B0604030504040204" pitchFamily="34" charset="-120"/>
            </a:endParaRPr>
          </a:p>
        </p:txBody>
      </p:sp>
      <p:sp>
        <p:nvSpPr>
          <p:cNvPr id="62513" name="Rectangle 125"/>
          <p:cNvSpPr>
            <a:spLocks noChangeArrowheads="1"/>
          </p:cNvSpPr>
          <p:nvPr/>
        </p:nvSpPr>
        <p:spPr bwMode="auto">
          <a:xfrm>
            <a:off x="3988777" y="5932489"/>
            <a:ext cx="1374531" cy="269875"/>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62514" name="Rectangle 126"/>
          <p:cNvSpPr>
            <a:spLocks noChangeArrowheads="1"/>
          </p:cNvSpPr>
          <p:nvPr/>
        </p:nvSpPr>
        <p:spPr bwMode="auto">
          <a:xfrm>
            <a:off x="5363308" y="5932489"/>
            <a:ext cx="550985" cy="269875"/>
          </a:xfrm>
          <a:prstGeom prst="rect">
            <a:avLst/>
          </a:prstGeom>
          <a:noFill/>
          <a:ln w="9525">
            <a:noFill/>
            <a:miter lim="800000"/>
            <a:headEnd/>
            <a:tailEnd/>
          </a:ln>
        </p:spPr>
        <p:txBody>
          <a:bodyPr lIns="9525" tIns="9525" rIns="9525" bIns="0"/>
          <a:lstStyle/>
          <a:p>
            <a:endParaRPr lang="zh-TW" altLang="en-US" sz="1500" b="0">
              <a:solidFill>
                <a:srgbClr val="000000"/>
              </a:solidFill>
              <a:latin typeface="微軟正黑體" panose="020B0604030504040204" pitchFamily="34" charset="-120"/>
              <a:ea typeface="微軟正黑體" panose="020B0604030504040204" pitchFamily="34" charset="-120"/>
            </a:endParaRPr>
          </a:p>
        </p:txBody>
      </p:sp>
      <p:sp>
        <p:nvSpPr>
          <p:cNvPr id="62515" name="Rectangle 127"/>
          <p:cNvSpPr>
            <a:spLocks noChangeArrowheads="1"/>
          </p:cNvSpPr>
          <p:nvPr/>
        </p:nvSpPr>
        <p:spPr bwMode="auto">
          <a:xfrm>
            <a:off x="5914293" y="5932489"/>
            <a:ext cx="1658815" cy="269875"/>
          </a:xfrm>
          <a:prstGeom prst="rect">
            <a:avLst/>
          </a:prstGeom>
          <a:noFill/>
          <a:ln w="9525">
            <a:noFill/>
            <a:miter lim="800000"/>
            <a:headEnd/>
            <a:tailEnd/>
          </a:ln>
        </p:spPr>
        <p:txBody>
          <a:bodyPr lIns="9525" tIns="9525" rIns="9525" bIns="0"/>
          <a:lstStyle/>
          <a:p>
            <a:pPr fontAlgn="ctr"/>
            <a:endParaRPr lang="en-US" altLang="zh-TW" sz="1000" b="0">
              <a:solidFill>
                <a:srgbClr val="000000"/>
              </a:solidFill>
              <a:latin typeface="微軟正黑體" panose="020B0604030504040204" pitchFamily="34" charset="-120"/>
              <a:ea typeface="微軟正黑體" panose="020B0604030504040204" pitchFamily="34" charset="-120"/>
            </a:endParaRPr>
          </a:p>
        </p:txBody>
      </p:sp>
      <p:sp>
        <p:nvSpPr>
          <p:cNvPr id="62516" name="Rectangle 152"/>
          <p:cNvSpPr>
            <a:spLocks noChangeArrowheads="1"/>
          </p:cNvSpPr>
          <p:nvPr/>
        </p:nvSpPr>
        <p:spPr bwMode="auto">
          <a:xfrm>
            <a:off x="184638" y="6138706"/>
            <a:ext cx="1628972" cy="246221"/>
          </a:xfrm>
          <a:prstGeom prst="rect">
            <a:avLst/>
          </a:prstGeom>
          <a:noFill/>
          <a:ln w="9525" algn="ctr">
            <a:noFill/>
            <a:miter lim="800000"/>
            <a:headEnd/>
            <a:tailEnd/>
          </a:ln>
        </p:spPr>
        <p:txBody>
          <a:bodyPr wrap="none">
            <a:spAutoFit/>
          </a:bodyPr>
          <a:lstStyle/>
          <a:p>
            <a:r>
              <a:rPr lang="zh-TW" altLang="en-US" sz="1000" b="0" dirty="0">
                <a:latin typeface="微軟正黑體" panose="020B0604030504040204" pitchFamily="34" charset="-120"/>
                <a:ea typeface="微軟正黑體" panose="020B0604030504040204" pitchFamily="34" charset="-120"/>
              </a:rPr>
              <a:t>資料來源</a:t>
            </a:r>
            <a:r>
              <a:rPr lang="en-US" altLang="zh-TW" sz="1000" b="0" dirty="0">
                <a:latin typeface="微軟正黑體" panose="020B0604030504040204" pitchFamily="34" charset="-120"/>
                <a:ea typeface="微軟正黑體" panose="020B0604030504040204" pitchFamily="34" charset="-120"/>
              </a:rPr>
              <a:t>:</a:t>
            </a:r>
            <a:r>
              <a:rPr lang="zh-TW" altLang="en-US" sz="1000" b="0" dirty="0">
                <a:latin typeface="微軟正黑體" panose="020B0604030504040204" pitchFamily="34" charset="-120"/>
                <a:ea typeface="微軟正黑體" panose="020B0604030504040204" pitchFamily="34" charset="-120"/>
              </a:rPr>
              <a:t>台灣證券交易所</a:t>
            </a:r>
          </a:p>
        </p:txBody>
      </p:sp>
      <p:sp>
        <p:nvSpPr>
          <p:cNvPr id="62517" name="Oval 155"/>
          <p:cNvSpPr>
            <a:spLocks noChangeArrowheads="1"/>
          </p:cNvSpPr>
          <p:nvPr/>
        </p:nvSpPr>
        <p:spPr bwMode="auto">
          <a:xfrm>
            <a:off x="121627" y="3254376"/>
            <a:ext cx="782613" cy="1439863"/>
          </a:xfrm>
          <a:prstGeom prst="ellipse">
            <a:avLst/>
          </a:prstGeom>
          <a:noFill/>
          <a:ln w="9525" algn="ctr">
            <a:solidFill>
              <a:srgbClr val="FF0000"/>
            </a:solidFill>
            <a:round/>
            <a:headEnd/>
            <a:tailEnd/>
          </a:ln>
        </p:spPr>
        <p:txBody>
          <a:bodyPr wrap="none" anchor="ctr"/>
          <a:lstStyle/>
          <a:p>
            <a:pPr algn="ctr">
              <a:buFontTx/>
              <a:buChar char="•"/>
            </a:pPr>
            <a:endParaRPr lang="zh-TW" altLang="en-US" sz="2000">
              <a:latin typeface="微軟正黑體" panose="020B0604030504040204" pitchFamily="34" charset="-120"/>
              <a:ea typeface="微軟正黑體" panose="020B0604030504040204" pitchFamily="34" charset="-120"/>
            </a:endParaRPr>
          </a:p>
        </p:txBody>
      </p:sp>
      <p:sp>
        <p:nvSpPr>
          <p:cNvPr id="62518" name="Oval 156"/>
          <p:cNvSpPr>
            <a:spLocks noChangeArrowheads="1"/>
          </p:cNvSpPr>
          <p:nvPr/>
        </p:nvSpPr>
        <p:spPr bwMode="auto">
          <a:xfrm>
            <a:off x="3757246" y="4765676"/>
            <a:ext cx="1156189" cy="1298575"/>
          </a:xfrm>
          <a:prstGeom prst="ellipse">
            <a:avLst/>
          </a:prstGeom>
          <a:noFill/>
          <a:ln w="9525" algn="ctr">
            <a:solidFill>
              <a:srgbClr val="FF0000"/>
            </a:solidFill>
            <a:round/>
            <a:headEnd/>
            <a:tailEnd/>
          </a:ln>
        </p:spPr>
        <p:txBody>
          <a:bodyPr wrap="none" anchor="ctr"/>
          <a:lstStyle/>
          <a:p>
            <a:pPr algn="ctr">
              <a:buFontTx/>
              <a:buChar char="•"/>
            </a:pPr>
            <a:endParaRPr lang="zh-TW" altLang="en-US" sz="2000">
              <a:latin typeface="微軟正黑體" panose="020B0604030504040204" pitchFamily="34" charset="-120"/>
              <a:ea typeface="微軟正黑體" panose="020B0604030504040204" pitchFamily="34" charset="-120"/>
            </a:endParaRPr>
          </a:p>
        </p:txBody>
      </p:sp>
      <p:sp>
        <p:nvSpPr>
          <p:cNvPr id="62519" name="Oval 157"/>
          <p:cNvSpPr>
            <a:spLocks noChangeArrowheads="1"/>
          </p:cNvSpPr>
          <p:nvPr/>
        </p:nvSpPr>
        <p:spPr bwMode="auto">
          <a:xfrm>
            <a:off x="5436577" y="5049839"/>
            <a:ext cx="1291004" cy="1042987"/>
          </a:xfrm>
          <a:prstGeom prst="ellipse">
            <a:avLst/>
          </a:prstGeom>
          <a:noFill/>
          <a:ln w="9525" algn="ctr">
            <a:solidFill>
              <a:srgbClr val="FF0000"/>
            </a:solidFill>
            <a:round/>
            <a:headEnd/>
            <a:tailEnd/>
          </a:ln>
        </p:spPr>
        <p:txBody>
          <a:bodyPr wrap="none" anchor="ctr"/>
          <a:lstStyle/>
          <a:p>
            <a:pPr algn="ctr">
              <a:buFontTx/>
              <a:buChar char="•"/>
            </a:pPr>
            <a:endParaRPr lang="zh-TW" altLang="en-US" sz="2000">
              <a:latin typeface="微軟正黑體" panose="020B0604030504040204" pitchFamily="34" charset="-120"/>
              <a:ea typeface="微軟正黑體" panose="020B0604030504040204" pitchFamily="34" charset="-120"/>
            </a:endParaRPr>
          </a:p>
        </p:txBody>
      </p:sp>
      <p:sp>
        <p:nvSpPr>
          <p:cNvPr id="8339" name="Rectangle 198"/>
          <p:cNvSpPr>
            <a:spLocks noChangeArrowheads="1"/>
          </p:cNvSpPr>
          <p:nvPr/>
        </p:nvSpPr>
        <p:spPr bwMode="auto">
          <a:xfrm>
            <a:off x="6975231" y="3397251"/>
            <a:ext cx="890954" cy="271463"/>
          </a:xfrm>
          <a:prstGeom prst="rect">
            <a:avLst/>
          </a:prstGeom>
          <a:noFill/>
          <a:ln>
            <a:noFill/>
          </a:ln>
          <a:extLst/>
        </p:spPr>
        <p:txBody>
          <a:bodyPr lIns="9525" tIns="9525" rIns="9525" bIns="0" anchor="ctr"/>
          <a:lstStyle/>
          <a:p>
            <a:pPr algn="ct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2014</a:t>
            </a:r>
          </a:p>
        </p:txBody>
      </p:sp>
      <p:sp>
        <p:nvSpPr>
          <p:cNvPr id="62521" name="Rectangle 199"/>
          <p:cNvSpPr>
            <a:spLocks noChangeArrowheads="1"/>
          </p:cNvSpPr>
          <p:nvPr/>
        </p:nvSpPr>
        <p:spPr bwMode="auto">
          <a:xfrm>
            <a:off x="7026000" y="3613151"/>
            <a:ext cx="845103" cy="553998"/>
          </a:xfrm>
          <a:prstGeom prst="rect">
            <a:avLst/>
          </a:prstGeom>
          <a:noFill/>
          <a:ln w="9525" algn="ctr">
            <a:noFill/>
            <a:miter lim="800000"/>
            <a:headEnd/>
            <a:tailEnd/>
          </a:ln>
        </p:spPr>
        <p:txBody>
          <a:bodyPr wrap="none">
            <a:spAutoFit/>
          </a:bodyPr>
          <a:lstStyle/>
          <a:p>
            <a:pPr algn="ctr"/>
            <a:r>
              <a:rPr lang="zh-TW" altLang="en-US" sz="1000" b="0" dirty="0">
                <a:latin typeface="微軟正黑體" panose="020B0604030504040204" pitchFamily="34" charset="-120"/>
                <a:ea typeface="微軟正黑體" panose="020B0604030504040204" pitchFamily="34" charset="-120"/>
              </a:rPr>
              <a:t>元大寶來</a:t>
            </a:r>
          </a:p>
          <a:p>
            <a:pPr algn="ctr"/>
            <a:r>
              <a:rPr lang="zh-TW" altLang="en-US" sz="1000" b="0" dirty="0">
                <a:latin typeface="微軟正黑體" panose="020B0604030504040204" pitchFamily="34" charset="-120"/>
                <a:ea typeface="微軟正黑體" panose="020B0604030504040204" pitchFamily="34" charset="-120"/>
              </a:rPr>
              <a:t>台灣</a:t>
            </a:r>
            <a:r>
              <a:rPr lang="en-US" altLang="zh-TW" sz="1000" b="0" dirty="0">
                <a:latin typeface="微軟正黑體" panose="020B0604030504040204" pitchFamily="34" charset="-120"/>
                <a:ea typeface="微軟正黑體" panose="020B0604030504040204" pitchFamily="34" charset="-120"/>
              </a:rPr>
              <a:t>50</a:t>
            </a:r>
            <a:r>
              <a:rPr lang="zh-TW" altLang="en-US" sz="1000" b="0" dirty="0">
                <a:latin typeface="微軟正黑體" panose="020B0604030504040204" pitchFamily="34" charset="-120"/>
                <a:ea typeface="微軟正黑體" panose="020B0604030504040204" pitchFamily="34" charset="-120"/>
              </a:rPr>
              <a:t>指數</a:t>
            </a:r>
          </a:p>
          <a:p>
            <a:pPr algn="ctr"/>
            <a:r>
              <a:rPr lang="zh-TW" altLang="en-US" sz="1000" b="0" dirty="0">
                <a:latin typeface="微軟正黑體" panose="020B0604030504040204" pitchFamily="34" charset="-120"/>
                <a:ea typeface="微軟正黑體" panose="020B0604030504040204" pitchFamily="34" charset="-120"/>
              </a:rPr>
              <a:t>槓桿</a:t>
            </a:r>
            <a:r>
              <a:rPr lang="en-US" altLang="zh-TW" sz="1000" b="0" dirty="0">
                <a:latin typeface="微軟正黑體" panose="020B0604030504040204" pitchFamily="34" charset="-120"/>
                <a:ea typeface="微軟正黑體" panose="020B0604030504040204" pitchFamily="34" charset="-120"/>
              </a:rPr>
              <a:t>ETF</a:t>
            </a:r>
          </a:p>
        </p:txBody>
      </p:sp>
      <p:sp>
        <p:nvSpPr>
          <p:cNvPr id="62522" name="Rectangle 200"/>
          <p:cNvSpPr>
            <a:spLocks noChangeArrowheads="1"/>
          </p:cNvSpPr>
          <p:nvPr/>
        </p:nvSpPr>
        <p:spPr bwMode="auto">
          <a:xfrm>
            <a:off x="6863862" y="4192589"/>
            <a:ext cx="1295400" cy="549275"/>
          </a:xfrm>
          <a:prstGeom prst="rect">
            <a:avLst/>
          </a:prstGeom>
          <a:noFill/>
          <a:ln w="9525" algn="ctr">
            <a:noFill/>
            <a:miter lim="800000"/>
            <a:headEnd/>
            <a:tailEnd/>
          </a:ln>
        </p:spPr>
        <p:txBody>
          <a:bodyPr>
            <a:spAutoFit/>
          </a:bodyPr>
          <a:lstStyle/>
          <a:p>
            <a:pPr algn="ctr"/>
            <a:r>
              <a:rPr lang="zh-TW" altLang="en-US" sz="1000" b="0">
                <a:latin typeface="微軟正黑體" panose="020B0604030504040204" pitchFamily="34" charset="-120"/>
                <a:ea typeface="微軟正黑體" panose="020B0604030504040204" pitchFamily="34" charset="-120"/>
              </a:rPr>
              <a:t>元大寶來</a:t>
            </a:r>
          </a:p>
          <a:p>
            <a:pPr algn="ctr"/>
            <a:r>
              <a:rPr lang="zh-TW" altLang="en-US" sz="1000" b="0">
                <a:latin typeface="微軟正黑體" panose="020B0604030504040204" pitchFamily="34" charset="-120"/>
                <a:ea typeface="微軟正黑體" panose="020B0604030504040204" pitchFamily="34" charset="-120"/>
              </a:rPr>
              <a:t>台灣</a:t>
            </a:r>
            <a:r>
              <a:rPr lang="en-US" altLang="zh-TW" sz="1000" b="0">
                <a:latin typeface="微軟正黑體" panose="020B0604030504040204" pitchFamily="34" charset="-120"/>
                <a:ea typeface="微軟正黑體" panose="020B0604030504040204" pitchFamily="34" charset="-120"/>
              </a:rPr>
              <a:t>50</a:t>
            </a:r>
            <a:r>
              <a:rPr lang="zh-TW" altLang="en-US" sz="1000" b="0">
                <a:latin typeface="微軟正黑體" panose="020B0604030504040204" pitchFamily="34" charset="-120"/>
                <a:ea typeface="微軟正黑體" panose="020B0604030504040204" pitchFamily="34" charset="-120"/>
              </a:rPr>
              <a:t>指數</a:t>
            </a:r>
          </a:p>
          <a:p>
            <a:pPr algn="ctr"/>
            <a:r>
              <a:rPr lang="zh-TW" altLang="en-US" sz="1000" b="0">
                <a:latin typeface="微軟正黑體" panose="020B0604030504040204" pitchFamily="34" charset="-120"/>
                <a:ea typeface="微軟正黑體" panose="020B0604030504040204" pitchFamily="34" charset="-120"/>
              </a:rPr>
              <a:t>反向</a:t>
            </a:r>
            <a:r>
              <a:rPr lang="en-US" altLang="zh-TW" sz="1000" b="0">
                <a:latin typeface="微軟正黑體" panose="020B0604030504040204" pitchFamily="34" charset="-120"/>
                <a:ea typeface="微軟正黑體" panose="020B0604030504040204" pitchFamily="34" charset="-120"/>
              </a:rPr>
              <a:t>ETF</a:t>
            </a:r>
          </a:p>
        </p:txBody>
      </p:sp>
      <p:sp>
        <p:nvSpPr>
          <p:cNvPr id="62523" name="Oval 201"/>
          <p:cNvSpPr>
            <a:spLocks noChangeArrowheads="1"/>
          </p:cNvSpPr>
          <p:nvPr/>
        </p:nvSpPr>
        <p:spPr bwMode="auto">
          <a:xfrm>
            <a:off x="6900497" y="3541713"/>
            <a:ext cx="1128346" cy="1333500"/>
          </a:xfrm>
          <a:prstGeom prst="ellipse">
            <a:avLst/>
          </a:prstGeom>
          <a:noFill/>
          <a:ln w="9525" algn="ctr">
            <a:solidFill>
              <a:srgbClr val="FF0000"/>
            </a:solidFill>
            <a:round/>
            <a:headEnd/>
            <a:tailEnd/>
          </a:ln>
        </p:spPr>
        <p:txBody>
          <a:bodyPr wrap="none" anchor="ctr"/>
          <a:lstStyle/>
          <a:p>
            <a:pPr algn="ctr">
              <a:buFontTx/>
              <a:buChar char="•"/>
            </a:pPr>
            <a:endParaRPr lang="zh-TW" altLang="en-US" sz="2000">
              <a:latin typeface="微軟正黑體" panose="020B0604030504040204" pitchFamily="34" charset="-120"/>
              <a:ea typeface="微軟正黑體" panose="020B0604030504040204" pitchFamily="34" charset="-120"/>
            </a:endParaRPr>
          </a:p>
        </p:txBody>
      </p:sp>
      <p:sp>
        <p:nvSpPr>
          <p:cNvPr id="62524" name="Rectangle 200"/>
          <p:cNvSpPr>
            <a:spLocks noChangeArrowheads="1"/>
          </p:cNvSpPr>
          <p:nvPr/>
        </p:nvSpPr>
        <p:spPr bwMode="auto">
          <a:xfrm>
            <a:off x="6833089" y="4911726"/>
            <a:ext cx="1295400" cy="549275"/>
          </a:xfrm>
          <a:prstGeom prst="rect">
            <a:avLst/>
          </a:prstGeom>
          <a:noFill/>
          <a:ln w="9525" algn="ctr">
            <a:noFill/>
            <a:miter lim="800000"/>
            <a:headEnd/>
            <a:tailEnd/>
          </a:ln>
        </p:spPr>
        <p:txBody>
          <a:bodyPr>
            <a:spAutoFit/>
          </a:bodyPr>
          <a:lstStyle/>
          <a:p>
            <a:pPr algn="ctr"/>
            <a:r>
              <a:rPr lang="zh-TW" altLang="en-US" sz="1000" b="0">
                <a:latin typeface="微軟正黑體" panose="020B0604030504040204" pitchFamily="34" charset="-120"/>
                <a:ea typeface="微軟正黑體" panose="020B0604030504040204" pitchFamily="34" charset="-120"/>
              </a:rPr>
              <a:t>富邦</a:t>
            </a:r>
          </a:p>
          <a:p>
            <a:pPr algn="ctr"/>
            <a:r>
              <a:rPr lang="zh-TW" altLang="en-US" sz="1000" b="0">
                <a:latin typeface="微軟正黑體" panose="020B0604030504040204" pitchFamily="34" charset="-120"/>
                <a:ea typeface="微軟正黑體" panose="020B0604030504040204" pitchFamily="34" charset="-120"/>
              </a:rPr>
              <a:t>上證</a:t>
            </a:r>
            <a:r>
              <a:rPr lang="en-US" altLang="zh-TW" sz="1000" b="0">
                <a:latin typeface="微軟正黑體" panose="020B0604030504040204" pitchFamily="34" charset="-120"/>
                <a:ea typeface="微軟正黑體" panose="020B0604030504040204" pitchFamily="34" charset="-120"/>
              </a:rPr>
              <a:t>180</a:t>
            </a:r>
            <a:r>
              <a:rPr lang="zh-TW" altLang="en-US" sz="1000" b="0">
                <a:latin typeface="微軟正黑體" panose="020B0604030504040204" pitchFamily="34" charset="-120"/>
                <a:ea typeface="微軟正黑體" panose="020B0604030504040204" pitchFamily="34" charset="-120"/>
              </a:rPr>
              <a:t>指數</a:t>
            </a:r>
          </a:p>
          <a:p>
            <a:pPr algn="ctr"/>
            <a:r>
              <a:rPr lang="zh-TW" altLang="en-US" sz="1000" b="0">
                <a:latin typeface="微軟正黑體" panose="020B0604030504040204" pitchFamily="34" charset="-120"/>
                <a:ea typeface="微軟正黑體" panose="020B0604030504040204" pitchFamily="34" charset="-120"/>
              </a:rPr>
              <a:t>槓桿</a:t>
            </a:r>
            <a:r>
              <a:rPr lang="en-US" altLang="zh-TW" sz="1000" b="0">
                <a:latin typeface="微軟正黑體" panose="020B0604030504040204" pitchFamily="34" charset="-120"/>
                <a:ea typeface="微軟正黑體" panose="020B0604030504040204" pitchFamily="34" charset="-120"/>
              </a:rPr>
              <a:t>ETF</a:t>
            </a:r>
          </a:p>
        </p:txBody>
      </p:sp>
      <p:sp>
        <p:nvSpPr>
          <p:cNvPr id="62525" name="Rectangle 200"/>
          <p:cNvSpPr>
            <a:spLocks noChangeArrowheads="1"/>
          </p:cNvSpPr>
          <p:nvPr/>
        </p:nvSpPr>
        <p:spPr bwMode="auto">
          <a:xfrm>
            <a:off x="6833089" y="5443539"/>
            <a:ext cx="1295400" cy="549275"/>
          </a:xfrm>
          <a:prstGeom prst="rect">
            <a:avLst/>
          </a:prstGeom>
          <a:noFill/>
          <a:ln w="9525" algn="ctr">
            <a:noFill/>
            <a:miter lim="800000"/>
            <a:headEnd/>
            <a:tailEnd/>
          </a:ln>
        </p:spPr>
        <p:txBody>
          <a:bodyPr>
            <a:spAutoFit/>
          </a:bodyPr>
          <a:lstStyle/>
          <a:p>
            <a:pPr algn="ctr"/>
            <a:r>
              <a:rPr lang="zh-TW" altLang="en-US" sz="1000" b="0">
                <a:latin typeface="微軟正黑體" panose="020B0604030504040204" pitchFamily="34" charset="-120"/>
                <a:ea typeface="微軟正黑體" panose="020B0604030504040204" pitchFamily="34" charset="-120"/>
              </a:rPr>
              <a:t>富邦</a:t>
            </a:r>
          </a:p>
          <a:p>
            <a:pPr algn="ctr"/>
            <a:r>
              <a:rPr lang="zh-TW" altLang="en-US" sz="1000" b="0">
                <a:latin typeface="微軟正黑體" panose="020B0604030504040204" pitchFamily="34" charset="-120"/>
                <a:ea typeface="微軟正黑體" panose="020B0604030504040204" pitchFamily="34" charset="-120"/>
              </a:rPr>
              <a:t>上證</a:t>
            </a:r>
            <a:r>
              <a:rPr lang="en-US" altLang="zh-TW" sz="1000" b="0">
                <a:latin typeface="微軟正黑體" panose="020B0604030504040204" pitchFamily="34" charset="-120"/>
                <a:ea typeface="微軟正黑體" panose="020B0604030504040204" pitchFamily="34" charset="-120"/>
              </a:rPr>
              <a:t>180</a:t>
            </a:r>
            <a:r>
              <a:rPr lang="zh-TW" altLang="en-US" sz="1000" b="0">
                <a:latin typeface="微軟正黑體" panose="020B0604030504040204" pitchFamily="34" charset="-120"/>
                <a:ea typeface="微軟正黑體" panose="020B0604030504040204" pitchFamily="34" charset="-120"/>
              </a:rPr>
              <a:t>指數</a:t>
            </a:r>
          </a:p>
          <a:p>
            <a:pPr algn="ctr"/>
            <a:r>
              <a:rPr lang="zh-TW" altLang="en-US" sz="1000" b="0">
                <a:latin typeface="微軟正黑體" panose="020B0604030504040204" pitchFamily="34" charset="-120"/>
                <a:ea typeface="微軟正黑體" panose="020B0604030504040204" pitchFamily="34" charset="-120"/>
              </a:rPr>
              <a:t>反向</a:t>
            </a:r>
            <a:r>
              <a:rPr lang="en-US" altLang="zh-TW" sz="1000" b="0">
                <a:latin typeface="微軟正黑體" panose="020B0604030504040204" pitchFamily="34" charset="-120"/>
                <a:ea typeface="微軟正黑體" panose="020B0604030504040204" pitchFamily="34" charset="-120"/>
              </a:rPr>
              <a:t>ETF</a:t>
            </a:r>
          </a:p>
        </p:txBody>
      </p:sp>
      <p:sp>
        <p:nvSpPr>
          <p:cNvPr id="326720" name="Rectangle 64"/>
          <p:cNvSpPr>
            <a:spLocks noChangeArrowheads="1"/>
          </p:cNvSpPr>
          <p:nvPr/>
        </p:nvSpPr>
        <p:spPr bwMode="auto">
          <a:xfrm>
            <a:off x="6975231" y="2943225"/>
            <a:ext cx="1368669" cy="457200"/>
          </a:xfrm>
          <a:prstGeom prst="rect">
            <a:avLst/>
          </a:prstGeom>
          <a:noFill/>
          <a:ln w="9525">
            <a:noFill/>
            <a:miter lim="800000"/>
            <a:headEnd/>
            <a:tailEnd/>
          </a:ln>
          <a:effectLst>
            <a:prstShdw prst="shdw13" dist="53882" dir="13500000">
              <a:schemeClr val="bg2">
                <a:alpha val="50000"/>
              </a:schemeClr>
            </a:prstShdw>
          </a:effectLst>
        </p:spPr>
        <p:txBody>
          <a:bodyPr>
            <a:spAutoFit/>
          </a:bodyPr>
          <a:lstStyle/>
          <a:p>
            <a:pPr>
              <a:defRPr/>
            </a:pPr>
            <a:r>
              <a:rPr lang="zh-TW" altLang="en-US"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a:defRPr/>
            </a:pPr>
            <a:r>
              <a:rPr lang="zh-TW" altLang="en-US"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槓桿</a:t>
            </a:r>
            <a:r>
              <a:rPr lang="en-US" altLang="zh-TW"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a:t>
            </a:r>
            <a:r>
              <a:rPr lang="zh-TW" altLang="en-US"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反向型</a:t>
            </a:r>
            <a:r>
              <a:rPr lang="en-US" altLang="zh-TW"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endParaRPr lang="zh-TW" altLang="en-US" sz="120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62527" name="Rectangle 97"/>
          <p:cNvSpPr>
            <a:spLocks noChangeArrowheads="1"/>
          </p:cNvSpPr>
          <p:nvPr/>
        </p:nvSpPr>
        <p:spPr bwMode="auto">
          <a:xfrm>
            <a:off x="7965831" y="5657535"/>
            <a:ext cx="973015" cy="357186"/>
          </a:xfrm>
          <a:prstGeom prst="rect">
            <a:avLst/>
          </a:prstGeom>
          <a:noFill/>
          <a:ln w="9525">
            <a:noFill/>
            <a:miter lim="800000"/>
            <a:headEnd/>
            <a:tailEnd/>
          </a:ln>
        </p:spPr>
        <p:txBody>
          <a:bodyPr lIns="9525" tIns="9525" rIns="9525" bIns="0"/>
          <a:lstStyle/>
          <a:p>
            <a:pPr algn="ctr" fontAlgn="ctr"/>
            <a:r>
              <a:rPr lang="zh-TW" altLang="en-US" sz="1000" b="0" dirty="0">
                <a:solidFill>
                  <a:srgbClr val="000000"/>
                </a:solidFill>
                <a:latin typeface="微軟正黑體" panose="020B0604030504040204" pitchFamily="34" charset="-120"/>
                <a:ea typeface="微軟正黑體" panose="020B0604030504040204" pitchFamily="34" charset="-120"/>
              </a:rPr>
              <a:t>國泰</a:t>
            </a:r>
          </a:p>
          <a:p>
            <a:pPr algn="ctr" fontAlgn="ctr"/>
            <a:r>
              <a:rPr lang="en-US" altLang="zh-TW" sz="1000" b="0" dirty="0">
                <a:solidFill>
                  <a:srgbClr val="000000"/>
                </a:solidFill>
                <a:latin typeface="微軟正黑體" panose="020B0604030504040204" pitchFamily="34" charset="-120"/>
                <a:ea typeface="微軟正黑體" panose="020B0604030504040204" pitchFamily="34" charset="-120"/>
              </a:rPr>
              <a:t>A50</a:t>
            </a:r>
            <a:r>
              <a:rPr lang="zh-TW" altLang="en-US" sz="1000" b="0" dirty="0">
                <a:solidFill>
                  <a:srgbClr val="000000"/>
                </a:solidFill>
                <a:latin typeface="微軟正黑體" panose="020B0604030504040204" pitchFamily="34" charset="-120"/>
                <a:ea typeface="微軟正黑體" panose="020B0604030504040204" pitchFamily="34" charset="-120"/>
              </a:rPr>
              <a:t>指數</a:t>
            </a:r>
          </a:p>
        </p:txBody>
      </p:sp>
      <p:sp>
        <p:nvSpPr>
          <p:cNvPr id="5" name="Rectangle 85"/>
          <p:cNvSpPr>
            <a:spLocks noChangeArrowheads="1"/>
          </p:cNvSpPr>
          <p:nvPr/>
        </p:nvSpPr>
        <p:spPr bwMode="auto">
          <a:xfrm>
            <a:off x="8094785" y="3357563"/>
            <a:ext cx="890954" cy="271462"/>
          </a:xfrm>
          <a:prstGeom prst="rect">
            <a:avLst/>
          </a:prstGeom>
          <a:noFill/>
          <a:ln>
            <a:noFill/>
          </a:ln>
          <a:extLst/>
        </p:spPr>
        <p:txBody>
          <a:bodyPr lIns="9525" tIns="9525" rIns="9525" bIns="0" anchor="ctr"/>
          <a:lstStyle/>
          <a:p>
            <a:pPr fontAlgn="ctr">
              <a:defRPr/>
            </a:pPr>
            <a:r>
              <a:rPr lang="en-US" altLang="zh-TW" sz="1300">
                <a:effectLst>
                  <a:outerShdw blurRad="38100" dist="38100" dir="2700000" algn="tl">
                    <a:srgbClr val="C0C0C0"/>
                  </a:outerShdw>
                </a:effectLst>
                <a:latin typeface="微軟正黑體" panose="020B0604030504040204" pitchFamily="34" charset="-120"/>
                <a:ea typeface="微軟正黑體" panose="020B0604030504040204" pitchFamily="34" charset="-120"/>
              </a:rPr>
              <a:t>2015</a:t>
            </a:r>
          </a:p>
        </p:txBody>
      </p:sp>
      <p:sp>
        <p:nvSpPr>
          <p:cNvPr id="62529" name="Rectangle 97"/>
          <p:cNvSpPr>
            <a:spLocks noChangeArrowheads="1"/>
          </p:cNvSpPr>
          <p:nvPr/>
        </p:nvSpPr>
        <p:spPr bwMode="auto">
          <a:xfrm>
            <a:off x="8118231" y="3705225"/>
            <a:ext cx="1025769" cy="485775"/>
          </a:xfrm>
          <a:prstGeom prst="rect">
            <a:avLst/>
          </a:prstGeom>
          <a:noFill/>
          <a:ln w="9525">
            <a:noFill/>
            <a:miter lim="800000"/>
            <a:headEnd/>
            <a:tailEnd/>
          </a:ln>
        </p:spPr>
        <p:txBody>
          <a:bodyPr lIns="9525" tIns="9525" rIns="9525" bIns="0"/>
          <a:lstStyle/>
          <a:p>
            <a:pPr fontAlgn="ctr"/>
            <a:r>
              <a:rPr lang="zh-TW" altLang="en-US" sz="1000" b="0" dirty="0">
                <a:solidFill>
                  <a:srgbClr val="000000"/>
                </a:solidFill>
                <a:latin typeface="微軟正黑體" panose="020B0604030504040204" pitchFamily="34" charset="-120"/>
                <a:ea typeface="微軟正黑體" panose="020B0604030504040204" pitchFamily="34" charset="-120"/>
              </a:rPr>
              <a:t>元大寶來</a:t>
            </a:r>
          </a:p>
          <a:p>
            <a:pPr fontAlgn="ctr"/>
            <a:r>
              <a:rPr lang="zh-TW" altLang="en-US" sz="1000" b="0" dirty="0">
                <a:solidFill>
                  <a:srgbClr val="000000"/>
                </a:solidFill>
                <a:latin typeface="微軟正黑體" panose="020B0604030504040204" pitchFamily="34" charset="-120"/>
                <a:ea typeface="微軟正黑體" panose="020B0604030504040204" pitchFamily="34" charset="-120"/>
              </a:rPr>
              <a:t>黃金期信</a:t>
            </a:r>
          </a:p>
        </p:txBody>
      </p:sp>
      <p:sp>
        <p:nvSpPr>
          <p:cNvPr id="62530" name="Oval 201"/>
          <p:cNvSpPr>
            <a:spLocks noChangeArrowheads="1"/>
          </p:cNvSpPr>
          <p:nvPr/>
        </p:nvSpPr>
        <p:spPr bwMode="auto">
          <a:xfrm>
            <a:off x="7947075" y="3541713"/>
            <a:ext cx="930520" cy="615632"/>
          </a:xfrm>
          <a:prstGeom prst="ellipse">
            <a:avLst/>
          </a:prstGeom>
          <a:noFill/>
          <a:ln w="9525" algn="ctr">
            <a:solidFill>
              <a:srgbClr val="FF0000"/>
            </a:solidFill>
            <a:round/>
            <a:headEnd/>
            <a:tailEnd/>
          </a:ln>
        </p:spPr>
        <p:txBody>
          <a:bodyPr wrap="none" anchor="ctr"/>
          <a:lstStyle/>
          <a:p>
            <a:pPr algn="ctr">
              <a:buFontTx/>
              <a:buChar char="•"/>
            </a:pPr>
            <a:endParaRPr lang="zh-TW" altLang="en-US" sz="2000">
              <a:latin typeface="微軟正黑體" panose="020B0604030504040204" pitchFamily="34" charset="-120"/>
              <a:ea typeface="微軟正黑體" panose="020B0604030504040204" pitchFamily="34" charset="-120"/>
            </a:endParaRPr>
          </a:p>
        </p:txBody>
      </p:sp>
      <p:sp>
        <p:nvSpPr>
          <p:cNvPr id="11" name="Rectangle 64"/>
          <p:cNvSpPr>
            <a:spLocks noChangeArrowheads="1"/>
          </p:cNvSpPr>
          <p:nvPr/>
        </p:nvSpPr>
        <p:spPr bwMode="auto">
          <a:xfrm>
            <a:off x="8087068" y="2967456"/>
            <a:ext cx="1087412" cy="461665"/>
          </a:xfrm>
          <a:prstGeom prst="rect">
            <a:avLst/>
          </a:prstGeom>
          <a:noFill/>
          <a:ln w="9525">
            <a:noFill/>
            <a:miter lim="800000"/>
            <a:headEnd/>
            <a:tailEnd/>
          </a:ln>
          <a:effectLst>
            <a:prstShdw prst="shdw13" dist="53882" dir="13500000">
              <a:schemeClr val="bg2">
                <a:alpha val="50000"/>
              </a:schemeClr>
            </a:prstShdw>
          </a:effectLst>
        </p:spPr>
        <p:txBody>
          <a:bodyPr wrap="square">
            <a:spAutoFit/>
          </a:bodyPr>
          <a:lstStyle/>
          <a:p>
            <a:pPr>
              <a:defRPr/>
            </a:pPr>
            <a:r>
              <a:rPr lang="zh-TW" altLang="en-US" sz="12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第一檔</a:t>
            </a:r>
            <a:endParaRPr lang="en-US" altLang="zh-TW" sz="12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a:p>
            <a:pPr>
              <a:defRPr/>
            </a:pPr>
            <a:r>
              <a:rPr lang="zh-TW" altLang="en-US" sz="12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期貨信託</a:t>
            </a:r>
            <a:r>
              <a:rPr lang="en-US" altLang="zh-TW" sz="12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ETF</a:t>
            </a:r>
            <a:endParaRPr lang="zh-TW" altLang="en-US" sz="1200" dirty="0">
              <a:solidFill>
                <a:srgbClr val="FF0000"/>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69" name="Rectangle 97"/>
          <p:cNvSpPr>
            <a:spLocks noChangeArrowheads="1"/>
          </p:cNvSpPr>
          <p:nvPr/>
        </p:nvSpPr>
        <p:spPr bwMode="auto">
          <a:xfrm>
            <a:off x="7917180" y="4194971"/>
            <a:ext cx="1025769" cy="485775"/>
          </a:xfrm>
          <a:prstGeom prst="rect">
            <a:avLst/>
          </a:prstGeom>
          <a:noFill/>
          <a:ln w="9525">
            <a:noFill/>
            <a:miter lim="800000"/>
            <a:headEnd/>
            <a:tailEnd/>
          </a:ln>
        </p:spPr>
        <p:txBody>
          <a:bodyPr lIns="9525" tIns="9525" rIns="9525" bIns="0"/>
          <a:lstStyle/>
          <a:p>
            <a:pPr algn="ctr"/>
            <a:r>
              <a:rPr lang="zh-TW" altLang="en-US" sz="1000" dirty="0">
                <a:latin typeface="微軟正黑體" panose="020B0604030504040204" pitchFamily="34" charset="-120"/>
                <a:ea typeface="微軟正黑體" panose="020B0604030504040204" pitchFamily="34" charset="-120"/>
              </a:rPr>
              <a:t>元大寶來</a:t>
            </a:r>
          </a:p>
          <a:p>
            <a:pPr algn="ctr"/>
            <a:r>
              <a:rPr lang="zh-TW" altLang="en-US" sz="1000" dirty="0" smtClean="0">
                <a:latin typeface="微軟正黑體" panose="020B0604030504040204" pitchFamily="34" charset="-120"/>
                <a:ea typeface="微軟正黑體" panose="020B0604030504040204" pitchFamily="34" charset="-120"/>
              </a:rPr>
              <a:t>滬深</a:t>
            </a:r>
            <a:r>
              <a:rPr lang="en-US" altLang="zh-TW" sz="1000" dirty="0" smtClean="0">
                <a:latin typeface="微軟正黑體" panose="020B0604030504040204" pitchFamily="34" charset="-120"/>
                <a:ea typeface="微軟正黑體" panose="020B0604030504040204" pitchFamily="34" charset="-120"/>
              </a:rPr>
              <a:t>300</a:t>
            </a:r>
            <a:r>
              <a:rPr lang="zh-TW" altLang="en-US" sz="1000" dirty="0" smtClean="0">
                <a:latin typeface="微軟正黑體" panose="020B0604030504040204" pitchFamily="34" charset="-120"/>
                <a:ea typeface="微軟正黑體" panose="020B0604030504040204" pitchFamily="34" charset="-120"/>
              </a:rPr>
              <a:t>指數</a:t>
            </a:r>
            <a:endParaRPr lang="zh-TW" altLang="en-US" sz="1000" dirty="0">
              <a:latin typeface="微軟正黑體" panose="020B0604030504040204" pitchFamily="34" charset="-120"/>
              <a:ea typeface="微軟正黑體" panose="020B0604030504040204" pitchFamily="34" charset="-120"/>
            </a:endParaRPr>
          </a:p>
          <a:p>
            <a:pPr algn="ctr"/>
            <a:r>
              <a:rPr lang="zh-TW" altLang="en-US" sz="1000" dirty="0">
                <a:latin typeface="微軟正黑體" panose="020B0604030504040204" pitchFamily="34" charset="-120"/>
                <a:ea typeface="微軟正黑體" panose="020B0604030504040204" pitchFamily="34" charset="-120"/>
              </a:rPr>
              <a:t>槓桿</a:t>
            </a:r>
            <a:r>
              <a:rPr lang="en-US" altLang="zh-TW" sz="1000" dirty="0">
                <a:latin typeface="微軟正黑體" panose="020B0604030504040204" pitchFamily="34" charset="-120"/>
                <a:ea typeface="微軟正黑體" panose="020B0604030504040204" pitchFamily="34" charset="-120"/>
              </a:rPr>
              <a:t>ETF</a:t>
            </a:r>
          </a:p>
        </p:txBody>
      </p:sp>
      <p:sp>
        <p:nvSpPr>
          <p:cNvPr id="70" name="Rectangle 97"/>
          <p:cNvSpPr>
            <a:spLocks noChangeArrowheads="1"/>
          </p:cNvSpPr>
          <p:nvPr/>
        </p:nvSpPr>
        <p:spPr bwMode="auto">
          <a:xfrm>
            <a:off x="7901844" y="4689793"/>
            <a:ext cx="1025769" cy="485775"/>
          </a:xfrm>
          <a:prstGeom prst="rect">
            <a:avLst/>
          </a:prstGeom>
          <a:noFill/>
          <a:ln w="9525">
            <a:noFill/>
            <a:miter lim="800000"/>
            <a:headEnd/>
            <a:tailEnd/>
          </a:ln>
        </p:spPr>
        <p:txBody>
          <a:bodyPr lIns="9525" tIns="9525" rIns="9525" bIns="0"/>
          <a:lstStyle/>
          <a:p>
            <a:pPr algn="ctr"/>
            <a:r>
              <a:rPr lang="zh-TW" altLang="en-US" sz="1000" dirty="0">
                <a:latin typeface="微軟正黑體" panose="020B0604030504040204" pitchFamily="34" charset="-120"/>
                <a:ea typeface="微軟正黑體" panose="020B0604030504040204" pitchFamily="34" charset="-120"/>
              </a:rPr>
              <a:t>元大寶來</a:t>
            </a:r>
          </a:p>
          <a:p>
            <a:pPr algn="ctr"/>
            <a:r>
              <a:rPr lang="zh-TW" altLang="en-US" sz="1000" dirty="0" smtClean="0">
                <a:latin typeface="微軟正黑體" panose="020B0604030504040204" pitchFamily="34" charset="-120"/>
                <a:ea typeface="微軟正黑體" panose="020B0604030504040204" pitchFamily="34" charset="-120"/>
              </a:rPr>
              <a:t>滬深</a:t>
            </a:r>
            <a:r>
              <a:rPr lang="en-US" altLang="zh-TW" sz="1000" dirty="0" smtClean="0">
                <a:latin typeface="微軟正黑體" panose="020B0604030504040204" pitchFamily="34" charset="-120"/>
                <a:ea typeface="微軟正黑體" panose="020B0604030504040204" pitchFamily="34" charset="-120"/>
              </a:rPr>
              <a:t>300</a:t>
            </a:r>
            <a:r>
              <a:rPr lang="zh-TW" altLang="en-US" sz="1000" dirty="0" smtClean="0">
                <a:latin typeface="微軟正黑體" panose="020B0604030504040204" pitchFamily="34" charset="-120"/>
                <a:ea typeface="微軟正黑體" panose="020B0604030504040204" pitchFamily="34" charset="-120"/>
              </a:rPr>
              <a:t>指數</a:t>
            </a:r>
            <a:endParaRPr lang="zh-TW" altLang="en-US" sz="1000" dirty="0">
              <a:latin typeface="微軟正黑體" panose="020B0604030504040204" pitchFamily="34" charset="-120"/>
              <a:ea typeface="微軟正黑體" panose="020B0604030504040204" pitchFamily="34" charset="-120"/>
            </a:endParaRPr>
          </a:p>
          <a:p>
            <a:pPr algn="ctr"/>
            <a:r>
              <a:rPr lang="zh-TW" altLang="en-US" sz="1000" dirty="0">
                <a:latin typeface="微軟正黑體" panose="020B0604030504040204" pitchFamily="34" charset="-120"/>
                <a:ea typeface="微軟正黑體" panose="020B0604030504040204" pitchFamily="34" charset="-120"/>
              </a:rPr>
              <a:t>反向</a:t>
            </a:r>
            <a:r>
              <a:rPr lang="en-US" altLang="zh-TW" sz="1000" dirty="0" smtClean="0">
                <a:latin typeface="微軟正黑體" panose="020B0604030504040204" pitchFamily="34" charset="-120"/>
                <a:ea typeface="微軟正黑體" panose="020B0604030504040204" pitchFamily="34" charset="-120"/>
              </a:rPr>
              <a:t>ETF</a:t>
            </a:r>
            <a:endParaRPr lang="en-US" altLang="zh-TW" sz="1000" dirty="0">
              <a:latin typeface="微軟正黑體" panose="020B0604030504040204" pitchFamily="34" charset="-120"/>
              <a:ea typeface="微軟正黑體" panose="020B0604030504040204" pitchFamily="34" charset="-120"/>
            </a:endParaRPr>
          </a:p>
        </p:txBody>
      </p:sp>
      <p:sp>
        <p:nvSpPr>
          <p:cNvPr id="71" name="Rectangle 97"/>
          <p:cNvSpPr>
            <a:spLocks noChangeArrowheads="1"/>
          </p:cNvSpPr>
          <p:nvPr/>
        </p:nvSpPr>
        <p:spPr bwMode="auto">
          <a:xfrm>
            <a:off x="7942484" y="5270818"/>
            <a:ext cx="1025769" cy="485775"/>
          </a:xfrm>
          <a:prstGeom prst="rect">
            <a:avLst/>
          </a:prstGeom>
          <a:noFill/>
          <a:ln w="9525">
            <a:noFill/>
            <a:miter lim="800000"/>
            <a:headEnd/>
            <a:tailEnd/>
          </a:ln>
        </p:spPr>
        <p:txBody>
          <a:bodyPr lIns="9525" tIns="9525" rIns="9525" bIns="0"/>
          <a:lstStyle/>
          <a:p>
            <a:pPr algn="ctr"/>
            <a:r>
              <a:rPr lang="zh-TW" altLang="en-US" sz="1000" dirty="0">
                <a:latin typeface="微軟正黑體" panose="020B0604030504040204" pitchFamily="34" charset="-120"/>
                <a:ea typeface="微軟正黑體" panose="020B0604030504040204" pitchFamily="34" charset="-120"/>
              </a:rPr>
              <a:t>元大寶來</a:t>
            </a:r>
          </a:p>
          <a:p>
            <a:pPr algn="ctr"/>
            <a:r>
              <a:rPr lang="zh-TW" altLang="en-US" sz="1000" dirty="0" smtClean="0">
                <a:latin typeface="微軟正黑體" panose="020B0604030504040204" pitchFamily="34" charset="-120"/>
                <a:ea typeface="微軟正黑體" panose="020B0604030504040204" pitchFamily="34" charset="-120"/>
              </a:rPr>
              <a:t>原油期信</a:t>
            </a:r>
            <a:r>
              <a:rPr lang="en-US" altLang="zh-TW" sz="1000" dirty="0" smtClean="0">
                <a:latin typeface="微軟正黑體" panose="020B0604030504040204" pitchFamily="34" charset="-120"/>
                <a:ea typeface="微軟正黑體" panose="020B0604030504040204" pitchFamily="34" charset="-120"/>
              </a:rPr>
              <a:t>ETF</a:t>
            </a:r>
            <a:endParaRPr lang="en-US" altLang="zh-TW" sz="1000" dirty="0">
              <a:latin typeface="微軟正黑體" panose="020B0604030504040204" pitchFamily="34" charset="-120"/>
              <a:ea typeface="微軟正黑體" panose="020B0604030504040204" pitchFamily="34" charset="-120"/>
            </a:endParaRPr>
          </a:p>
        </p:txBody>
      </p:sp>
      <p:sp>
        <p:nvSpPr>
          <p:cNvPr id="73" name="Rectangle 97"/>
          <p:cNvSpPr>
            <a:spLocks noChangeArrowheads="1"/>
          </p:cNvSpPr>
          <p:nvPr/>
        </p:nvSpPr>
        <p:spPr bwMode="auto">
          <a:xfrm>
            <a:off x="7991330" y="5992814"/>
            <a:ext cx="973015" cy="357186"/>
          </a:xfrm>
          <a:prstGeom prst="rect">
            <a:avLst/>
          </a:prstGeom>
          <a:noFill/>
          <a:ln w="9525">
            <a:noFill/>
            <a:miter lim="800000"/>
            <a:headEnd/>
            <a:tailEnd/>
          </a:ln>
        </p:spPr>
        <p:txBody>
          <a:bodyPr lIns="9525" tIns="9525" rIns="9525" bIns="0"/>
          <a:lstStyle/>
          <a:p>
            <a:pPr algn="ctr" fontAlgn="ctr"/>
            <a:r>
              <a:rPr lang="zh-TW" altLang="en-US" sz="1000" b="0" dirty="0" smtClean="0">
                <a:solidFill>
                  <a:srgbClr val="000000"/>
                </a:solidFill>
                <a:latin typeface="微軟正黑體" panose="020B0604030504040204" pitchFamily="34" charset="-120"/>
                <a:ea typeface="微軟正黑體" panose="020B0604030504040204" pitchFamily="34" charset="-120"/>
              </a:rPr>
              <a:t>富邦</a:t>
            </a:r>
            <a:endParaRPr lang="en-US" altLang="zh-TW" sz="1000" b="0" dirty="0" smtClean="0">
              <a:solidFill>
                <a:srgbClr val="000000"/>
              </a:solidFill>
              <a:latin typeface="微軟正黑體" panose="020B0604030504040204" pitchFamily="34" charset="-120"/>
              <a:ea typeface="微軟正黑體" panose="020B0604030504040204" pitchFamily="34" charset="-120"/>
            </a:endParaRPr>
          </a:p>
          <a:p>
            <a:pPr algn="ctr" fontAlgn="ctr"/>
            <a:r>
              <a:rPr lang="zh-TW" altLang="en-US" sz="1000" dirty="0" smtClean="0">
                <a:solidFill>
                  <a:srgbClr val="000000"/>
                </a:solidFill>
                <a:latin typeface="微軟正黑體" panose="020B0604030504040204" pitchFamily="34" charset="-120"/>
                <a:ea typeface="微軟正黑體" panose="020B0604030504040204" pitchFamily="34" charset="-120"/>
              </a:rPr>
              <a:t>深</a:t>
            </a:r>
            <a:r>
              <a:rPr lang="en-US" altLang="zh-TW" sz="1000" dirty="0" smtClean="0">
                <a:solidFill>
                  <a:srgbClr val="000000"/>
                </a:solidFill>
                <a:latin typeface="微軟正黑體" panose="020B0604030504040204" pitchFamily="34" charset="-120"/>
                <a:ea typeface="微軟正黑體" panose="020B0604030504040204" pitchFamily="34" charset="-120"/>
              </a:rPr>
              <a:t>100</a:t>
            </a:r>
            <a:r>
              <a:rPr lang="zh-TW" altLang="en-US" sz="1000" b="0" dirty="0" smtClean="0">
                <a:solidFill>
                  <a:srgbClr val="000000"/>
                </a:solidFill>
                <a:latin typeface="微軟正黑體" panose="020B0604030504040204" pitchFamily="34" charset="-120"/>
                <a:ea typeface="微軟正黑體" panose="020B0604030504040204" pitchFamily="34" charset="-120"/>
              </a:rPr>
              <a:t>指數</a:t>
            </a:r>
            <a:r>
              <a:rPr lang="en-US" altLang="zh-TW" sz="1000" b="0" dirty="0" smtClean="0">
                <a:solidFill>
                  <a:srgbClr val="000000"/>
                </a:solidFill>
                <a:latin typeface="微軟正黑體" panose="020B0604030504040204" pitchFamily="34" charset="-120"/>
                <a:ea typeface="微軟正黑體" panose="020B0604030504040204" pitchFamily="34" charset="-120"/>
              </a:rPr>
              <a:t>ETF</a:t>
            </a:r>
            <a:endParaRPr lang="zh-TW" altLang="en-US" sz="1000" b="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50502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p:cNvPicPr>
            <a:picLocks noChangeAspect="1" noChangeArrowheads="1"/>
          </p:cNvPicPr>
          <p:nvPr/>
        </p:nvPicPr>
        <p:blipFill>
          <a:blip r:embed="rId2"/>
          <a:srcRect/>
          <a:stretch>
            <a:fillRect/>
          </a:stretch>
        </p:blipFill>
        <p:spPr bwMode="auto">
          <a:xfrm>
            <a:off x="381000" y="1357314"/>
            <a:ext cx="7334250" cy="4143375"/>
          </a:xfrm>
          <a:prstGeom prst="rect">
            <a:avLst/>
          </a:prstGeom>
          <a:noFill/>
          <a:ln w="9525">
            <a:noFill/>
            <a:miter lim="800000"/>
            <a:headEnd/>
            <a:tailEnd/>
          </a:ln>
        </p:spPr>
      </p:pic>
      <p:cxnSp>
        <p:nvCxnSpPr>
          <p:cNvPr id="9" name="肘形接點 8"/>
          <p:cNvCxnSpPr/>
          <p:nvPr/>
        </p:nvCxnSpPr>
        <p:spPr>
          <a:xfrm rot="10800000" flipV="1">
            <a:off x="2623039" y="3068638"/>
            <a:ext cx="2664069" cy="0"/>
          </a:xfrm>
          <a:prstGeom prst="bentConnector3">
            <a:avLst>
              <a:gd name="adj1" fmla="val 50000"/>
            </a:avLst>
          </a:prstGeom>
          <a:ln>
            <a:solidFill>
              <a:schemeClr val="accent6">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肘形接點 16"/>
          <p:cNvCxnSpPr/>
          <p:nvPr/>
        </p:nvCxnSpPr>
        <p:spPr>
          <a:xfrm rot="5400000">
            <a:off x="4393407" y="3964415"/>
            <a:ext cx="1500188" cy="1286608"/>
          </a:xfrm>
          <a:prstGeom prst="bentConnector3">
            <a:avLst>
              <a:gd name="adj1" fmla="val 50000"/>
            </a:avLst>
          </a:prstGeom>
          <a:ln>
            <a:solidFill>
              <a:schemeClr val="accent6">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接點 17"/>
          <p:cNvCxnSpPr/>
          <p:nvPr/>
        </p:nvCxnSpPr>
        <p:spPr>
          <a:xfrm rot="16200000" flipH="1">
            <a:off x="6286866" y="3000009"/>
            <a:ext cx="714375" cy="715108"/>
          </a:xfrm>
          <a:prstGeom prst="bentConnector3">
            <a:avLst>
              <a:gd name="adj1" fmla="val 50000"/>
            </a:avLst>
          </a:prstGeom>
          <a:ln>
            <a:solidFill>
              <a:schemeClr val="accent6">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23727" name="Group 143"/>
          <p:cNvGraphicFramePr>
            <a:graphicFrameLocks noGrp="1"/>
          </p:cNvGraphicFramePr>
          <p:nvPr>
            <p:extLst>
              <p:ext uri="{D42A27DB-BD31-4B8C-83A1-F6EECF244321}">
                <p14:modId xmlns:p14="http://schemas.microsoft.com/office/powerpoint/2010/main" val="504391644"/>
              </p:ext>
            </p:extLst>
          </p:nvPr>
        </p:nvGraphicFramePr>
        <p:xfrm>
          <a:off x="4506058" y="1844675"/>
          <a:ext cx="4319588" cy="1159512"/>
        </p:xfrm>
        <a:graphic>
          <a:graphicData uri="http://schemas.openxmlformats.org/drawingml/2006/table">
            <a:tbl>
              <a:tblPr/>
              <a:tblGrid>
                <a:gridCol w="817563"/>
                <a:gridCol w="2557462"/>
                <a:gridCol w="944563"/>
              </a:tblGrid>
              <a:tr h="19843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中國市場 </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68C8C"/>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名稱</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68C8C"/>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類型</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68C8C"/>
                    </a:solidFill>
                  </a:tcPr>
                </a:tc>
              </a:tr>
              <a:tr h="198438">
                <a:tc row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A</a:t>
                      </a: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股</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809EC2"/>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元大寶來標智滬深</a:t>
                      </a:r>
                      <a:r>
                        <a:rPr kumimoji="0" lang="en-US" altLang="zh-TW"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300</a:t>
                      </a: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基金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ETF</a:t>
                      </a:r>
                      <a:endPar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r>
              <a:tr h="198438">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元大寶來上證</a:t>
                      </a:r>
                      <a:r>
                        <a:rPr kumimoji="0" lang="en-US" altLang="zh-TW"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50</a:t>
                      </a: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基金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ETF</a:t>
                      </a:r>
                      <a:endPar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r>
              <a:tr h="19843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大中華</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809EC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元大寶來大中華大型股價值指數基金</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Index Fund</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r>
              <a:tr h="198438">
                <a:tc>
                  <a:txBody>
                    <a:bodyPr/>
                    <a:lstStyle/>
                    <a:p>
                      <a:pPr marL="0" marR="0" lvl="0" indent="0" algn="ctr" defTabSz="914400" rtl="0" eaLnBrk="1" fontAlgn="t" latinLnBrk="0" hangingPunct="1">
                        <a:lnSpc>
                          <a:spcPct val="100000"/>
                        </a:lnSpc>
                        <a:spcBef>
                          <a:spcPct val="0"/>
                        </a:spcBef>
                        <a:spcAft>
                          <a:spcPct val="0"/>
                        </a:spcAft>
                        <a:buClrTx/>
                        <a:buSzTx/>
                        <a:buFontTx/>
                        <a:buNone/>
                        <a:tabLst/>
                        <a:defRPr/>
                      </a:pPr>
                      <a:r>
                        <a:rPr lang="zh-TW" altLang="en-US" sz="1200" b="1" i="0" u="none" strike="noStrike" dirty="0" smtClean="0">
                          <a:solidFill>
                            <a:srgbClr val="000000"/>
                          </a:solidFill>
                          <a:latin typeface="微軟正黑體" panose="020B0604030504040204" pitchFamily="34" charset="-120"/>
                          <a:ea typeface="微軟正黑體" panose="020B0604030504040204" pitchFamily="34" charset="-120"/>
                        </a:rPr>
                        <a:t>交易型</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809EC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滬深</a:t>
                      </a: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300</a:t>
                      </a: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正</a:t>
                      </a: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滬深</a:t>
                      </a: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300</a:t>
                      </a: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反</a:t>
                      </a: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1</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ETF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ETF</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D8E7"/>
                    </a:solidFill>
                  </a:tcPr>
                </a:tc>
              </a:tr>
            </a:tbl>
          </a:graphicData>
        </a:graphic>
      </p:graphicFrame>
      <p:graphicFrame>
        <p:nvGraphicFramePr>
          <p:cNvPr id="323654" name="Group 70"/>
          <p:cNvGraphicFramePr>
            <a:graphicFrameLocks noGrp="1"/>
          </p:cNvGraphicFramePr>
          <p:nvPr>
            <p:extLst>
              <p:ext uri="{D42A27DB-BD31-4B8C-83A1-F6EECF244321}">
                <p14:modId xmlns:p14="http://schemas.microsoft.com/office/powerpoint/2010/main" val="3158372376"/>
              </p:ext>
            </p:extLst>
          </p:nvPr>
        </p:nvGraphicFramePr>
        <p:xfrm>
          <a:off x="1809751" y="3660142"/>
          <a:ext cx="2363787" cy="614364"/>
        </p:xfrm>
        <a:graphic>
          <a:graphicData uri="http://schemas.openxmlformats.org/drawingml/2006/table">
            <a:tbl>
              <a:tblPr/>
              <a:tblGrid>
                <a:gridCol w="565150"/>
                <a:gridCol w="1798637"/>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巴西市場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元大寶來巴西指數基金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Index Fund</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graphicFrame>
        <p:nvGraphicFramePr>
          <p:cNvPr id="323667" name="Group 83"/>
          <p:cNvGraphicFramePr>
            <a:graphicFrameLocks noGrp="1"/>
          </p:cNvGraphicFramePr>
          <p:nvPr/>
        </p:nvGraphicFramePr>
        <p:xfrm>
          <a:off x="184639" y="2636838"/>
          <a:ext cx="2373313" cy="614364"/>
        </p:xfrm>
        <a:graphic>
          <a:graphicData uri="http://schemas.openxmlformats.org/drawingml/2006/table">
            <a:tbl>
              <a:tblPr/>
              <a:tblGrid>
                <a:gridCol w="568325"/>
                <a:gridCol w="1804988"/>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印度市場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元大寶來印度指數基金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Index Fund</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graphicFrame>
        <p:nvGraphicFramePr>
          <p:cNvPr id="323680" name="Group 96"/>
          <p:cNvGraphicFramePr>
            <a:graphicFrameLocks noGrp="1"/>
          </p:cNvGraphicFramePr>
          <p:nvPr/>
        </p:nvGraphicFramePr>
        <p:xfrm>
          <a:off x="2987920" y="5451475"/>
          <a:ext cx="2279650" cy="614364"/>
        </p:xfrm>
        <a:graphic>
          <a:graphicData uri="http://schemas.openxmlformats.org/drawingml/2006/table">
            <a:tbl>
              <a:tblPr/>
              <a:tblGrid>
                <a:gridCol w="544513"/>
                <a:gridCol w="1735137"/>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印尼市場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元大寶來印尼指數基金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Index Fund</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sp>
        <p:nvSpPr>
          <p:cNvPr id="64577" name="投影片編號版面配置區 13"/>
          <p:cNvSpPr txBox="1">
            <a:spLocks noGrp="1"/>
          </p:cNvSpPr>
          <p:nvPr/>
        </p:nvSpPr>
        <p:spPr bwMode="auto">
          <a:xfrm>
            <a:off x="6803781" y="6481763"/>
            <a:ext cx="2133600" cy="476250"/>
          </a:xfrm>
          <a:prstGeom prst="rect">
            <a:avLst/>
          </a:prstGeom>
          <a:noFill/>
          <a:ln w="9525">
            <a:noFill/>
            <a:miter lim="800000"/>
            <a:headEnd/>
            <a:tailEnd/>
          </a:ln>
        </p:spPr>
        <p:txBody>
          <a:bodyPr/>
          <a:lstStyle/>
          <a:p>
            <a:pPr algn="r"/>
            <a:fld id="{BF939C01-5358-4700-82A6-F1AF7601DAFC}" type="slidenum">
              <a:rPr kumimoji="0" lang="en-US" altLang="zh-TW" sz="1400">
                <a:solidFill>
                  <a:schemeClr val="bg1"/>
                </a:solidFill>
              </a:rPr>
              <a:pPr algn="r"/>
              <a:t>14</a:t>
            </a:fld>
            <a:endParaRPr kumimoji="0" lang="en-US" altLang="zh-TW" sz="1400">
              <a:solidFill>
                <a:schemeClr val="bg1"/>
              </a:solidFill>
            </a:endParaRPr>
          </a:p>
        </p:txBody>
      </p:sp>
      <p:sp>
        <p:nvSpPr>
          <p:cNvPr id="64578" name="頁尾版面配置區 12"/>
          <p:cNvSpPr txBox="1">
            <a:spLocks noGrp="1"/>
          </p:cNvSpPr>
          <p:nvPr/>
        </p:nvSpPr>
        <p:spPr bwMode="auto">
          <a:xfrm>
            <a:off x="0" y="6597650"/>
            <a:ext cx="8692662" cy="285750"/>
          </a:xfrm>
          <a:prstGeom prst="rect">
            <a:avLst/>
          </a:prstGeom>
          <a:noFill/>
          <a:ln w="9525">
            <a:noFill/>
            <a:miter lim="800000"/>
            <a:headEnd/>
            <a:tailEnd/>
          </a:ln>
        </p:spPr>
        <p:txBody>
          <a:bodyPr/>
          <a:lstStyle/>
          <a:p>
            <a:pPr algn="r"/>
            <a:r>
              <a:rPr kumimoji="0" lang="zh-TW" altLang="en-US" sz="1100" b="0">
                <a:ea typeface="微軟正黑體"/>
                <a:cs typeface="微軟正黑體"/>
              </a:rPr>
              <a:t>本頁資料來源：元大寶來投信整理。</a:t>
            </a:r>
            <a:r>
              <a:rPr kumimoji="0" lang="en-US" altLang="zh-TW" sz="1100" b="0">
                <a:ea typeface="微軟正黑體"/>
                <a:cs typeface="微軟正黑體"/>
              </a:rPr>
              <a:t>(2015)</a:t>
            </a:r>
            <a:endParaRPr kumimoji="0" lang="en-US" altLang="zh-TW" sz="1100">
              <a:ea typeface="標楷體" pitchFamily="65" charset="-120"/>
            </a:endParaRPr>
          </a:p>
        </p:txBody>
      </p:sp>
      <p:sp>
        <p:nvSpPr>
          <p:cNvPr id="323695" name="Rectangle 111"/>
          <p:cNvSpPr>
            <a:spLocks noGrp="1" noChangeArrowheads="1"/>
          </p:cNvSpPr>
          <p:nvPr>
            <p:ph type="title"/>
          </p:nvPr>
        </p:nvSpPr>
        <p:spPr>
          <a:xfrm>
            <a:off x="107504" y="188640"/>
            <a:ext cx="9144000" cy="431800"/>
          </a:xfrm>
        </p:spPr>
        <p:txBody>
          <a:bodyPr vert="horz" wrap="square" lIns="91440" tIns="45720" rIns="91440" bIns="45720" numCol="1" anchor="t" anchorCtr="0" compatLnSpc="1">
            <a:prstTxWarp prst="textNoShape">
              <a:avLst/>
            </a:prstTxWarp>
          </a:bodyPr>
          <a:lstStyle/>
          <a:p>
            <a:pPr eaLnBrk="1" hangingPunct="1">
              <a:defRPr/>
            </a:pPr>
            <a:r>
              <a:rPr lang="zh-TW" altLang="en-US" sz="2800" dirty="0" smtClean="0">
                <a:cs typeface="Times New Roman" pitchFamily="18" charset="0"/>
              </a:rPr>
              <a:t>元大投信</a:t>
            </a:r>
            <a:r>
              <a:rPr lang="zh-TW" altLang="en-US" sz="2800" dirty="0">
                <a:cs typeface="Times New Roman" pitchFamily="18" charset="0"/>
              </a:rPr>
              <a:t>環球指數化投資高速公路</a:t>
            </a:r>
          </a:p>
        </p:txBody>
      </p:sp>
      <p:graphicFrame>
        <p:nvGraphicFramePr>
          <p:cNvPr id="323729" name="Group 145"/>
          <p:cNvGraphicFramePr>
            <a:graphicFrameLocks noGrp="1"/>
          </p:cNvGraphicFramePr>
          <p:nvPr>
            <p:ph idx="1"/>
          </p:nvPr>
        </p:nvGraphicFramePr>
        <p:xfrm>
          <a:off x="899746" y="1268413"/>
          <a:ext cx="3167062" cy="647700"/>
        </p:xfrm>
        <a:graphic>
          <a:graphicData uri="http://schemas.openxmlformats.org/drawingml/2006/table">
            <a:tbl>
              <a:tblPr/>
              <a:tblGrid>
                <a:gridCol w="757237"/>
                <a:gridCol w="2409825"/>
              </a:tblGrid>
              <a:tr h="215900">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亞太公債市場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TW" altLang="en-US"/>
                    </a:p>
                  </a:txBody>
                  <a:tcPr/>
                </a:tc>
              </a:tr>
              <a:tr h="21590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元大寶來亞太政府公債指數基金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1590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pitchFamily="34" charset="-120"/>
                          <a:ea typeface="微軟正黑體" panose="020B0604030504040204" pitchFamily="34" charset="-120"/>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rPr>
                        <a:t>Index Fund</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anose="020B0604030504040204" pitchFamily="34" charset="-12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graphicFrame>
        <p:nvGraphicFramePr>
          <p:cNvPr id="15" name="表格 14"/>
          <p:cNvGraphicFramePr>
            <a:graphicFrameLocks noGrp="1"/>
          </p:cNvGraphicFramePr>
          <p:nvPr/>
        </p:nvGraphicFramePr>
        <p:xfrm>
          <a:off x="5928946" y="3714751"/>
          <a:ext cx="3006755" cy="2728937"/>
        </p:xfrm>
        <a:graphic>
          <a:graphicData uri="http://schemas.openxmlformats.org/drawingml/2006/table">
            <a:tbl>
              <a:tblPr/>
              <a:tblGrid>
                <a:gridCol w="1073841"/>
                <a:gridCol w="1073841"/>
                <a:gridCol w="859073"/>
              </a:tblGrid>
              <a:tr h="193721">
                <a:tc>
                  <a:txBody>
                    <a:bodyPr/>
                    <a:lstStyle/>
                    <a:p>
                      <a:pPr algn="ctr" rtl="0" fontAlgn="t"/>
                      <a:r>
                        <a:rPr lang="zh-TW" altLang="en-US" sz="1200" b="1" i="0" u="none" strike="noStrike" dirty="0">
                          <a:solidFill>
                            <a:srgbClr val="000000"/>
                          </a:solidFill>
                          <a:latin typeface="微軟正黑體" panose="020B0604030504040204" pitchFamily="34" charset="-120"/>
                          <a:ea typeface="微軟正黑體" panose="020B0604030504040204" pitchFamily="34" charset="-120"/>
                        </a:rPr>
                        <a:t>臺灣市場</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8C8C"/>
                    </a:solidFill>
                  </a:tcPr>
                </a:tc>
                <a:tc>
                  <a:txBody>
                    <a:bodyPr/>
                    <a:lstStyle/>
                    <a:p>
                      <a:pPr algn="ctr" rtl="0" fontAlgn="t"/>
                      <a:r>
                        <a:rPr lang="zh-TW" altLang="en-US" sz="1200" b="1" i="0" u="none" strike="noStrike" dirty="0">
                          <a:solidFill>
                            <a:srgbClr val="000000"/>
                          </a:solidFill>
                          <a:latin typeface="微軟正黑體" panose="020B0604030504040204" pitchFamily="34" charset="-120"/>
                          <a:ea typeface="微軟正黑體" panose="020B0604030504040204" pitchFamily="34" charset="-120"/>
                        </a:rPr>
                        <a:t>名稱</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8C8C"/>
                    </a:solidFill>
                  </a:tcPr>
                </a:tc>
                <a:tc>
                  <a:txBody>
                    <a:bodyPr/>
                    <a:lstStyle/>
                    <a:p>
                      <a:pPr algn="ctr" rtl="0" fontAlgn="t"/>
                      <a:r>
                        <a:rPr lang="zh-TW" altLang="en-US" sz="1200" b="1" i="0" u="none" strike="noStrike" dirty="0">
                          <a:solidFill>
                            <a:srgbClr val="000000"/>
                          </a:solidFill>
                          <a:latin typeface="微軟正黑體" panose="020B0604030504040204" pitchFamily="34" charset="-120"/>
                          <a:ea typeface="微軟正黑體" panose="020B0604030504040204" pitchFamily="34" charset="-120"/>
                        </a:rPr>
                        <a:t>類型</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8C8C"/>
                    </a:solidFill>
                  </a:tcPr>
                </a:tc>
              </a:tr>
              <a:tr h="202143">
                <a:tc rowSpan="5">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權值型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9EC2"/>
                    </a:solidFill>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臺灣</a:t>
                      </a:r>
                      <a:r>
                        <a:rPr lang="en-US" altLang="zh-TW" sz="1200" b="1" i="0" u="none" strike="noStrike">
                          <a:solidFill>
                            <a:srgbClr val="000000"/>
                          </a:solidFill>
                          <a:latin typeface="微軟正黑體" panose="020B0604030504040204" pitchFamily="34" charset="-120"/>
                          <a:ea typeface="微軟正黑體" panose="020B0604030504040204" pitchFamily="34" charset="-120"/>
                        </a:rPr>
                        <a:t>50   </a:t>
                      </a:r>
                      <a:endParaRPr lang="zh-TW" altLang="en-US" sz="1200" b="1" i="0" u="none" strike="noStrike">
                        <a:solidFill>
                          <a:srgbClr val="000000"/>
                        </a:solidFill>
                        <a:latin typeface="微軟正黑體" panose="020B0604030504040204" pitchFamily="34" charset="-120"/>
                        <a:ea typeface="微軟正黑體" panose="020B0604030504040204" pitchFamily="34" charset="-120"/>
                      </a:endParaRP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202143">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中型</a:t>
                      </a:r>
                      <a:r>
                        <a:rPr lang="en-US" altLang="zh-TW" sz="1200" b="1" i="0" u="none" strike="noStrike">
                          <a:solidFill>
                            <a:srgbClr val="000000"/>
                          </a:solidFill>
                          <a:latin typeface="微軟正黑體" panose="020B0604030504040204" pitchFamily="34" charset="-120"/>
                          <a:ea typeface="微軟正黑體" panose="020B0604030504040204" pitchFamily="34" charset="-120"/>
                        </a:rPr>
                        <a:t>100   </a:t>
                      </a:r>
                      <a:endParaRPr lang="zh-TW" altLang="en-US" sz="1200" b="1" i="0" u="none" strike="noStrike">
                        <a:solidFill>
                          <a:srgbClr val="000000"/>
                        </a:solidFill>
                        <a:latin typeface="微軟正黑體" panose="020B0604030504040204" pitchFamily="34" charset="-120"/>
                        <a:ea typeface="微軟正黑體" panose="020B0604030504040204" pitchFamily="34" charset="-120"/>
                      </a:endParaRP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摩臺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202143">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富櫃</a:t>
                      </a:r>
                      <a:r>
                        <a:rPr lang="en-US" altLang="zh-TW" sz="1200" b="1" i="0" u="none" strike="noStrike">
                          <a:solidFill>
                            <a:srgbClr val="000000"/>
                          </a:solidFill>
                          <a:latin typeface="微軟正黑體" panose="020B0604030504040204" pitchFamily="34" charset="-120"/>
                          <a:ea typeface="微軟正黑體" panose="020B0604030504040204" pitchFamily="34" charset="-120"/>
                        </a:rPr>
                        <a:t>50 (</a:t>
                      </a:r>
                      <a:r>
                        <a:rPr lang="en-US" sz="1200" b="1" i="0" u="none" strike="noStrike">
                          <a:solidFill>
                            <a:srgbClr val="000000"/>
                          </a:solidFill>
                          <a:latin typeface="微軟正黑體" panose="020B0604030504040204" pitchFamily="34" charset="-120"/>
                          <a:ea typeface="微軟正黑體" panose="020B0604030504040204" pitchFamily="34" charset="-120"/>
                        </a:rPr>
                        <a:t>OTC)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379019">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臺灣加權股價指數基金</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7F0DE"/>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Index Fund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7F0DE"/>
                    </a:solidFill>
                  </a:tcPr>
                </a:tc>
              </a:tr>
              <a:tr h="193721">
                <a:tc rowSpan="3">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產業型</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9EC2"/>
                    </a:solidFill>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電科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金融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新臺灣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rowSpan="2">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概念型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9EC2"/>
                    </a:solidFill>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台商收成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vMerge="1">
                  <a:txBody>
                    <a:bodyPr/>
                    <a:lstStyle/>
                    <a:p>
                      <a:endParaRPr lang="zh-TW" altLang="en-US"/>
                    </a:p>
                  </a:txBody>
                  <a:tcPr/>
                </a:tc>
                <a:tc>
                  <a:txBody>
                    <a:bodyPr/>
                    <a:lstStyle/>
                    <a:p>
                      <a:pPr algn="ctr" rtl="0" fontAlgn="t"/>
                      <a:r>
                        <a:rPr lang="zh-TW" altLang="en-US" sz="1200" b="1" i="0" u="none" strike="noStrike">
                          <a:solidFill>
                            <a:srgbClr val="000000"/>
                          </a:solidFill>
                          <a:latin typeface="微軟正黑體" panose="020B0604030504040204" pitchFamily="34" charset="-120"/>
                          <a:ea typeface="微軟正黑體" panose="020B0604030504040204" pitchFamily="34" charset="-120"/>
                        </a:rPr>
                        <a:t>高股息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rowSpan="2">
                  <a:txBody>
                    <a:bodyPr/>
                    <a:lstStyle/>
                    <a:p>
                      <a:pPr algn="ctr" rtl="0" fontAlgn="t"/>
                      <a:r>
                        <a:rPr lang="zh-TW" altLang="en-US" sz="1200" b="1" i="0" u="none" strike="noStrike" dirty="0">
                          <a:solidFill>
                            <a:srgbClr val="000000"/>
                          </a:solidFill>
                          <a:latin typeface="微軟正黑體" panose="020B0604030504040204" pitchFamily="34" charset="-120"/>
                          <a:ea typeface="微軟正黑體" panose="020B0604030504040204" pitchFamily="34" charset="-120"/>
                        </a:rPr>
                        <a:t>交易型</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9EC2"/>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T50</a:t>
                      </a:r>
                      <a:r>
                        <a:rPr lang="zh-TW" altLang="en-US" sz="1200" b="1" i="0" u="none" strike="noStrike">
                          <a:solidFill>
                            <a:srgbClr val="000000"/>
                          </a:solidFill>
                          <a:latin typeface="微軟正黑體" panose="020B0604030504040204" pitchFamily="34" charset="-120"/>
                          <a:ea typeface="微軟正黑體" panose="020B0604030504040204" pitchFamily="34" charset="-120"/>
                        </a:rPr>
                        <a:t>正</a:t>
                      </a:r>
                      <a:r>
                        <a:rPr lang="en-US" altLang="zh-TW" sz="1200" b="1" i="0" u="none" strike="noStrike">
                          <a:solidFill>
                            <a:srgbClr val="000000"/>
                          </a:solidFill>
                          <a:latin typeface="微軟正黑體" panose="020B0604030504040204" pitchFamily="34" charset="-120"/>
                          <a:ea typeface="微軟正黑體" panose="020B0604030504040204" pitchFamily="34" charset="-120"/>
                        </a:rPr>
                        <a:t>2</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CCD8E7"/>
                    </a:solidFill>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r h="193721">
                <a:tc vMerge="1">
                  <a:txBody>
                    <a:bodyPr/>
                    <a:lstStyle/>
                    <a:p>
                      <a:endParaRPr lang="zh-TW" altLang="en-US"/>
                    </a:p>
                  </a:txBody>
                  <a:tcPr/>
                </a:tc>
                <a:tc>
                  <a:txBody>
                    <a:bodyPr/>
                    <a:lstStyle/>
                    <a:p>
                      <a:pPr algn="ctr" rtl="0" fontAlgn="t"/>
                      <a:r>
                        <a:rPr lang="en-US" sz="1200" b="1" i="0" u="none" strike="noStrike">
                          <a:solidFill>
                            <a:srgbClr val="000000"/>
                          </a:solidFill>
                          <a:latin typeface="微軟正黑體" panose="020B0604030504040204" pitchFamily="34" charset="-120"/>
                          <a:ea typeface="微軟正黑體" panose="020B0604030504040204" pitchFamily="34" charset="-120"/>
                        </a:rPr>
                        <a:t>T50</a:t>
                      </a:r>
                      <a:r>
                        <a:rPr lang="zh-TW" altLang="en-US" sz="1200" b="1" i="0" u="none" strike="noStrike">
                          <a:solidFill>
                            <a:srgbClr val="000000"/>
                          </a:solidFill>
                          <a:latin typeface="微軟正黑體" panose="020B0604030504040204" pitchFamily="34" charset="-120"/>
                          <a:ea typeface="微軟正黑體" panose="020B0604030504040204" pitchFamily="34" charset="-120"/>
                        </a:rPr>
                        <a:t>反</a:t>
                      </a:r>
                      <a:r>
                        <a:rPr lang="en-US" altLang="zh-TW" sz="1200" b="1" i="0" u="none" strike="noStrike">
                          <a:solidFill>
                            <a:srgbClr val="000000"/>
                          </a:solidFill>
                          <a:latin typeface="微軟正黑體" panose="020B0604030504040204" pitchFamily="34" charset="-120"/>
                          <a:ea typeface="微軟正黑體" panose="020B0604030504040204" pitchFamily="34" charset="-120"/>
                        </a:rPr>
                        <a:t>1</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CCD8E7"/>
                    </a:solidFill>
                  </a:tcPr>
                </a:tc>
                <a:tc>
                  <a:txBody>
                    <a:bodyPr/>
                    <a:lstStyle/>
                    <a:p>
                      <a:pPr algn="ctr" rtl="0" fontAlgn="t"/>
                      <a:r>
                        <a:rPr lang="en-US" sz="1200" b="1" i="0" u="none" strike="noStrike" dirty="0">
                          <a:solidFill>
                            <a:srgbClr val="000000"/>
                          </a:solidFill>
                          <a:latin typeface="微軟正黑體" panose="020B0604030504040204" pitchFamily="34" charset="-120"/>
                          <a:ea typeface="微軟正黑體" panose="020B0604030504040204" pitchFamily="34" charset="-120"/>
                        </a:rPr>
                        <a:t>ETF </a:t>
                      </a:r>
                    </a:p>
                  </a:txBody>
                  <a:tcPr marL="9525" marR="9525" marT="95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D8E7"/>
                    </a:solidFill>
                  </a:tcPr>
                </a:tc>
              </a:tr>
            </a:tbl>
          </a:graphicData>
        </a:graphic>
      </p:graphicFrame>
      <p:sp>
        <p:nvSpPr>
          <p:cNvPr id="63621" name="投影片編號版面配置區 3"/>
          <p:cNvSpPr>
            <a:spLocks noGrp="1"/>
          </p:cNvSpPr>
          <p:nvPr>
            <p:ph type="sldNum" sz="quarter" idx="12"/>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626EB69E-1355-4911-8F04-CF73AE0E3F47}" type="slidenum">
              <a:rPr lang="en-US" altLang="zh-TW" smtClean="0">
                <a:ea typeface="新細明體" charset="-120"/>
              </a:rPr>
              <a:pPr fontAlgn="base">
                <a:spcBef>
                  <a:spcPct val="0"/>
                </a:spcBef>
                <a:spcAft>
                  <a:spcPct val="0"/>
                </a:spcAft>
                <a:defRPr/>
              </a:pPr>
              <a:t>14</a:t>
            </a:fld>
            <a:endParaRPr lang="en-US" altLang="zh-TW" smtClean="0">
              <a:ea typeface="新細明體" charset="-120"/>
            </a:endParaRPr>
          </a:p>
        </p:txBody>
      </p:sp>
      <p:graphicFrame>
        <p:nvGraphicFramePr>
          <p:cNvPr id="63637" name="Group 149"/>
          <p:cNvGraphicFramePr>
            <a:graphicFrameLocks noGrp="1"/>
          </p:cNvGraphicFramePr>
          <p:nvPr>
            <p:extLst>
              <p:ext uri="{D42A27DB-BD31-4B8C-83A1-F6EECF244321}">
                <p14:modId xmlns:p14="http://schemas.microsoft.com/office/powerpoint/2010/main" val="3507006755"/>
              </p:ext>
            </p:extLst>
          </p:nvPr>
        </p:nvGraphicFramePr>
        <p:xfrm>
          <a:off x="259373" y="4365104"/>
          <a:ext cx="2584435" cy="614364"/>
        </p:xfrm>
        <a:graphic>
          <a:graphicData uri="http://schemas.openxmlformats.org/drawingml/2006/table">
            <a:tbl>
              <a:tblPr/>
              <a:tblGrid>
                <a:gridCol w="618469"/>
                <a:gridCol w="1965966"/>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商品市場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F00"/>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元大寶來商品期信指數基金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a:ea typeface="微軟正黑體"/>
                          <a:cs typeface="微軟正黑體"/>
                        </a:rPr>
                        <a:t>Index Fund</a:t>
                      </a:r>
                      <a:endParaRPr kumimoji="0" lang="zh-TW" altLang="en-US" sz="1200" b="1" i="0" u="none" strike="noStrike" cap="none" normalizeH="0" baseline="0" dirty="0" smtClean="0">
                        <a:ln>
                          <a:noFill/>
                        </a:ln>
                        <a:solidFill>
                          <a:schemeClr val="tx1"/>
                        </a:solidFill>
                        <a:effectLst/>
                        <a:latin typeface="微軟正黑體"/>
                        <a:ea typeface="微軟正黑體"/>
                        <a:cs typeface="微軟正黑體"/>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graphicFrame>
        <p:nvGraphicFramePr>
          <p:cNvPr id="63638" name="Group 150"/>
          <p:cNvGraphicFramePr>
            <a:graphicFrameLocks noGrp="1"/>
          </p:cNvGraphicFramePr>
          <p:nvPr>
            <p:extLst>
              <p:ext uri="{D42A27DB-BD31-4B8C-83A1-F6EECF244321}">
                <p14:modId xmlns:p14="http://schemas.microsoft.com/office/powerpoint/2010/main" val="2293552939"/>
              </p:ext>
            </p:extLst>
          </p:nvPr>
        </p:nvGraphicFramePr>
        <p:xfrm>
          <a:off x="259374" y="5049491"/>
          <a:ext cx="2656442" cy="614364"/>
        </p:xfrm>
        <a:graphic>
          <a:graphicData uri="http://schemas.openxmlformats.org/drawingml/2006/table">
            <a:tbl>
              <a:tblPr/>
              <a:tblGrid>
                <a:gridCol w="635702"/>
                <a:gridCol w="2020740"/>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a:ea typeface="微軟正黑體"/>
                          <a:cs typeface="微軟正黑體"/>
                        </a:rPr>
                        <a:t>商品市場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F00"/>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a:ea typeface="微軟正黑體"/>
                          <a:cs typeface="微軟正黑體"/>
                        </a:rPr>
                        <a:t>元大寶來黃金期信基金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a:ea typeface="微軟正黑體"/>
                          <a:cs typeface="微軟正黑體"/>
                        </a:rPr>
                        <a:t>ETF</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graphicFrame>
        <p:nvGraphicFramePr>
          <p:cNvPr id="19" name="Group 150"/>
          <p:cNvGraphicFramePr>
            <a:graphicFrameLocks noGrp="1"/>
          </p:cNvGraphicFramePr>
          <p:nvPr>
            <p:extLst>
              <p:ext uri="{D42A27DB-BD31-4B8C-83A1-F6EECF244321}">
                <p14:modId xmlns:p14="http://schemas.microsoft.com/office/powerpoint/2010/main" val="2255111513"/>
              </p:ext>
            </p:extLst>
          </p:nvPr>
        </p:nvGraphicFramePr>
        <p:xfrm>
          <a:off x="259374" y="5723383"/>
          <a:ext cx="2512426" cy="614364"/>
        </p:xfrm>
        <a:graphic>
          <a:graphicData uri="http://schemas.openxmlformats.org/drawingml/2006/table">
            <a:tbl>
              <a:tblPr/>
              <a:tblGrid>
                <a:gridCol w="601238"/>
                <a:gridCol w="1911188"/>
              </a:tblGrid>
              <a:tr h="204788">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a:ea typeface="微軟正黑體"/>
                          <a:cs typeface="微軟正黑體"/>
                        </a:rPr>
                        <a:t>商品市場</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FF00"/>
                    </a:solidFill>
                  </a:tcPr>
                </a:tc>
                <a:tc hMerge="1">
                  <a:txBody>
                    <a:bodyPr/>
                    <a:lstStyle/>
                    <a:p>
                      <a:endParaRPr lang="zh-TW" altLang="en-US"/>
                    </a:p>
                  </a:txBody>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名稱</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微軟正黑體"/>
                          <a:ea typeface="微軟正黑體"/>
                          <a:cs typeface="微軟正黑體"/>
                        </a:rPr>
                        <a:t>元大寶來原油期信基金</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r h="20478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TW" altLang="en-US" sz="1200" b="1" i="0" u="none" strike="noStrike" cap="none" normalizeH="0" baseline="0" smtClean="0">
                          <a:ln>
                            <a:noFill/>
                          </a:ln>
                          <a:solidFill>
                            <a:schemeClr val="tx1"/>
                          </a:solidFill>
                          <a:effectLst/>
                          <a:latin typeface="微軟正黑體"/>
                          <a:ea typeface="微軟正黑體"/>
                          <a:cs typeface="微軟正黑體"/>
                        </a:rPr>
                        <a:t>類型</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a:ea typeface="微軟正黑體"/>
                          <a:cs typeface="微軟正黑體"/>
                        </a:rPr>
                        <a:t>ETF</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F3F7"/>
                    </a:solidFill>
                  </a:tcPr>
                </a:tc>
              </a:tr>
            </a:tbl>
          </a:graphicData>
        </a:graphic>
      </p:graphicFrame>
    </p:spTree>
    <p:extLst>
      <p:ext uri="{BB962C8B-B14F-4D97-AF65-F5344CB8AC3E}">
        <p14:creationId xmlns:p14="http://schemas.microsoft.com/office/powerpoint/2010/main" val="3745342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標題 4"/>
          <p:cNvSpPr>
            <a:spLocks noGrp="1"/>
          </p:cNvSpPr>
          <p:nvPr>
            <p:ph type="ctrTitle"/>
          </p:nvPr>
        </p:nvSpPr>
        <p:spPr/>
        <p:txBody>
          <a:bodyPr/>
          <a:lstStyle/>
          <a:p>
            <a:pPr eaLnBrk="1" hangingPunct="1"/>
            <a:r>
              <a:rPr lang="zh-TW" altLang="en-US" dirty="0" smtClean="0"/>
              <a:t>           股票型指數基金介紹</a:t>
            </a:r>
          </a:p>
        </p:txBody>
      </p:sp>
      <p:sp>
        <p:nvSpPr>
          <p:cNvPr id="24578" name="副標題 5"/>
          <p:cNvSpPr>
            <a:spLocks noGrp="1"/>
          </p:cNvSpPr>
          <p:nvPr>
            <p:ph type="subTitle" idx="1"/>
          </p:nvPr>
        </p:nvSpPr>
        <p:spPr/>
        <p:txBody>
          <a:bodyPr/>
          <a:lstStyle/>
          <a:p>
            <a:pPr eaLnBrk="1" hangingPunct="1"/>
            <a:endParaRPr lang="zh-TW"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Text Box 2"/>
          <p:cNvSpPr txBox="1">
            <a:spLocks noChangeArrowheads="1"/>
          </p:cNvSpPr>
          <p:nvPr/>
        </p:nvSpPr>
        <p:spPr bwMode="auto">
          <a:xfrm>
            <a:off x="185738" y="246063"/>
            <a:ext cx="7650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誰</a:t>
            </a: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才是最了解市場的專家</a:t>
            </a:r>
            <a:r>
              <a:rPr lang="en-US" altLang="zh-TW" sz="2800" dirty="0">
                <a:solidFill>
                  <a:srgbClr val="00428E"/>
                </a:solidFill>
                <a:latin typeface="微軟正黑體" panose="020B0604030504040204" pitchFamily="34" charset="-120"/>
                <a:ea typeface="微軟正黑體" panose="020B0604030504040204" pitchFamily="34" charset="-120"/>
                <a:cs typeface="Times New Roman" pitchFamily="18" charset="0"/>
              </a:rPr>
              <a:t>?</a:t>
            </a:r>
          </a:p>
        </p:txBody>
      </p:sp>
      <p:sp>
        <p:nvSpPr>
          <p:cNvPr id="1195011" name="Text Box 3"/>
          <p:cNvSpPr txBox="1">
            <a:spLocks noChangeArrowheads="1"/>
          </p:cNvSpPr>
          <p:nvPr/>
        </p:nvSpPr>
        <p:spPr bwMode="auto">
          <a:xfrm>
            <a:off x="360363" y="2035175"/>
            <a:ext cx="8331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600">
                <a:solidFill>
                  <a:srgbClr val="4D4D4D"/>
                </a:solidFill>
                <a:effectLst/>
                <a:latin typeface="微軟正黑體" panose="020B0604030504040204" pitchFamily="34" charset="-120"/>
                <a:ea typeface="微軟正黑體" panose="020B0604030504040204" pitchFamily="34" charset="-120"/>
              </a:rPr>
              <a:t>Q</a:t>
            </a:r>
            <a:r>
              <a:rPr lang="zh-TW" altLang="en-US" sz="2600">
                <a:solidFill>
                  <a:srgbClr val="4D4D4D"/>
                </a:solidFill>
                <a:effectLst/>
                <a:latin typeface="微軟正黑體" panose="020B0604030504040204" pitchFamily="34" charset="-120"/>
                <a:ea typeface="微軟正黑體" panose="020B0604030504040204" pitchFamily="34" charset="-120"/>
              </a:rPr>
              <a:t>：如果想知道香港股票市場的表現</a:t>
            </a:r>
            <a:r>
              <a:rPr lang="en-US" altLang="zh-TW" sz="2600">
                <a:solidFill>
                  <a:srgbClr val="4D4D4D"/>
                </a:solidFill>
                <a:effectLst/>
                <a:latin typeface="微軟正黑體" panose="020B0604030504040204" pitchFamily="34" charset="-120"/>
                <a:ea typeface="微軟正黑體" panose="020B0604030504040204" pitchFamily="34" charset="-120"/>
              </a:rPr>
              <a:t>?</a:t>
            </a:r>
          </a:p>
        </p:txBody>
      </p:sp>
      <p:sp>
        <p:nvSpPr>
          <p:cNvPr id="1195012" name="Text Box 4"/>
          <p:cNvSpPr txBox="1">
            <a:spLocks noChangeArrowheads="1"/>
          </p:cNvSpPr>
          <p:nvPr/>
        </p:nvSpPr>
        <p:spPr bwMode="auto">
          <a:xfrm>
            <a:off x="360363" y="2501900"/>
            <a:ext cx="8548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000" b="0" dirty="0">
                <a:solidFill>
                  <a:srgbClr val="A50021"/>
                </a:solidFill>
                <a:effectLst/>
                <a:latin typeface="微軟正黑體" panose="020B0604030504040204" pitchFamily="34" charset="-120"/>
                <a:ea typeface="微軟正黑體" panose="020B0604030504040204" pitchFamily="34" charset="-120"/>
              </a:rPr>
              <a:t>→</a:t>
            </a:r>
            <a:r>
              <a:rPr lang="zh-TW" altLang="en-US" sz="2000" b="0" dirty="0">
                <a:solidFill>
                  <a:srgbClr val="A50021"/>
                </a:solidFill>
                <a:effectLst/>
                <a:latin typeface="微軟正黑體" panose="020B0604030504040204" pitchFamily="34" charset="-120"/>
                <a:ea typeface="微軟正黑體" panose="020B0604030504040204" pitchFamily="34" charset="-120"/>
              </a:rPr>
              <a:t>你會去查詢</a:t>
            </a:r>
            <a:r>
              <a:rPr lang="zh-TW" altLang="en-US" sz="2000" u="sng" dirty="0">
                <a:solidFill>
                  <a:srgbClr val="A50021"/>
                </a:solidFill>
                <a:effectLst/>
                <a:latin typeface="微軟正黑體" panose="020B0604030504040204" pitchFamily="34" charset="-120"/>
                <a:ea typeface="微軟正黑體" panose="020B0604030504040204" pitchFamily="34" charset="-120"/>
              </a:rPr>
              <a:t>香港恒生指數</a:t>
            </a:r>
            <a:r>
              <a:rPr lang="zh-TW" altLang="en-US" sz="2000" b="0" dirty="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dirty="0">
                <a:solidFill>
                  <a:srgbClr val="A50021"/>
                </a:solidFill>
                <a:effectLst/>
                <a:latin typeface="微軟正黑體" panose="020B0604030504040204" pitchFamily="34" charset="-120"/>
                <a:ea typeface="微軟正黑體" panose="020B0604030504040204" pitchFamily="34" charset="-120"/>
              </a:rPr>
              <a:t>? </a:t>
            </a:r>
            <a:r>
              <a:rPr lang="zh-TW" altLang="en-US" sz="2000" b="0" dirty="0">
                <a:solidFill>
                  <a:srgbClr val="A50021"/>
                </a:solidFill>
                <a:effectLst/>
                <a:latin typeface="微軟正黑體" panose="020B0604030504040204" pitchFamily="34" charset="-120"/>
                <a:ea typeface="微軟正黑體" panose="020B0604030504040204" pitchFamily="34" charset="-120"/>
              </a:rPr>
              <a:t>還是去查詢某檔</a:t>
            </a:r>
            <a:r>
              <a:rPr lang="zh-TW" altLang="en-US" sz="2000" u="sng" dirty="0">
                <a:solidFill>
                  <a:srgbClr val="A50021"/>
                </a:solidFill>
                <a:effectLst/>
                <a:latin typeface="微軟正黑體" panose="020B0604030504040204" pitchFamily="34" charset="-120"/>
                <a:ea typeface="微軟正黑體" panose="020B0604030504040204" pitchFamily="34" charset="-120"/>
              </a:rPr>
              <a:t>香港基金</a:t>
            </a:r>
            <a:r>
              <a:rPr lang="zh-TW" altLang="en-US" sz="2000" b="0" dirty="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dirty="0">
                <a:solidFill>
                  <a:srgbClr val="A50021"/>
                </a:solidFill>
                <a:effectLst/>
                <a:latin typeface="微軟正黑體" panose="020B0604030504040204" pitchFamily="34" charset="-120"/>
                <a:ea typeface="微軟正黑體" panose="020B0604030504040204" pitchFamily="34" charset="-120"/>
              </a:rPr>
              <a:t>?</a:t>
            </a:r>
          </a:p>
        </p:txBody>
      </p:sp>
      <p:sp>
        <p:nvSpPr>
          <p:cNvPr id="1195013" name="Text Box 5"/>
          <p:cNvSpPr txBox="1">
            <a:spLocks noChangeArrowheads="1"/>
          </p:cNvSpPr>
          <p:nvPr/>
        </p:nvSpPr>
        <p:spPr bwMode="auto">
          <a:xfrm>
            <a:off x="360363" y="981075"/>
            <a:ext cx="8331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600" dirty="0">
                <a:solidFill>
                  <a:srgbClr val="4D4D4D"/>
                </a:solidFill>
                <a:effectLst/>
                <a:latin typeface="微軟正黑體" panose="020B0604030504040204" pitchFamily="34" charset="-120"/>
                <a:ea typeface="微軟正黑體" panose="020B0604030504040204" pitchFamily="34" charset="-120"/>
              </a:rPr>
              <a:t>Q</a:t>
            </a:r>
            <a:r>
              <a:rPr lang="zh-TW" altLang="en-US" sz="2600" dirty="0">
                <a:solidFill>
                  <a:srgbClr val="4D4D4D"/>
                </a:solidFill>
                <a:effectLst/>
                <a:latin typeface="微軟正黑體" panose="020B0604030504040204" pitchFamily="34" charset="-120"/>
                <a:ea typeface="微軟正黑體" panose="020B0604030504040204" pitchFamily="34" charset="-120"/>
              </a:rPr>
              <a:t>：如果想知道中國股票市場的表現</a:t>
            </a:r>
            <a:r>
              <a:rPr lang="en-US" altLang="zh-TW" sz="2600" dirty="0">
                <a:solidFill>
                  <a:srgbClr val="4D4D4D"/>
                </a:solidFill>
                <a:effectLst/>
                <a:latin typeface="微軟正黑體" panose="020B0604030504040204" pitchFamily="34" charset="-120"/>
                <a:ea typeface="微軟正黑體" panose="020B0604030504040204" pitchFamily="34" charset="-120"/>
              </a:rPr>
              <a:t>?</a:t>
            </a:r>
          </a:p>
        </p:txBody>
      </p:sp>
      <p:sp>
        <p:nvSpPr>
          <p:cNvPr id="1195014" name="Text Box 6"/>
          <p:cNvSpPr txBox="1">
            <a:spLocks noChangeArrowheads="1"/>
          </p:cNvSpPr>
          <p:nvPr/>
        </p:nvSpPr>
        <p:spPr bwMode="auto">
          <a:xfrm>
            <a:off x="360363" y="1463675"/>
            <a:ext cx="8550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000" b="0">
                <a:solidFill>
                  <a:srgbClr val="A50021"/>
                </a:solidFill>
                <a:effectLst/>
                <a:latin typeface="微軟正黑體" panose="020B0604030504040204" pitchFamily="34" charset="-120"/>
                <a:ea typeface="微軟正黑體" panose="020B0604030504040204" pitchFamily="34" charset="-120"/>
              </a:rPr>
              <a:t>→</a:t>
            </a:r>
            <a:r>
              <a:rPr lang="zh-TW" altLang="en-US" sz="2000" b="0">
                <a:solidFill>
                  <a:srgbClr val="A50021"/>
                </a:solidFill>
                <a:effectLst/>
                <a:latin typeface="微軟正黑體" panose="020B0604030504040204" pitchFamily="34" charset="-120"/>
                <a:ea typeface="微軟正黑體" panose="020B0604030504040204" pitchFamily="34" charset="-120"/>
              </a:rPr>
              <a:t>你會去查詢</a:t>
            </a:r>
            <a:r>
              <a:rPr lang="zh-TW" altLang="en-US" sz="2000" u="sng">
                <a:solidFill>
                  <a:srgbClr val="A50021"/>
                </a:solidFill>
                <a:effectLst/>
                <a:latin typeface="微軟正黑體" panose="020B0604030504040204" pitchFamily="34" charset="-120"/>
                <a:ea typeface="微軟正黑體" panose="020B0604030504040204" pitchFamily="34" charset="-120"/>
              </a:rPr>
              <a:t>中國上証指數</a:t>
            </a:r>
            <a:r>
              <a:rPr lang="zh-TW" altLang="en-US" sz="2000" b="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a:solidFill>
                  <a:srgbClr val="A50021"/>
                </a:solidFill>
                <a:effectLst/>
                <a:latin typeface="微軟正黑體" panose="020B0604030504040204" pitchFamily="34" charset="-120"/>
                <a:ea typeface="微軟正黑體" panose="020B0604030504040204" pitchFamily="34" charset="-120"/>
              </a:rPr>
              <a:t>? </a:t>
            </a:r>
            <a:r>
              <a:rPr lang="zh-TW" altLang="en-US" sz="2000" b="0">
                <a:solidFill>
                  <a:srgbClr val="A50021"/>
                </a:solidFill>
                <a:effectLst/>
                <a:latin typeface="微軟正黑體" panose="020B0604030504040204" pitchFamily="34" charset="-120"/>
                <a:ea typeface="微軟正黑體" panose="020B0604030504040204" pitchFamily="34" charset="-120"/>
              </a:rPr>
              <a:t>還是去查詢某檔</a:t>
            </a:r>
            <a:r>
              <a:rPr lang="zh-TW" altLang="en-US" sz="2000" u="sng">
                <a:solidFill>
                  <a:srgbClr val="A50021"/>
                </a:solidFill>
                <a:effectLst/>
                <a:latin typeface="微軟正黑體" panose="020B0604030504040204" pitchFamily="34" charset="-120"/>
                <a:ea typeface="微軟正黑體" panose="020B0604030504040204" pitchFamily="34" charset="-120"/>
              </a:rPr>
              <a:t>中國基金</a:t>
            </a:r>
            <a:r>
              <a:rPr lang="zh-TW" altLang="en-US" sz="2000" b="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a:solidFill>
                  <a:srgbClr val="A50021"/>
                </a:solidFill>
                <a:effectLst/>
                <a:latin typeface="微軟正黑體" panose="020B0604030504040204" pitchFamily="34" charset="-120"/>
                <a:ea typeface="微軟正黑體" panose="020B0604030504040204" pitchFamily="34" charset="-120"/>
              </a:rPr>
              <a:t>?</a:t>
            </a:r>
          </a:p>
        </p:txBody>
      </p:sp>
      <p:sp>
        <p:nvSpPr>
          <p:cNvPr id="1195015" name="Text Box 7"/>
          <p:cNvSpPr txBox="1">
            <a:spLocks noChangeArrowheads="1"/>
          </p:cNvSpPr>
          <p:nvPr/>
        </p:nvSpPr>
        <p:spPr bwMode="auto">
          <a:xfrm>
            <a:off x="403225" y="4297363"/>
            <a:ext cx="8243888" cy="1384995"/>
          </a:xfrm>
          <a:prstGeom prst="rect">
            <a:avLst/>
          </a:prstGeom>
          <a:solidFill>
            <a:srgbClr val="0070C0"/>
          </a:solidFill>
          <a:ln>
            <a:noFill/>
          </a:ln>
          <a:effectLst>
            <a:outerShdw dist="107763" dir="18900000" algn="ctr" rotWithShape="0">
              <a:srgbClr val="808080"/>
            </a:outerShdw>
          </a:effectLst>
        </p:spPr>
        <p:txBody>
          <a:bodyPr>
            <a:spAutoFit/>
          </a:bodyPr>
          <a:lstStyle/>
          <a:p>
            <a:pPr algn="ctr">
              <a:spcBef>
                <a:spcPct val="50000"/>
              </a:spcBef>
            </a:pPr>
            <a:r>
              <a:rPr lang="zh-TW" altLang="en-US" sz="2800" dirty="0">
                <a:solidFill>
                  <a:schemeClr val="bg1"/>
                </a:solidFill>
                <a:effectLst/>
                <a:latin typeface="微軟正黑體" panose="020B0604030504040204" pitchFamily="34" charset="-120"/>
                <a:ea typeface="微軟正黑體" panose="020B0604030504040204" pitchFamily="34" charset="-120"/>
              </a:rPr>
              <a:t>沒有人比「市場」更了解「市場」</a:t>
            </a:r>
            <a:br>
              <a:rPr lang="zh-TW" altLang="en-US" sz="2800" dirty="0">
                <a:solidFill>
                  <a:schemeClr val="bg1"/>
                </a:solidFill>
                <a:effectLst/>
                <a:latin typeface="微軟正黑體" panose="020B0604030504040204" pitchFamily="34" charset="-120"/>
                <a:ea typeface="微軟正黑體" panose="020B0604030504040204" pitchFamily="34" charset="-120"/>
              </a:rPr>
            </a:br>
            <a:r>
              <a:rPr lang="zh-TW" altLang="en-US" sz="2800" dirty="0">
                <a:solidFill>
                  <a:schemeClr val="bg1"/>
                </a:solidFill>
                <a:effectLst/>
                <a:latin typeface="微軟正黑體" panose="020B0604030504040204" pitchFamily="34" charset="-120"/>
                <a:ea typeface="微軟正黑體" panose="020B0604030504040204" pitchFamily="34" charset="-120"/>
              </a:rPr>
              <a:t>所謂的專家，也必需透過「指數」</a:t>
            </a:r>
            <a:r>
              <a:rPr lang="en-US" altLang="zh-TW" sz="2800" dirty="0">
                <a:solidFill>
                  <a:schemeClr val="bg1"/>
                </a:solidFill>
                <a:effectLst/>
                <a:latin typeface="微軟正黑體" panose="020B0604030504040204" pitchFamily="34" charset="-120"/>
                <a:ea typeface="微軟正黑體" panose="020B0604030504040204" pitchFamily="34" charset="-120"/>
              </a:rPr>
              <a:t>(Benchmark)</a:t>
            </a:r>
            <a:r>
              <a:rPr lang="zh-TW" altLang="en-US" sz="2800" dirty="0">
                <a:solidFill>
                  <a:schemeClr val="bg1"/>
                </a:solidFill>
                <a:effectLst/>
                <a:latin typeface="微軟正黑體" panose="020B0604030504040204" pitchFamily="34" charset="-120"/>
                <a:ea typeface="微軟正黑體" panose="020B0604030504040204" pitchFamily="34" charset="-120"/>
              </a:rPr>
              <a:t>，才能了解市場趨勢</a:t>
            </a:r>
          </a:p>
        </p:txBody>
      </p:sp>
      <p:sp>
        <p:nvSpPr>
          <p:cNvPr id="1195016" name="Text Box 8"/>
          <p:cNvSpPr txBox="1">
            <a:spLocks noChangeArrowheads="1"/>
          </p:cNvSpPr>
          <p:nvPr/>
        </p:nvSpPr>
        <p:spPr bwMode="auto">
          <a:xfrm>
            <a:off x="360363" y="3094038"/>
            <a:ext cx="8331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600">
                <a:solidFill>
                  <a:srgbClr val="4D4D4D"/>
                </a:solidFill>
                <a:effectLst/>
                <a:latin typeface="微軟正黑體" panose="020B0604030504040204" pitchFamily="34" charset="-120"/>
                <a:ea typeface="微軟正黑體" panose="020B0604030504040204" pitchFamily="34" charset="-120"/>
              </a:rPr>
              <a:t>Q</a:t>
            </a:r>
            <a:r>
              <a:rPr lang="zh-TW" altLang="en-US" sz="2600">
                <a:solidFill>
                  <a:srgbClr val="4D4D4D"/>
                </a:solidFill>
                <a:effectLst/>
                <a:latin typeface="微軟正黑體" panose="020B0604030504040204" pitchFamily="34" charset="-120"/>
                <a:ea typeface="微軟正黑體" panose="020B0604030504040204" pitchFamily="34" charset="-120"/>
              </a:rPr>
              <a:t>：如果想知道台灣股票市場的表現</a:t>
            </a:r>
            <a:r>
              <a:rPr lang="en-US" altLang="zh-TW" sz="2600">
                <a:solidFill>
                  <a:srgbClr val="4D4D4D"/>
                </a:solidFill>
                <a:effectLst/>
                <a:latin typeface="微軟正黑體" panose="020B0604030504040204" pitchFamily="34" charset="-120"/>
                <a:ea typeface="微軟正黑體" panose="020B0604030504040204" pitchFamily="34" charset="-120"/>
              </a:rPr>
              <a:t>?</a:t>
            </a:r>
          </a:p>
        </p:txBody>
      </p:sp>
      <p:sp>
        <p:nvSpPr>
          <p:cNvPr id="1195017" name="Text Box 9"/>
          <p:cNvSpPr txBox="1">
            <a:spLocks noChangeArrowheads="1"/>
          </p:cNvSpPr>
          <p:nvPr/>
        </p:nvSpPr>
        <p:spPr bwMode="auto">
          <a:xfrm>
            <a:off x="360363" y="3560763"/>
            <a:ext cx="8548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en-US" altLang="zh-TW" sz="2000" b="0" dirty="0">
                <a:solidFill>
                  <a:srgbClr val="A50021"/>
                </a:solidFill>
                <a:effectLst/>
                <a:latin typeface="微軟正黑體" panose="020B0604030504040204" pitchFamily="34" charset="-120"/>
                <a:ea typeface="微軟正黑體" panose="020B0604030504040204" pitchFamily="34" charset="-120"/>
              </a:rPr>
              <a:t>→</a:t>
            </a:r>
            <a:r>
              <a:rPr lang="zh-TW" altLang="en-US" sz="2000" b="0" dirty="0">
                <a:solidFill>
                  <a:srgbClr val="A50021"/>
                </a:solidFill>
                <a:effectLst/>
                <a:latin typeface="微軟正黑體" panose="020B0604030504040204" pitchFamily="34" charset="-120"/>
                <a:ea typeface="微軟正黑體" panose="020B0604030504040204" pitchFamily="34" charset="-120"/>
              </a:rPr>
              <a:t>你會去查詢</a:t>
            </a:r>
            <a:r>
              <a:rPr lang="zh-TW" altLang="en-US" sz="2000" u="sng" dirty="0">
                <a:solidFill>
                  <a:srgbClr val="A50021"/>
                </a:solidFill>
                <a:effectLst/>
                <a:latin typeface="微軟正黑體" panose="020B0604030504040204" pitchFamily="34" charset="-120"/>
                <a:ea typeface="微軟正黑體" panose="020B0604030504040204" pitchFamily="34" charset="-120"/>
              </a:rPr>
              <a:t>台灣加權指數</a:t>
            </a:r>
            <a:r>
              <a:rPr lang="zh-TW" altLang="en-US" sz="2000" b="0" dirty="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dirty="0">
                <a:solidFill>
                  <a:srgbClr val="A50021"/>
                </a:solidFill>
                <a:effectLst/>
                <a:latin typeface="微軟正黑體" panose="020B0604030504040204" pitchFamily="34" charset="-120"/>
                <a:ea typeface="微軟正黑體" panose="020B0604030504040204" pitchFamily="34" charset="-120"/>
              </a:rPr>
              <a:t>? </a:t>
            </a:r>
            <a:r>
              <a:rPr lang="zh-TW" altLang="en-US" sz="2000" b="0" dirty="0">
                <a:solidFill>
                  <a:srgbClr val="A50021"/>
                </a:solidFill>
                <a:effectLst/>
                <a:latin typeface="微軟正黑體" panose="020B0604030504040204" pitchFamily="34" charset="-120"/>
                <a:ea typeface="微軟正黑體" panose="020B0604030504040204" pitchFamily="34" charset="-120"/>
              </a:rPr>
              <a:t>還是去查詢某檔</a:t>
            </a:r>
            <a:r>
              <a:rPr lang="zh-TW" altLang="en-US" sz="2000" u="sng" dirty="0">
                <a:solidFill>
                  <a:srgbClr val="A50021"/>
                </a:solidFill>
                <a:effectLst/>
                <a:latin typeface="微軟正黑體" panose="020B0604030504040204" pitchFamily="34" charset="-120"/>
                <a:ea typeface="微軟正黑體" panose="020B0604030504040204" pitchFamily="34" charset="-120"/>
              </a:rPr>
              <a:t>台股基金</a:t>
            </a:r>
            <a:r>
              <a:rPr lang="zh-TW" altLang="en-US" sz="2000" b="0" dirty="0">
                <a:solidFill>
                  <a:srgbClr val="A50021"/>
                </a:solidFill>
                <a:effectLst/>
                <a:latin typeface="微軟正黑體" panose="020B0604030504040204" pitchFamily="34" charset="-120"/>
                <a:ea typeface="微軟正黑體" panose="020B0604030504040204" pitchFamily="34" charset="-120"/>
              </a:rPr>
              <a:t>的漲跌幅</a:t>
            </a:r>
            <a:r>
              <a:rPr lang="en-US" altLang="zh-TW" sz="2000" b="0" dirty="0">
                <a:solidFill>
                  <a:srgbClr val="A50021"/>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418881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5"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Oval 2"/>
          <p:cNvSpPr>
            <a:spLocks noChangeArrowheads="1"/>
          </p:cNvSpPr>
          <p:nvPr/>
        </p:nvSpPr>
        <p:spPr bwMode="auto">
          <a:xfrm>
            <a:off x="231775" y="2566988"/>
            <a:ext cx="4630738" cy="2584450"/>
          </a:xfrm>
          <a:prstGeom prst="ellipse">
            <a:avLst/>
          </a:prstGeom>
          <a:solidFill>
            <a:srgbClr val="DDDDDD"/>
          </a:solidFill>
          <a:ln w="12700">
            <a:solidFill>
              <a:srgbClr val="A50021"/>
            </a:solidFill>
            <a:round/>
            <a:headEnd/>
            <a:tailEnd/>
          </a:ln>
          <a:effectLst/>
        </p:spPr>
        <p:txBody>
          <a:bodyPr wrap="none" anchor="ctr"/>
          <a:lstStyle/>
          <a:p>
            <a:pPr>
              <a:defRPr/>
            </a:pPr>
            <a:endParaRPr lang="zh-TW" altLang="en-US">
              <a:latin typeface="微軟正黑體" panose="020B0604030504040204" pitchFamily="34" charset="-120"/>
              <a:ea typeface="微軟正黑體" panose="020B0604030504040204" pitchFamily="34" charset="-120"/>
            </a:endParaRPr>
          </a:p>
        </p:txBody>
      </p:sp>
      <p:sp>
        <p:nvSpPr>
          <p:cNvPr id="1178627" name="Rectangle 3"/>
          <p:cNvSpPr>
            <a:spLocks noGrp="1" noChangeArrowheads="1"/>
          </p:cNvSpPr>
          <p:nvPr>
            <p:ph type="title" idx="4294967295"/>
          </p:nvPr>
        </p:nvSpPr>
        <p:spPr bwMode="auto">
          <a:xfrm>
            <a:off x="230188" y="157163"/>
            <a:ext cx="6723062" cy="685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zh-TW" altLang="en-US" sz="2800" kern="1200" dirty="0">
                <a:cs typeface="Times New Roman" pitchFamily="18" charset="0"/>
              </a:rPr>
              <a:t>投資大中華，你會如何進行資產配置</a:t>
            </a:r>
            <a:r>
              <a:rPr lang="en-US" altLang="zh-TW" sz="2800" kern="1200" dirty="0">
                <a:cs typeface="Times New Roman" pitchFamily="18" charset="0"/>
              </a:rPr>
              <a:t>?</a:t>
            </a:r>
          </a:p>
        </p:txBody>
      </p:sp>
      <p:sp>
        <p:nvSpPr>
          <p:cNvPr id="1178628" name="Text Box 4"/>
          <p:cNvSpPr txBox="1">
            <a:spLocks noChangeArrowheads="1"/>
          </p:cNvSpPr>
          <p:nvPr/>
        </p:nvSpPr>
        <p:spPr bwMode="auto">
          <a:xfrm>
            <a:off x="954088" y="1493838"/>
            <a:ext cx="3135312" cy="457200"/>
          </a:xfrm>
          <a:prstGeom prst="rect">
            <a:avLst/>
          </a:prstGeom>
          <a:noFill/>
          <a:ln w="9525">
            <a:noFill/>
            <a:miter lim="800000"/>
            <a:headEnd/>
            <a:tailEnd/>
          </a:ln>
          <a:effectLst/>
        </p:spPr>
        <p:txBody>
          <a:bodyPr>
            <a:spAutoFit/>
          </a:bodyPr>
          <a:lstStyle/>
          <a:p>
            <a:pPr>
              <a:spcBef>
                <a:spcPct val="50000"/>
              </a:spcBef>
              <a:defRPr/>
            </a:pPr>
            <a:r>
              <a:rPr lang="zh-TW" altLang="en-US" sz="2400">
                <a:effectLst>
                  <a:outerShdw blurRad="38100" dist="38100" dir="2700000" algn="tl">
                    <a:srgbClr val="C0C0C0"/>
                  </a:outerShdw>
                </a:effectLst>
                <a:latin typeface="微軟正黑體" panose="020B0604030504040204" pitchFamily="34" charset="-120"/>
                <a:ea typeface="微軟正黑體" panose="020B0604030504040204" pitchFamily="34" charset="-120"/>
              </a:rPr>
              <a:t>主動式基金</a:t>
            </a:r>
          </a:p>
        </p:txBody>
      </p:sp>
      <p:sp>
        <p:nvSpPr>
          <p:cNvPr id="1178629" name="Text Box 5"/>
          <p:cNvSpPr txBox="1">
            <a:spLocks noChangeArrowheads="1"/>
          </p:cNvSpPr>
          <p:nvPr/>
        </p:nvSpPr>
        <p:spPr bwMode="auto">
          <a:xfrm>
            <a:off x="4991100" y="1497013"/>
            <a:ext cx="3135313" cy="457200"/>
          </a:xfrm>
          <a:prstGeom prst="rect">
            <a:avLst/>
          </a:prstGeom>
          <a:noFill/>
          <a:ln w="9525">
            <a:noFill/>
            <a:miter lim="800000"/>
            <a:headEnd/>
            <a:tailEnd/>
          </a:ln>
          <a:effectLst/>
        </p:spPr>
        <p:txBody>
          <a:bodyPr>
            <a:spAutoFit/>
          </a:bodyPr>
          <a:lstStyle/>
          <a:p>
            <a:pPr>
              <a:spcBef>
                <a:spcPct val="50000"/>
              </a:spcBef>
              <a:defRPr/>
            </a:pPr>
            <a:r>
              <a:rPr lang="zh-TW" altLang="en-US" sz="2400">
                <a:effectLst>
                  <a:outerShdw blurRad="38100" dist="38100" dir="2700000" algn="tl">
                    <a:srgbClr val="C0C0C0"/>
                  </a:outerShdw>
                </a:effectLst>
                <a:latin typeface="微軟正黑體" panose="020B0604030504040204" pitchFamily="34" charset="-120"/>
                <a:ea typeface="微軟正黑體" panose="020B0604030504040204" pitchFamily="34" charset="-120"/>
              </a:rPr>
              <a:t>被動式基金</a:t>
            </a:r>
          </a:p>
        </p:txBody>
      </p:sp>
      <p:sp>
        <p:nvSpPr>
          <p:cNvPr id="1178630" name="Oval 6"/>
          <p:cNvSpPr>
            <a:spLocks noChangeArrowheads="1"/>
          </p:cNvSpPr>
          <p:nvPr/>
        </p:nvSpPr>
        <p:spPr bwMode="auto">
          <a:xfrm>
            <a:off x="2663825" y="3001963"/>
            <a:ext cx="1843088" cy="885825"/>
          </a:xfrm>
          <a:prstGeom prst="ellipse">
            <a:avLst/>
          </a:prstGeom>
          <a:solidFill>
            <a:srgbClr val="CCCCFF"/>
          </a:solidFill>
          <a:ln w="9525">
            <a:noFill/>
            <a:round/>
            <a:headEnd/>
            <a:tailEnd/>
          </a:ln>
          <a:effectLst/>
        </p:spPr>
        <p:txBody>
          <a:bodyPr wrap="none" anchor="ctr"/>
          <a:lstStyle/>
          <a:p>
            <a:pPr>
              <a:defRPr/>
            </a:pPr>
            <a:r>
              <a:rPr lang="zh-TW" altLang="en-US" b="1" dirty="0">
                <a:effectLst>
                  <a:outerShdw blurRad="38100" dist="38100" dir="2700000" algn="tl">
                    <a:srgbClr val="FFFFFF"/>
                  </a:outerShdw>
                </a:effectLst>
                <a:latin typeface="微軟正黑體" panose="020B0604030504040204" pitchFamily="34" charset="-120"/>
                <a:ea typeface="微軟正黑體" panose="020B0604030504040204" pitchFamily="34" charset="-120"/>
              </a:rPr>
              <a:t>境外大中華基金</a:t>
            </a:r>
          </a:p>
        </p:txBody>
      </p:sp>
      <p:sp>
        <p:nvSpPr>
          <p:cNvPr id="1178631" name="Oval 7"/>
          <p:cNvSpPr>
            <a:spLocks noChangeArrowheads="1"/>
          </p:cNvSpPr>
          <p:nvPr/>
        </p:nvSpPr>
        <p:spPr bwMode="auto">
          <a:xfrm>
            <a:off x="649288" y="3981450"/>
            <a:ext cx="1843087" cy="885825"/>
          </a:xfrm>
          <a:prstGeom prst="ellipse">
            <a:avLst/>
          </a:prstGeom>
          <a:solidFill>
            <a:srgbClr val="CCCCFF"/>
          </a:solidFill>
          <a:ln w="9525">
            <a:noFill/>
            <a:round/>
            <a:headEnd/>
            <a:tailEnd/>
          </a:ln>
          <a:effectLst/>
        </p:spPr>
        <p:txBody>
          <a:bodyPr wrap="none" anchor="ctr"/>
          <a:lstStyle/>
          <a:p>
            <a:pPr>
              <a:defRPr/>
            </a:pPr>
            <a:r>
              <a:rPr lang="zh-TW" altLang="en-US" b="1" dirty="0">
                <a:effectLst>
                  <a:outerShdw blurRad="38100" dist="38100" dir="2700000" algn="tl">
                    <a:srgbClr val="FFFFFF"/>
                  </a:outerShdw>
                </a:effectLst>
                <a:latin typeface="微軟正黑體" panose="020B0604030504040204" pitchFamily="34" charset="-120"/>
                <a:ea typeface="微軟正黑體" panose="020B0604030504040204" pitchFamily="34" charset="-120"/>
              </a:rPr>
              <a:t>境內中國基金</a:t>
            </a:r>
          </a:p>
        </p:txBody>
      </p:sp>
      <p:sp>
        <p:nvSpPr>
          <p:cNvPr id="1178632" name="Oval 8"/>
          <p:cNvSpPr>
            <a:spLocks noChangeArrowheads="1"/>
          </p:cNvSpPr>
          <p:nvPr/>
        </p:nvSpPr>
        <p:spPr bwMode="auto">
          <a:xfrm>
            <a:off x="603250" y="3016250"/>
            <a:ext cx="1843088" cy="885825"/>
          </a:xfrm>
          <a:prstGeom prst="ellipse">
            <a:avLst/>
          </a:prstGeom>
          <a:solidFill>
            <a:srgbClr val="CCCCFF"/>
          </a:solidFill>
          <a:ln w="9525">
            <a:noFill/>
            <a:round/>
            <a:headEnd/>
            <a:tailEnd/>
          </a:ln>
          <a:effectLst/>
        </p:spPr>
        <p:txBody>
          <a:bodyPr wrap="none" anchor="ctr"/>
          <a:lstStyle/>
          <a:p>
            <a:pPr>
              <a:defRPr/>
            </a:pPr>
            <a:r>
              <a:rPr lang="zh-TW" altLang="en-US" b="1" dirty="0">
                <a:effectLst>
                  <a:outerShdw blurRad="38100" dist="38100" dir="2700000" algn="tl">
                    <a:srgbClr val="FFFFFF"/>
                  </a:outerShdw>
                </a:effectLst>
                <a:latin typeface="微軟正黑體" panose="020B0604030504040204" pitchFamily="34" charset="-120"/>
                <a:ea typeface="微軟正黑體" panose="020B0604030504040204" pitchFamily="34" charset="-120"/>
              </a:rPr>
              <a:t>境外中國基金</a:t>
            </a:r>
          </a:p>
        </p:txBody>
      </p:sp>
      <p:sp>
        <p:nvSpPr>
          <p:cNvPr id="1178633" name="Oval 9"/>
          <p:cNvSpPr>
            <a:spLocks noChangeArrowheads="1"/>
          </p:cNvSpPr>
          <p:nvPr/>
        </p:nvSpPr>
        <p:spPr bwMode="auto">
          <a:xfrm>
            <a:off x="2525713" y="3963988"/>
            <a:ext cx="1843087" cy="885825"/>
          </a:xfrm>
          <a:prstGeom prst="ellipse">
            <a:avLst/>
          </a:prstGeom>
          <a:solidFill>
            <a:srgbClr val="CCCCFF"/>
          </a:solidFill>
          <a:ln w="9525">
            <a:noFill/>
            <a:round/>
            <a:headEnd/>
            <a:tailEnd/>
          </a:ln>
          <a:effectLst/>
        </p:spPr>
        <p:txBody>
          <a:bodyPr wrap="none" anchor="ctr"/>
          <a:lstStyle/>
          <a:p>
            <a:pPr>
              <a:defRPr/>
            </a:pPr>
            <a:r>
              <a:rPr lang="zh-TW" altLang="en-US" b="1" dirty="0">
                <a:effectLst>
                  <a:outerShdw blurRad="38100" dist="38100" dir="2700000" algn="tl">
                    <a:srgbClr val="FFFFFF"/>
                  </a:outerShdw>
                </a:effectLst>
                <a:latin typeface="微軟正黑體" panose="020B0604030504040204" pitchFamily="34" charset="-120"/>
                <a:ea typeface="微軟正黑體" panose="020B0604030504040204" pitchFamily="34" charset="-120"/>
              </a:rPr>
              <a:t>境內大中華基金</a:t>
            </a:r>
          </a:p>
        </p:txBody>
      </p:sp>
      <p:sp>
        <p:nvSpPr>
          <p:cNvPr id="1178634" name="Oval 10"/>
          <p:cNvSpPr>
            <a:spLocks noChangeArrowheads="1"/>
          </p:cNvSpPr>
          <p:nvPr/>
        </p:nvSpPr>
        <p:spPr bwMode="auto">
          <a:xfrm>
            <a:off x="5268913" y="2566988"/>
            <a:ext cx="3584575" cy="2947987"/>
          </a:xfrm>
          <a:prstGeom prst="ellipse">
            <a:avLst/>
          </a:prstGeom>
          <a:solidFill>
            <a:srgbClr val="FFCC00"/>
          </a:solidFill>
          <a:ln w="12700">
            <a:solidFill>
              <a:srgbClr val="A50021"/>
            </a:solidFill>
            <a:round/>
            <a:headEnd/>
            <a:tailEnd/>
          </a:ln>
          <a:effectLst/>
        </p:spPr>
        <p:txBody>
          <a:bodyPr wrap="none" anchor="ctr"/>
          <a:lstStyle/>
          <a:p>
            <a:pPr>
              <a:defRPr/>
            </a:pPr>
            <a:endParaRPr lang="zh-TW" altLang="en-US">
              <a:latin typeface="微軟正黑體" panose="020B0604030504040204" pitchFamily="34" charset="-120"/>
              <a:ea typeface="微軟正黑體" panose="020B0604030504040204" pitchFamily="34" charset="-120"/>
            </a:endParaRPr>
          </a:p>
        </p:txBody>
      </p:sp>
      <p:sp>
        <p:nvSpPr>
          <p:cNvPr id="1178635" name="AutoShape 11"/>
          <p:cNvSpPr>
            <a:spLocks noChangeArrowheads="1"/>
          </p:cNvSpPr>
          <p:nvPr/>
        </p:nvSpPr>
        <p:spPr bwMode="auto">
          <a:xfrm>
            <a:off x="4700588" y="3074988"/>
            <a:ext cx="739775" cy="755650"/>
          </a:xfrm>
          <a:prstGeom prst="plus">
            <a:avLst>
              <a:gd name="adj" fmla="val 25000"/>
            </a:avLst>
          </a:prstGeom>
          <a:solidFill>
            <a:srgbClr val="A50021"/>
          </a:solidFill>
          <a:ln w="9525">
            <a:noFill/>
            <a:miter lim="800000"/>
            <a:headEnd/>
            <a:tailEnd/>
          </a:ln>
          <a:effectLst/>
        </p:spPr>
        <p:txBody>
          <a:bodyPr wrap="none" anchor="ctr"/>
          <a:lstStyle/>
          <a:p>
            <a:pPr>
              <a:defRPr/>
            </a:pPr>
            <a:endParaRPr lang="zh-TW" altLang="en-US">
              <a:latin typeface="微軟正黑體" panose="020B0604030504040204" pitchFamily="34" charset="-120"/>
              <a:ea typeface="微軟正黑體" panose="020B0604030504040204" pitchFamily="34" charset="-120"/>
            </a:endParaRPr>
          </a:p>
        </p:txBody>
      </p:sp>
      <p:sp>
        <p:nvSpPr>
          <p:cNvPr id="1178636" name="Text Box 12"/>
          <p:cNvSpPr txBox="1">
            <a:spLocks noChangeArrowheads="1"/>
          </p:cNvSpPr>
          <p:nvPr/>
        </p:nvSpPr>
        <p:spPr bwMode="auto">
          <a:xfrm>
            <a:off x="87313" y="2103438"/>
            <a:ext cx="4586287" cy="457200"/>
          </a:xfrm>
          <a:prstGeom prst="rect">
            <a:avLst/>
          </a:prstGeom>
          <a:noFill/>
          <a:ln w="9525">
            <a:noFill/>
            <a:miter lim="800000"/>
            <a:headEnd/>
            <a:tailEnd/>
          </a:ln>
          <a:effectLst/>
        </p:spPr>
        <p:txBody>
          <a:bodyPr>
            <a:spAutoFit/>
          </a:bodyPr>
          <a:lstStyle/>
          <a:p>
            <a:pPr>
              <a:lnSpc>
                <a:spcPct val="80000"/>
              </a:lnSpc>
              <a:defRPr/>
            </a:pPr>
            <a:r>
              <a:rPr lang="zh-TW" altLang="en-US" dirty="0">
                <a:effectLst>
                  <a:outerShdw blurRad="38100" dist="38100" dir="2700000" algn="tl">
                    <a:srgbClr val="C0C0C0"/>
                  </a:outerShdw>
                </a:effectLst>
                <a:latin typeface="微軟正黑體" panose="020B0604030504040204" pitchFamily="34" charset="-120"/>
                <a:ea typeface="微軟正黑體" panose="020B0604030504040204" pitchFamily="34" charset="-120"/>
              </a:rPr>
              <a:t>打敗</a:t>
            </a:r>
            <a:r>
              <a:rPr lang="en-US" altLang="zh-TW" dirty="0">
                <a:effectLst>
                  <a:outerShdw blurRad="38100" dist="38100" dir="2700000" algn="tl">
                    <a:srgbClr val="C0C0C0"/>
                  </a:outerShdw>
                </a:effectLst>
                <a:latin typeface="微軟正黑體" panose="020B0604030504040204" pitchFamily="34" charset="-120"/>
                <a:ea typeface="微軟正黑體" panose="020B0604030504040204" pitchFamily="34" charset="-120"/>
              </a:rPr>
              <a:t>Benchmark</a:t>
            </a:r>
            <a:r>
              <a:rPr lang="zh-TW" altLang="en-US" dirty="0">
                <a:effectLst>
                  <a:outerShdw blurRad="38100" dist="38100" dir="2700000" algn="tl">
                    <a:srgbClr val="C0C0C0"/>
                  </a:outerShdw>
                </a:effectLst>
                <a:latin typeface="微軟正黑體" panose="020B0604030504040204" pitchFamily="34" charset="-120"/>
                <a:ea typeface="微軟正黑體" panose="020B0604030504040204" pitchFamily="34" charset="-120"/>
              </a:rPr>
              <a:t>的機率為</a:t>
            </a:r>
            <a:r>
              <a:rPr lang="en-US" altLang="zh-TW" sz="3000" dirty="0">
                <a:solidFill>
                  <a:srgbClr val="A50021"/>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50%</a:t>
            </a:r>
          </a:p>
        </p:txBody>
      </p:sp>
      <p:sp>
        <p:nvSpPr>
          <p:cNvPr id="1178637" name="Text Box 13"/>
          <p:cNvSpPr txBox="1">
            <a:spLocks noChangeArrowheads="1"/>
          </p:cNvSpPr>
          <p:nvPr/>
        </p:nvSpPr>
        <p:spPr bwMode="auto">
          <a:xfrm>
            <a:off x="4352925" y="2028825"/>
            <a:ext cx="4791075" cy="519113"/>
          </a:xfrm>
          <a:prstGeom prst="rect">
            <a:avLst/>
          </a:prstGeom>
          <a:noFill/>
          <a:ln w="9525">
            <a:noFill/>
            <a:miter lim="800000"/>
            <a:headEnd/>
            <a:tailEnd/>
          </a:ln>
          <a:effectLst/>
        </p:spPr>
        <p:txBody>
          <a:bodyPr>
            <a:spAutoFit/>
          </a:bodyPr>
          <a:lstStyle/>
          <a:p>
            <a:pPr>
              <a:spcBef>
                <a:spcPct val="50000"/>
              </a:spcBef>
              <a:defRPr/>
            </a:pPr>
            <a:r>
              <a:rPr lang="zh-TW" altLang="en-US">
                <a:effectLst>
                  <a:outerShdw blurRad="38100" dist="38100" dir="2700000" algn="tl">
                    <a:srgbClr val="C0C0C0"/>
                  </a:outerShdw>
                </a:effectLst>
                <a:latin typeface="微軟正黑體" panose="020B0604030504040204" pitchFamily="34" charset="-120"/>
                <a:ea typeface="微軟正黑體" panose="020B0604030504040204" pitchFamily="34" charset="-120"/>
              </a:rPr>
              <a:t>追蹤</a:t>
            </a:r>
            <a:r>
              <a:rPr lang="en-US" altLang="zh-TW">
                <a:effectLst>
                  <a:outerShdw blurRad="38100" dist="38100" dir="2700000" algn="tl">
                    <a:srgbClr val="C0C0C0"/>
                  </a:outerShdw>
                </a:effectLst>
                <a:latin typeface="微軟正黑體" panose="020B0604030504040204" pitchFamily="34" charset="-120"/>
                <a:ea typeface="微軟正黑體" panose="020B0604030504040204" pitchFamily="34" charset="-120"/>
              </a:rPr>
              <a:t>Benchmark</a:t>
            </a:r>
            <a:r>
              <a:rPr lang="zh-TW" altLang="en-US">
                <a:effectLst>
                  <a:outerShdw blurRad="38100" dist="38100" dir="2700000" algn="tl">
                    <a:srgbClr val="C0C0C0"/>
                  </a:outerShdw>
                </a:effectLst>
                <a:latin typeface="微軟正黑體" panose="020B0604030504040204" pitchFamily="34" charset="-120"/>
                <a:ea typeface="微軟正黑體" panose="020B0604030504040204" pitchFamily="34" charset="-120"/>
              </a:rPr>
              <a:t>的機率為</a:t>
            </a:r>
            <a:r>
              <a:rPr lang="en-US" altLang="zh-TW" sz="2800">
                <a:solidFill>
                  <a:srgbClr val="A50021"/>
                </a:solidFill>
                <a:effectLst>
                  <a:outerShdw blurRad="38100" dist="38100" dir="2700000" algn="tl">
                    <a:srgbClr val="C0C0C0"/>
                  </a:outerShdw>
                </a:effectLst>
                <a:latin typeface="微軟正黑體" panose="020B0604030504040204" pitchFamily="34" charset="-120"/>
                <a:ea typeface="微軟正黑體" panose="020B0604030504040204" pitchFamily="34" charset="-120"/>
              </a:rPr>
              <a:t>100%</a:t>
            </a:r>
          </a:p>
        </p:txBody>
      </p:sp>
      <p:sp>
        <p:nvSpPr>
          <p:cNvPr id="1206286" name="Rectangle 15"/>
          <p:cNvSpPr>
            <a:spLocks noChangeArrowheads="1"/>
          </p:cNvSpPr>
          <p:nvPr/>
        </p:nvSpPr>
        <p:spPr bwMode="auto">
          <a:xfrm>
            <a:off x="5638800" y="3668713"/>
            <a:ext cx="2851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a:solidFill>
                  <a:schemeClr val="tx1"/>
                </a:solidFill>
                <a:latin typeface="Arial" pitchFamily="34" charset="0"/>
                <a:ea typeface="新細明體" pitchFamily="18" charset="-120"/>
              </a:defRPr>
            </a:lvl1pPr>
            <a:lvl2pPr marL="742950" indent="-285750" algn="l">
              <a:defRPr kumimoji="1">
                <a:solidFill>
                  <a:schemeClr val="tx1"/>
                </a:solidFill>
                <a:latin typeface="Arial" pitchFamily="34" charset="0"/>
                <a:ea typeface="新細明體" pitchFamily="18" charset="-120"/>
              </a:defRPr>
            </a:lvl2pPr>
            <a:lvl3pPr marL="1143000" indent="-228600" algn="l">
              <a:defRPr kumimoji="1">
                <a:solidFill>
                  <a:schemeClr val="tx1"/>
                </a:solidFill>
                <a:latin typeface="Arial" pitchFamily="34" charset="0"/>
                <a:ea typeface="新細明體" pitchFamily="18" charset="-120"/>
              </a:defRPr>
            </a:lvl3pPr>
            <a:lvl4pPr marL="1600200" indent="-228600" algn="l">
              <a:defRPr kumimoji="1">
                <a:solidFill>
                  <a:schemeClr val="tx1"/>
                </a:solidFill>
                <a:latin typeface="Arial" pitchFamily="34" charset="0"/>
                <a:ea typeface="新細明體" pitchFamily="18" charset="-120"/>
              </a:defRPr>
            </a:lvl4pPr>
            <a:lvl5pPr marL="2057400" indent="-228600" algn="l">
              <a:defRPr kumimoji="1">
                <a:solidFill>
                  <a:schemeClr val="tx1"/>
                </a:solidFill>
                <a:latin typeface="Arial" pitchFamily="34" charset="0"/>
                <a:ea typeface="新細明體" pitchFamily="18" charset="-120"/>
              </a:defRPr>
            </a:lvl5pPr>
            <a:lvl6pPr marL="2514600" indent="-228600" fontAlgn="base">
              <a:spcBef>
                <a:spcPct val="0"/>
              </a:spcBef>
              <a:spcAft>
                <a:spcPct val="0"/>
              </a:spcAft>
              <a:defRPr kumimoji="1">
                <a:solidFill>
                  <a:schemeClr val="tx1"/>
                </a:solidFill>
                <a:latin typeface="Arial" pitchFamily="34" charset="0"/>
                <a:ea typeface="新細明體" pitchFamily="18" charset="-120"/>
              </a:defRPr>
            </a:lvl6pPr>
            <a:lvl7pPr marL="2971800" indent="-228600" fontAlgn="base">
              <a:spcBef>
                <a:spcPct val="0"/>
              </a:spcBef>
              <a:spcAft>
                <a:spcPct val="0"/>
              </a:spcAft>
              <a:defRPr kumimoji="1">
                <a:solidFill>
                  <a:schemeClr val="tx1"/>
                </a:solidFill>
                <a:latin typeface="Arial" pitchFamily="34" charset="0"/>
                <a:ea typeface="新細明體" pitchFamily="18" charset="-120"/>
              </a:defRPr>
            </a:lvl7pPr>
            <a:lvl8pPr marL="3429000" indent="-228600" fontAlgn="base">
              <a:spcBef>
                <a:spcPct val="0"/>
              </a:spcBef>
              <a:spcAft>
                <a:spcPct val="0"/>
              </a:spcAft>
              <a:defRPr kumimoji="1">
                <a:solidFill>
                  <a:schemeClr val="tx1"/>
                </a:solidFill>
                <a:latin typeface="Arial" pitchFamily="34" charset="0"/>
                <a:ea typeface="新細明體" pitchFamily="18" charset="-120"/>
              </a:defRPr>
            </a:lvl8pPr>
            <a:lvl9pPr marL="3886200" indent="-228600" fontAlgn="base">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sz="3000">
                <a:solidFill>
                  <a:srgbClr val="A50021"/>
                </a:solidFill>
                <a:effectLst/>
                <a:latin typeface="微軟正黑體" panose="020B0604030504040204" pitchFamily="34" charset="-120"/>
                <a:ea typeface="微軟正黑體" panose="020B0604030504040204" pitchFamily="34" charset="-120"/>
              </a:rPr>
              <a:t>大中華指數基金</a:t>
            </a:r>
            <a:endParaRPr lang="zh-TW" altLang="en-US" sz="3000">
              <a:solidFill>
                <a:srgbClr val="000066"/>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48642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Text Box 2"/>
          <p:cNvSpPr txBox="1">
            <a:spLocks noChangeArrowheads="1"/>
          </p:cNvSpPr>
          <p:nvPr/>
        </p:nvSpPr>
        <p:spPr bwMode="auto">
          <a:xfrm>
            <a:off x="217488" y="231775"/>
            <a:ext cx="6457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擁有「市場」，你自己就是投資專家！</a:t>
            </a:r>
          </a:p>
        </p:txBody>
      </p:sp>
      <p:sp>
        <p:nvSpPr>
          <p:cNvPr id="1196035" name="Text Box 3"/>
          <p:cNvSpPr txBox="1">
            <a:spLocks noChangeArrowheads="1"/>
          </p:cNvSpPr>
          <p:nvPr/>
        </p:nvSpPr>
        <p:spPr bwMode="auto">
          <a:xfrm>
            <a:off x="260350" y="871538"/>
            <a:ext cx="8243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400">
                <a:solidFill>
                  <a:srgbClr val="4D4D4D"/>
                </a:solidFill>
                <a:effectLst/>
                <a:latin typeface="微軟正黑體" panose="020B0604030504040204" pitchFamily="34" charset="-120"/>
                <a:ea typeface="微軟正黑體" panose="020B0604030504040204" pitchFamily="34" charset="-120"/>
              </a:rPr>
              <a:t>擁有市場的最佳投資工具</a:t>
            </a:r>
            <a:r>
              <a:rPr lang="en-US" altLang="zh-TW" sz="2400">
                <a:solidFill>
                  <a:srgbClr val="4D4D4D"/>
                </a:solidFill>
                <a:effectLst/>
                <a:latin typeface="微軟正黑體" panose="020B0604030504040204" pitchFamily="34" charset="-120"/>
                <a:ea typeface="微軟正黑體" panose="020B0604030504040204" pitchFamily="34" charset="-120"/>
              </a:rPr>
              <a:t>—</a:t>
            </a:r>
            <a:r>
              <a:rPr lang="zh-TW" altLang="en-US" sz="2400">
                <a:solidFill>
                  <a:srgbClr val="A50021"/>
                </a:solidFill>
                <a:effectLst/>
                <a:latin typeface="微軟正黑體" panose="020B0604030504040204" pitchFamily="34" charset="-120"/>
                <a:ea typeface="微軟正黑體" panose="020B0604030504040204" pitchFamily="34" charset="-120"/>
              </a:rPr>
              <a:t>「指數化投資」</a:t>
            </a:r>
          </a:p>
        </p:txBody>
      </p:sp>
      <p:sp>
        <p:nvSpPr>
          <p:cNvPr id="1196036" name="Text Box 4"/>
          <p:cNvSpPr txBox="1">
            <a:spLocks noChangeArrowheads="1"/>
          </p:cNvSpPr>
          <p:nvPr/>
        </p:nvSpPr>
        <p:spPr bwMode="auto">
          <a:xfrm>
            <a:off x="231775" y="1335088"/>
            <a:ext cx="8548688" cy="830997"/>
          </a:xfrm>
          <a:prstGeom prst="rect">
            <a:avLst/>
          </a:prstGeom>
          <a:solidFill>
            <a:srgbClr val="DDDDDD"/>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20000"/>
              </a:lnSpc>
              <a:spcBef>
                <a:spcPct val="50000"/>
              </a:spcBef>
            </a:pPr>
            <a:r>
              <a:rPr lang="en-US" altLang="zh-TW" sz="2000">
                <a:solidFill>
                  <a:srgbClr val="4D4D4D"/>
                </a:solidFill>
                <a:effectLst/>
                <a:latin typeface="微軟正黑體" panose="020B0604030504040204" pitchFamily="34" charset="-120"/>
                <a:ea typeface="微軟正黑體" panose="020B0604030504040204" pitchFamily="34" charset="-120"/>
              </a:rPr>
              <a:t>Q</a:t>
            </a:r>
            <a:r>
              <a:rPr lang="zh-TW" altLang="en-US" sz="2000">
                <a:solidFill>
                  <a:srgbClr val="4D4D4D"/>
                </a:solidFill>
                <a:effectLst/>
                <a:latin typeface="微軟正黑體" panose="020B0604030504040204" pitchFamily="34" charset="-120"/>
                <a:ea typeface="微軟正黑體" panose="020B0604030504040204" pitchFamily="34" charset="-120"/>
              </a:rPr>
              <a:t>：什麼是</a:t>
            </a:r>
            <a:r>
              <a:rPr lang="zh-TW" altLang="en-US" sz="2000">
                <a:solidFill>
                  <a:srgbClr val="A50021"/>
                </a:solidFill>
                <a:effectLst/>
                <a:latin typeface="微軟正黑體" panose="020B0604030504040204" pitchFamily="34" charset="-120"/>
                <a:ea typeface="微軟正黑體" panose="020B0604030504040204" pitchFamily="34" charset="-120"/>
              </a:rPr>
              <a:t>「指數化投資」：</a:t>
            </a:r>
            <a:r>
              <a:rPr lang="zh-TW" altLang="en-US" sz="2000">
                <a:solidFill>
                  <a:srgbClr val="4D4D4D"/>
                </a:solidFill>
                <a:effectLst/>
                <a:latin typeface="微軟正黑體" panose="020B0604030504040204" pitchFamily="34" charset="-120"/>
                <a:ea typeface="微軟正黑體" panose="020B0604030504040204" pitchFamily="34" charset="-120"/>
              </a:rPr>
              <a:t>以資產買入一籃子指數成分股，以複製或最佳化的指數化策略組成投資組合，使資產報酬以追蹤指數績效回報為目的。</a:t>
            </a:r>
          </a:p>
        </p:txBody>
      </p:sp>
      <p:pic>
        <p:nvPicPr>
          <p:cNvPr id="1196037" name="Picture 5" descr="hsc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775" y="2611439"/>
            <a:ext cx="4014788" cy="3636962"/>
          </a:xfrm>
          <a:prstGeom prst="rect">
            <a:avLst/>
          </a:prstGeom>
          <a:noFill/>
          <a:extLst>
            <a:ext uri="{909E8E84-426E-40DD-AFC4-6F175D3DCCD1}">
              <a14:hiddenFill xmlns:a14="http://schemas.microsoft.com/office/drawing/2010/main">
                <a:solidFill>
                  <a:srgbClr val="FFFFFF"/>
                </a:solidFill>
              </a14:hiddenFill>
            </a:ext>
          </a:extLst>
        </p:spPr>
      </p:pic>
      <p:sp>
        <p:nvSpPr>
          <p:cNvPr id="1196038" name="Text Box 6"/>
          <p:cNvSpPr txBox="1">
            <a:spLocks noChangeArrowheads="1"/>
          </p:cNvSpPr>
          <p:nvPr/>
        </p:nvSpPr>
        <p:spPr bwMode="auto">
          <a:xfrm>
            <a:off x="5135563" y="4479925"/>
            <a:ext cx="1930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sz="1400">
                <a:effectLst/>
                <a:latin typeface="微軟正黑體" panose="020B0604030504040204" pitchFamily="34" charset="-120"/>
                <a:ea typeface="微軟正黑體" panose="020B0604030504040204" pitchFamily="34" charset="-120"/>
              </a:rPr>
              <a:t>香港</a:t>
            </a:r>
            <a:r>
              <a:rPr lang="en-US" altLang="zh-TW" sz="1400">
                <a:effectLst/>
                <a:latin typeface="微軟正黑體" panose="020B0604030504040204" pitchFamily="34" charset="-120"/>
                <a:ea typeface="微軟正黑體" panose="020B0604030504040204" pitchFamily="34" charset="-120"/>
              </a:rPr>
              <a:t>H</a:t>
            </a:r>
            <a:r>
              <a:rPr lang="zh-TW" altLang="en-US" sz="1400">
                <a:effectLst/>
                <a:latin typeface="微軟正黑體" panose="020B0604030504040204" pitchFamily="34" charset="-120"/>
                <a:ea typeface="微軟正黑體" panose="020B0604030504040204" pitchFamily="34" charset="-120"/>
              </a:rPr>
              <a:t>股指數</a:t>
            </a:r>
            <a:br>
              <a:rPr lang="zh-TW" altLang="en-US" sz="1400">
                <a:effectLst/>
                <a:latin typeface="微軟正黑體" panose="020B0604030504040204" pitchFamily="34" charset="-120"/>
                <a:ea typeface="微軟正黑體" panose="020B0604030504040204" pitchFamily="34" charset="-120"/>
              </a:rPr>
            </a:br>
            <a:r>
              <a:rPr lang="en-US" altLang="zh-TW" sz="1400">
                <a:effectLst/>
                <a:latin typeface="微軟正黑體" panose="020B0604030504040204" pitchFamily="34" charset="-120"/>
                <a:ea typeface="微軟正黑體" panose="020B0604030504040204" pitchFamily="34" charset="-120"/>
              </a:rPr>
              <a:t>VS.</a:t>
            </a:r>
            <a:br>
              <a:rPr lang="en-US" altLang="zh-TW" sz="1400">
                <a:effectLst/>
                <a:latin typeface="微軟正黑體" panose="020B0604030504040204" pitchFamily="34" charset="-120"/>
                <a:ea typeface="微軟正黑體" panose="020B0604030504040204" pitchFamily="34" charset="-120"/>
              </a:rPr>
            </a:br>
            <a:r>
              <a:rPr lang="zh-TW" altLang="en-US" sz="1400">
                <a:solidFill>
                  <a:srgbClr val="008000"/>
                </a:solidFill>
                <a:effectLst/>
                <a:latin typeface="微軟正黑體" panose="020B0604030504040204" pitchFamily="34" charset="-120"/>
                <a:ea typeface="微軟正黑體" panose="020B0604030504040204" pitchFamily="34" charset="-120"/>
              </a:rPr>
              <a:t>香港</a:t>
            </a:r>
            <a:r>
              <a:rPr lang="en-US" altLang="zh-TW" sz="1400">
                <a:solidFill>
                  <a:srgbClr val="008000"/>
                </a:solidFill>
                <a:effectLst/>
                <a:latin typeface="微軟正黑體" panose="020B0604030504040204" pitchFamily="34" charset="-120"/>
                <a:ea typeface="微軟正黑體" panose="020B0604030504040204" pitchFamily="34" charset="-120"/>
              </a:rPr>
              <a:t>H</a:t>
            </a:r>
            <a:r>
              <a:rPr lang="zh-TW" altLang="en-US" sz="1400">
                <a:solidFill>
                  <a:srgbClr val="008000"/>
                </a:solidFill>
                <a:effectLst/>
                <a:latin typeface="微軟正黑體" panose="020B0604030504040204" pitchFamily="34" charset="-120"/>
                <a:ea typeface="微軟正黑體" panose="020B0604030504040204" pitchFamily="34" charset="-120"/>
              </a:rPr>
              <a:t>股 </a:t>
            </a:r>
            <a:r>
              <a:rPr lang="en-US" altLang="zh-TW" sz="1400">
                <a:solidFill>
                  <a:srgbClr val="008000"/>
                </a:solidFill>
                <a:effectLst/>
                <a:latin typeface="微軟正黑體" panose="020B0604030504040204" pitchFamily="34" charset="-120"/>
                <a:ea typeface="微軟正黑體" panose="020B0604030504040204" pitchFamily="34" charset="-120"/>
              </a:rPr>
              <a:t>ETF</a:t>
            </a:r>
          </a:p>
        </p:txBody>
      </p:sp>
      <p:sp>
        <p:nvSpPr>
          <p:cNvPr id="1196039" name="Text Box 7"/>
          <p:cNvSpPr txBox="1">
            <a:spLocks noChangeArrowheads="1"/>
          </p:cNvSpPr>
          <p:nvPr/>
        </p:nvSpPr>
        <p:spPr bwMode="auto">
          <a:xfrm>
            <a:off x="246063" y="2220913"/>
            <a:ext cx="8477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a:solidFill>
                  <a:srgbClr val="4D4D4D"/>
                </a:solidFill>
                <a:effectLst/>
                <a:latin typeface="微軟正黑體" panose="020B0604030504040204" pitchFamily="34" charset="-120"/>
                <a:ea typeface="微軟正黑體" panose="020B0604030504040204" pitchFamily="34" charset="-120"/>
              </a:rPr>
              <a:t>指數化商品比專家更貼近市場</a:t>
            </a:r>
            <a:r>
              <a:rPr lang="en-US" altLang="zh-TW">
                <a:solidFill>
                  <a:srgbClr val="4D4D4D"/>
                </a:solidFill>
                <a:effectLst/>
                <a:latin typeface="微軟正黑體" panose="020B0604030504040204" pitchFamily="34" charset="-120"/>
                <a:ea typeface="微軟正黑體" panose="020B0604030504040204" pitchFamily="34" charset="-120"/>
              </a:rPr>
              <a:t>(</a:t>
            </a:r>
            <a:r>
              <a:rPr lang="zh-TW" altLang="en-US">
                <a:solidFill>
                  <a:srgbClr val="4D4D4D"/>
                </a:solidFill>
                <a:effectLst/>
                <a:latin typeface="微軟正黑體" panose="020B0604030504040204" pitchFamily="34" charset="-120"/>
                <a:ea typeface="微軟正黑體" panose="020B0604030504040204" pitchFamily="34" charset="-120"/>
              </a:rPr>
              <a:t>一</a:t>
            </a:r>
            <a:r>
              <a:rPr lang="en-US" altLang="zh-TW">
                <a:solidFill>
                  <a:srgbClr val="4D4D4D"/>
                </a:solidFill>
                <a:effectLst/>
                <a:latin typeface="微軟正黑體" panose="020B0604030504040204" pitchFamily="34" charset="-120"/>
                <a:ea typeface="微軟正黑體" panose="020B0604030504040204" pitchFamily="34" charset="-120"/>
              </a:rPr>
              <a:t>)</a:t>
            </a:r>
          </a:p>
        </p:txBody>
      </p:sp>
      <p:pic>
        <p:nvPicPr>
          <p:cNvPr id="1196040" name="Picture 8" descr="sse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2703513"/>
            <a:ext cx="4217987" cy="3555047"/>
          </a:xfrm>
          <a:prstGeom prst="rect">
            <a:avLst/>
          </a:prstGeom>
          <a:noFill/>
          <a:extLst>
            <a:ext uri="{909E8E84-426E-40DD-AFC4-6F175D3DCCD1}">
              <a14:hiddenFill xmlns:a14="http://schemas.microsoft.com/office/drawing/2010/main">
                <a:solidFill>
                  <a:srgbClr val="FFFFFF"/>
                </a:solidFill>
              </a14:hiddenFill>
            </a:ext>
          </a:extLst>
        </p:spPr>
      </p:pic>
      <p:sp>
        <p:nvSpPr>
          <p:cNvPr id="1196041" name="Text Box 9"/>
          <p:cNvSpPr txBox="1">
            <a:spLocks noChangeArrowheads="1"/>
          </p:cNvSpPr>
          <p:nvPr/>
        </p:nvSpPr>
        <p:spPr bwMode="auto">
          <a:xfrm>
            <a:off x="1465263" y="5235575"/>
            <a:ext cx="1930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sz="1400" dirty="0">
                <a:effectLst/>
                <a:latin typeface="微軟正黑體" panose="020B0604030504040204" pitchFamily="34" charset="-120"/>
                <a:ea typeface="微軟正黑體" panose="020B0604030504040204" pitchFamily="34" charset="-120"/>
              </a:rPr>
              <a:t>中國上証</a:t>
            </a:r>
            <a:r>
              <a:rPr lang="en-US" altLang="zh-TW" sz="1400" dirty="0">
                <a:effectLst/>
                <a:latin typeface="微軟正黑體" panose="020B0604030504040204" pitchFamily="34" charset="-120"/>
                <a:ea typeface="微軟正黑體" panose="020B0604030504040204" pitchFamily="34" charset="-120"/>
              </a:rPr>
              <a:t>180</a:t>
            </a:r>
            <a:r>
              <a:rPr lang="zh-TW" altLang="en-US" sz="1400" dirty="0">
                <a:effectLst/>
                <a:latin typeface="微軟正黑體" panose="020B0604030504040204" pitchFamily="34" charset="-120"/>
                <a:ea typeface="微軟正黑體" panose="020B0604030504040204" pitchFamily="34" charset="-120"/>
              </a:rPr>
              <a:t>指數</a:t>
            </a:r>
            <a:br>
              <a:rPr lang="zh-TW" altLang="en-US" sz="1400" dirty="0">
                <a:effectLst/>
                <a:latin typeface="微軟正黑體" panose="020B0604030504040204" pitchFamily="34" charset="-120"/>
                <a:ea typeface="微軟正黑體" panose="020B0604030504040204" pitchFamily="34" charset="-120"/>
              </a:rPr>
            </a:br>
            <a:r>
              <a:rPr lang="en-US" altLang="zh-TW" sz="1400" dirty="0">
                <a:effectLst/>
                <a:latin typeface="微軟正黑體" panose="020B0604030504040204" pitchFamily="34" charset="-120"/>
                <a:ea typeface="微軟正黑體" panose="020B0604030504040204" pitchFamily="34" charset="-120"/>
              </a:rPr>
              <a:t>VS.</a:t>
            </a:r>
            <a:br>
              <a:rPr lang="en-US" altLang="zh-TW" sz="1400" dirty="0">
                <a:effectLst/>
                <a:latin typeface="微軟正黑體" panose="020B0604030504040204" pitchFamily="34" charset="-120"/>
                <a:ea typeface="微軟正黑體" panose="020B0604030504040204" pitchFamily="34" charset="-120"/>
              </a:rPr>
            </a:br>
            <a:r>
              <a:rPr lang="zh-TW" altLang="en-US" sz="1400" dirty="0">
                <a:solidFill>
                  <a:srgbClr val="008000"/>
                </a:solidFill>
                <a:effectLst/>
                <a:latin typeface="微軟正黑體" panose="020B0604030504040204" pitchFamily="34" charset="-120"/>
                <a:ea typeface="微軟正黑體" panose="020B0604030504040204" pitchFamily="34" charset="-120"/>
              </a:rPr>
              <a:t>上証</a:t>
            </a:r>
            <a:r>
              <a:rPr lang="en-US" altLang="zh-TW" sz="1400" dirty="0">
                <a:solidFill>
                  <a:srgbClr val="008000"/>
                </a:solidFill>
                <a:effectLst/>
                <a:latin typeface="微軟正黑體" panose="020B0604030504040204" pitchFamily="34" charset="-120"/>
                <a:ea typeface="微軟正黑體" panose="020B0604030504040204" pitchFamily="34" charset="-120"/>
              </a:rPr>
              <a:t>180 ETF</a:t>
            </a:r>
          </a:p>
        </p:txBody>
      </p:sp>
      <p:sp>
        <p:nvSpPr>
          <p:cNvPr id="1196042" name="Text Box 10"/>
          <p:cNvSpPr txBox="1">
            <a:spLocks noChangeArrowheads="1"/>
          </p:cNvSpPr>
          <p:nvPr/>
        </p:nvSpPr>
        <p:spPr bwMode="auto">
          <a:xfrm>
            <a:off x="206375" y="6381750"/>
            <a:ext cx="526732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100" b="0">
                <a:solidFill>
                  <a:srgbClr val="111111"/>
                </a:solidFill>
                <a:effectLst/>
                <a:latin typeface="微軟正黑體" panose="020B0604030504040204" pitchFamily="34" charset="-120"/>
                <a:ea typeface="微軟正黑體" panose="020B0604030504040204" pitchFamily="34" charset="-120"/>
              </a:rPr>
              <a:t>資料來源：</a:t>
            </a:r>
            <a:r>
              <a:rPr lang="en-US" altLang="zh-TW" sz="1100" b="0">
                <a:solidFill>
                  <a:srgbClr val="111111"/>
                </a:solidFill>
                <a:effectLst/>
                <a:latin typeface="微軟正黑體" panose="020B0604030504040204" pitchFamily="34" charset="-120"/>
                <a:ea typeface="微軟正黑體" panose="020B0604030504040204" pitchFamily="34" charset="-120"/>
              </a:rPr>
              <a:t>Bloomberg(2009/02)</a:t>
            </a:r>
            <a:r>
              <a:rPr lang="zh-TW" altLang="en-US" sz="1100" b="0">
                <a:solidFill>
                  <a:srgbClr val="111111"/>
                </a:solidFill>
                <a:effectLst/>
                <a:latin typeface="微軟正黑體" panose="020B0604030504040204" pitchFamily="34" charset="-120"/>
                <a:ea typeface="微軟正黑體" panose="020B0604030504040204" pitchFamily="34" charset="-120"/>
              </a:rPr>
              <a:t>。</a:t>
            </a:r>
          </a:p>
        </p:txBody>
      </p:sp>
      <p:sp>
        <p:nvSpPr>
          <p:cNvPr id="1196043" name="Rectangle 11"/>
          <p:cNvSpPr>
            <a:spLocks noChangeArrowheads="1"/>
          </p:cNvSpPr>
          <p:nvPr/>
        </p:nvSpPr>
        <p:spPr bwMode="auto">
          <a:xfrm>
            <a:off x="246063" y="2640013"/>
            <a:ext cx="4325937" cy="3773487"/>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196044" name="Rectangle 12"/>
          <p:cNvSpPr>
            <a:spLocks noChangeArrowheads="1"/>
          </p:cNvSpPr>
          <p:nvPr/>
        </p:nvSpPr>
        <p:spPr bwMode="auto">
          <a:xfrm>
            <a:off x="4732338" y="2640013"/>
            <a:ext cx="4137025" cy="3773487"/>
          </a:xfrm>
          <a:prstGeom prst="rect">
            <a:avLst/>
          </a:prstGeom>
          <a:noFill/>
          <a:ln w="9525">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6853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1026"/>
          <p:cNvSpPr>
            <a:spLocks noGrp="1" noChangeArrowheads="1"/>
          </p:cNvSpPr>
          <p:nvPr>
            <p:ph type="title"/>
          </p:nvPr>
        </p:nvSpPr>
        <p:spPr bwMode="auto">
          <a:xfrm>
            <a:off x="206375" y="212725"/>
            <a:ext cx="3557588"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kern="1200" dirty="0">
                <a:cs typeface="Times New Roman" pitchFamily="18" charset="0"/>
              </a:rPr>
              <a:t>羅</a:t>
            </a:r>
            <a:r>
              <a:rPr lang="zh-CN" altLang="en-US" sz="2800" kern="1200" dirty="0">
                <a:cs typeface="Times New Roman" pitchFamily="18" charset="0"/>
              </a:rPr>
              <a:t>素</a:t>
            </a:r>
            <a:r>
              <a:rPr lang="zh-TW" altLang="en-US" sz="2800" kern="1200" dirty="0">
                <a:cs typeface="Times New Roman" pitchFamily="18" charset="0"/>
              </a:rPr>
              <a:t>投資</a:t>
            </a:r>
            <a:r>
              <a:rPr lang="zh-CN" altLang="en-US" sz="2800" kern="1200" dirty="0">
                <a:cs typeface="Times New Roman" pitchFamily="18" charset="0"/>
              </a:rPr>
              <a:t>公司</a:t>
            </a:r>
            <a:r>
              <a:rPr lang="zh-TW" altLang="en-US" sz="2800" kern="1200" dirty="0">
                <a:cs typeface="Times New Roman" pitchFamily="18" charset="0"/>
              </a:rPr>
              <a:t>簡介</a:t>
            </a:r>
            <a:endParaRPr lang="en-US" altLang="zh-CN" sz="2800" kern="1200" dirty="0">
              <a:cs typeface="Times New Roman" pitchFamily="18" charset="0"/>
            </a:endParaRPr>
          </a:p>
        </p:txBody>
      </p:sp>
      <p:sp>
        <p:nvSpPr>
          <p:cNvPr id="1212419" name="Rectangle 1027"/>
          <p:cNvSpPr>
            <a:spLocks noGrp="1" noChangeArrowheads="1"/>
          </p:cNvSpPr>
          <p:nvPr>
            <p:ph type="body" idx="1"/>
          </p:nvPr>
        </p:nvSpPr>
        <p:spPr bwMode="auto">
          <a:xfrm>
            <a:off x="209550" y="1325563"/>
            <a:ext cx="8597900" cy="192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2575" indent="-282575">
              <a:buClr>
                <a:srgbClr val="A50021"/>
              </a:buClr>
            </a:pPr>
            <a:r>
              <a:rPr lang="zh-TW" altLang="en-US" sz="1600" dirty="0">
                <a:solidFill>
                  <a:srgbClr val="4D4D4D"/>
                </a:solidFill>
              </a:rPr>
              <a:t>羅素投資公司成立於</a:t>
            </a:r>
            <a:r>
              <a:rPr lang="en-US" altLang="zh-TW" sz="1600" dirty="0">
                <a:solidFill>
                  <a:srgbClr val="4D4D4D"/>
                </a:solidFill>
              </a:rPr>
              <a:t>1936</a:t>
            </a:r>
            <a:r>
              <a:rPr lang="zh-TW" altLang="en-US" sz="1600" dirty="0">
                <a:solidFill>
                  <a:srgbClr val="4D4D4D"/>
                </a:solidFill>
              </a:rPr>
              <a:t>年，並於</a:t>
            </a:r>
            <a:r>
              <a:rPr lang="en-US" altLang="zh-TW" sz="1600" dirty="0">
                <a:solidFill>
                  <a:srgbClr val="4D4D4D"/>
                </a:solidFill>
              </a:rPr>
              <a:t>1998</a:t>
            </a:r>
            <a:r>
              <a:rPr lang="zh-TW" altLang="en-US" sz="1600" dirty="0">
                <a:solidFill>
                  <a:srgbClr val="4D4D4D"/>
                </a:solidFill>
              </a:rPr>
              <a:t>年成為美國西北互惠人壽子公司，擁有</a:t>
            </a:r>
            <a:r>
              <a:rPr lang="en-US" altLang="zh-TW" sz="1600" dirty="0">
                <a:solidFill>
                  <a:srgbClr val="4D4D4D"/>
                </a:solidFill>
              </a:rPr>
              <a:t>70</a:t>
            </a:r>
            <a:r>
              <a:rPr lang="zh-TW" altLang="en-US" sz="1600" dirty="0">
                <a:solidFill>
                  <a:srgbClr val="4D4D4D"/>
                </a:solidFill>
              </a:rPr>
              <a:t>多年的投資管理經驗，歷經各種投資趨勢及經濟週期</a:t>
            </a:r>
            <a:r>
              <a:rPr lang="zh-CN" altLang="en-US" sz="1600" dirty="0">
                <a:solidFill>
                  <a:srgbClr val="4D4D4D"/>
                </a:solidFill>
              </a:rPr>
              <a:t>。</a:t>
            </a:r>
          </a:p>
          <a:p>
            <a:pPr marL="282575" indent="-282575">
              <a:buClr>
                <a:srgbClr val="A50021"/>
              </a:buClr>
            </a:pPr>
            <a:r>
              <a:rPr lang="zh-TW" altLang="en-US" sz="1600" dirty="0">
                <a:solidFill>
                  <a:srgbClr val="4D4D4D"/>
                </a:solidFill>
              </a:rPr>
              <a:t>羅素投資以多元經理人基金和羅素指數家族而著稱，並多次獲得</a:t>
            </a:r>
            <a:r>
              <a:rPr lang="en-US" altLang="zh-CN" sz="1600" dirty="0">
                <a:solidFill>
                  <a:srgbClr val="4D4D4D"/>
                </a:solidFill>
              </a:rPr>
              <a:t>European Pensions </a:t>
            </a:r>
            <a:r>
              <a:rPr lang="zh-CN" altLang="en-US" sz="1600" dirty="0">
                <a:solidFill>
                  <a:srgbClr val="4D4D4D"/>
                </a:solidFill>
              </a:rPr>
              <a:t>和 </a:t>
            </a:r>
            <a:r>
              <a:rPr lang="en-US" altLang="zh-CN" sz="1600" dirty="0">
                <a:solidFill>
                  <a:srgbClr val="4D4D4D"/>
                </a:solidFill>
              </a:rPr>
              <a:t>Global Pension Magazine </a:t>
            </a:r>
            <a:r>
              <a:rPr lang="zh-CN" altLang="en-US" sz="1600" dirty="0">
                <a:solidFill>
                  <a:srgbClr val="4D4D4D"/>
                </a:solidFill>
              </a:rPr>
              <a:t>的</a:t>
            </a:r>
            <a:r>
              <a:rPr lang="zh-TW" altLang="en-US" sz="1600" dirty="0">
                <a:solidFill>
                  <a:srgbClr val="4D4D4D"/>
                </a:solidFill>
              </a:rPr>
              <a:t>「年度多元經理人」的殊榮</a:t>
            </a:r>
            <a:r>
              <a:rPr lang="zh-CN" altLang="en-US" sz="1600" dirty="0">
                <a:solidFill>
                  <a:srgbClr val="4D4D4D"/>
                </a:solidFill>
              </a:rPr>
              <a:t>。</a:t>
            </a:r>
          </a:p>
          <a:p>
            <a:pPr marL="282575" indent="-282575">
              <a:buClr>
                <a:srgbClr val="A50021"/>
              </a:buClr>
            </a:pPr>
            <a:r>
              <a:rPr lang="zh-TW" altLang="en-US" sz="1600" dirty="0">
                <a:solidFill>
                  <a:srgbClr val="4D4D4D"/>
                </a:solidFill>
              </a:rPr>
              <a:t>羅素公司</a:t>
            </a:r>
            <a:r>
              <a:rPr lang="zh-CN" altLang="en-US" sz="1600" dirty="0">
                <a:solidFill>
                  <a:srgbClr val="4D4D4D"/>
                </a:solidFill>
              </a:rPr>
              <a:t>在12</a:t>
            </a:r>
            <a:r>
              <a:rPr lang="zh-TW" altLang="en-US" sz="1600" dirty="0">
                <a:solidFill>
                  <a:srgbClr val="4D4D4D"/>
                </a:solidFill>
              </a:rPr>
              <a:t>個國家</a:t>
            </a:r>
            <a:r>
              <a:rPr lang="zh-CN" altLang="en-US" sz="1600" dirty="0">
                <a:solidFill>
                  <a:srgbClr val="4D4D4D"/>
                </a:solidFill>
              </a:rPr>
              <a:t>的24</a:t>
            </a:r>
            <a:r>
              <a:rPr lang="zh-TW" altLang="en-US" sz="1600" dirty="0">
                <a:solidFill>
                  <a:srgbClr val="4D4D4D"/>
                </a:solidFill>
              </a:rPr>
              <a:t>個</a:t>
            </a:r>
            <a:r>
              <a:rPr lang="zh-CN" altLang="en-US" sz="1600" dirty="0">
                <a:solidFill>
                  <a:srgbClr val="4D4D4D"/>
                </a:solidFill>
              </a:rPr>
              <a:t>城市</a:t>
            </a:r>
            <a:r>
              <a:rPr lang="zh-TW" altLang="en-US" sz="1600" dirty="0">
                <a:solidFill>
                  <a:srgbClr val="4D4D4D"/>
                </a:solidFill>
              </a:rPr>
              <a:t>設</a:t>
            </a:r>
            <a:r>
              <a:rPr lang="zh-CN" altLang="en-US" sz="1600" dirty="0">
                <a:solidFill>
                  <a:srgbClr val="4D4D4D"/>
                </a:solidFill>
              </a:rPr>
              <a:t>有公司分部</a:t>
            </a:r>
            <a:r>
              <a:rPr lang="zh-TW" altLang="en-US" sz="1600" dirty="0">
                <a:solidFill>
                  <a:srgbClr val="4D4D4D"/>
                </a:solidFill>
              </a:rPr>
              <a:t>，其中於東京、新加坡、香港、首爾均設有亞洲辦事處</a:t>
            </a:r>
            <a:r>
              <a:rPr lang="zh-CN" altLang="en-US" sz="1600" dirty="0">
                <a:solidFill>
                  <a:srgbClr val="4D4D4D"/>
                </a:solidFill>
              </a:rPr>
              <a:t>。客</a:t>
            </a:r>
            <a:r>
              <a:rPr lang="zh-TW" altLang="en-US" sz="1600" dirty="0">
                <a:solidFill>
                  <a:srgbClr val="4D4D4D"/>
                </a:solidFill>
              </a:rPr>
              <a:t>戶群更</a:t>
            </a:r>
            <a:r>
              <a:rPr lang="zh-CN" altLang="en-US" sz="1600" dirty="0">
                <a:solidFill>
                  <a:srgbClr val="4D4D4D"/>
                </a:solidFill>
              </a:rPr>
              <a:t>遍布全世界47</a:t>
            </a:r>
            <a:r>
              <a:rPr lang="zh-TW" altLang="en-US" sz="1600" dirty="0">
                <a:solidFill>
                  <a:srgbClr val="4D4D4D"/>
                </a:solidFill>
              </a:rPr>
              <a:t>個國家及地區</a:t>
            </a:r>
            <a:r>
              <a:rPr lang="zh-CN" altLang="en-US" sz="1600" dirty="0">
                <a:solidFill>
                  <a:srgbClr val="4D4D4D"/>
                </a:solidFill>
              </a:rPr>
              <a:t>。</a:t>
            </a:r>
          </a:p>
        </p:txBody>
      </p:sp>
      <p:sp>
        <p:nvSpPr>
          <p:cNvPr id="1212420" name="Text Box 1028"/>
          <p:cNvSpPr txBox="1">
            <a:spLocks noChangeArrowheads="1"/>
          </p:cNvSpPr>
          <p:nvPr/>
        </p:nvSpPr>
        <p:spPr bwMode="auto">
          <a:xfrm>
            <a:off x="6570663" y="3678238"/>
            <a:ext cx="1512887"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2007</a:t>
            </a: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羅素發表以</a:t>
            </a:r>
            <a:r>
              <a:rPr kumimoji="0" lang="en-US" altLang="zh-TW" sz="1200" b="0">
                <a:solidFill>
                  <a:srgbClr val="4D4D4D"/>
                </a:solidFill>
                <a:effectLst/>
                <a:latin typeface="微軟正黑體" panose="020B0604030504040204" pitchFamily="34" charset="-120"/>
                <a:ea typeface="微軟正黑體" panose="020B0604030504040204" pitchFamily="34" charset="-120"/>
              </a:rPr>
              <a:t>Russell 3000</a:t>
            </a:r>
            <a:r>
              <a:rPr kumimoji="0" lang="zh-TW" altLang="en-US" sz="1200" b="0">
                <a:solidFill>
                  <a:srgbClr val="4D4D4D"/>
                </a:solidFill>
                <a:effectLst/>
                <a:latin typeface="微軟正黑體" panose="020B0604030504040204" pitchFamily="34" charset="-120"/>
                <a:ea typeface="微軟正黑體" panose="020B0604030504040204" pitchFamily="34" charset="-120"/>
              </a:rPr>
              <a:t>為子指數的羅素全球指數</a:t>
            </a:r>
          </a:p>
        </p:txBody>
      </p:sp>
      <p:sp>
        <p:nvSpPr>
          <p:cNvPr id="1212421" name="Line 1029"/>
          <p:cNvSpPr>
            <a:spLocks noChangeShapeType="1"/>
          </p:cNvSpPr>
          <p:nvPr/>
        </p:nvSpPr>
        <p:spPr bwMode="auto">
          <a:xfrm>
            <a:off x="7356475" y="5321300"/>
            <a:ext cx="0" cy="992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22" name="Text Box 1030"/>
          <p:cNvSpPr txBox="1">
            <a:spLocks noChangeArrowheads="1"/>
          </p:cNvSpPr>
          <p:nvPr/>
        </p:nvSpPr>
        <p:spPr bwMode="auto">
          <a:xfrm>
            <a:off x="7442200" y="5240338"/>
            <a:ext cx="1547813"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200</a:t>
            </a:r>
            <a:r>
              <a:rPr kumimoji="0" lang="en-GB" altLang="zh-CN" sz="1100">
                <a:solidFill>
                  <a:srgbClr val="C0C0C0"/>
                </a:solidFill>
                <a:effectLst/>
                <a:latin typeface="微軟正黑體" panose="020B0604030504040204" pitchFamily="34" charset="-120"/>
                <a:ea typeface="微軟正黑體" panose="020B0604030504040204" pitchFamily="34" charset="-120"/>
              </a:rPr>
              <a:t>8</a:t>
            </a: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第一檔追蹤羅素全球指數的</a:t>
            </a:r>
            <a:r>
              <a:rPr kumimoji="0" lang="en-US" altLang="zh-TW" sz="1200" b="0">
                <a:solidFill>
                  <a:srgbClr val="4D4D4D"/>
                </a:solidFill>
                <a:effectLst/>
                <a:latin typeface="微軟正黑體" panose="020B0604030504040204" pitchFamily="34" charset="-120"/>
                <a:ea typeface="微軟正黑體" panose="020B0604030504040204" pitchFamily="34" charset="-120"/>
              </a:rPr>
              <a:t>ETF</a:t>
            </a:r>
            <a:r>
              <a:rPr kumimoji="0" lang="zh-TW" altLang="en-US" sz="1200" b="0">
                <a:solidFill>
                  <a:srgbClr val="4D4D4D"/>
                </a:solidFill>
                <a:effectLst/>
                <a:latin typeface="微軟正黑體" panose="020B0604030504040204" pitchFamily="34" charset="-120"/>
                <a:ea typeface="微軟正黑體" panose="020B0604030504040204" pitchFamily="34" charset="-120"/>
              </a:rPr>
              <a:t>於倫敦發行</a:t>
            </a:r>
            <a:r>
              <a:rPr kumimoji="0" lang="zh-CN" altLang="en-US" sz="1200" b="0">
                <a:solidFill>
                  <a:srgbClr val="4D4D4D"/>
                </a:solidFill>
                <a:effectLst/>
                <a:latin typeface="微軟正黑體" panose="020B0604030504040204" pitchFamily="34" charset="-120"/>
                <a:ea typeface="微軟正黑體" panose="020B0604030504040204" pitchFamily="34" charset="-120"/>
              </a:rPr>
              <a:t>。　</a:t>
            </a:r>
            <a:endParaRPr kumimoji="0" lang="en-GB" altLang="zh-TW" sz="1200" b="0">
              <a:solidFill>
                <a:srgbClr val="4D4D4D"/>
              </a:solidFill>
              <a:effectLst/>
              <a:latin typeface="微軟正黑體" panose="020B0604030504040204" pitchFamily="34" charset="-120"/>
              <a:ea typeface="微軟正黑體" panose="020B0604030504040204" pitchFamily="34" charset="-120"/>
            </a:endParaRPr>
          </a:p>
        </p:txBody>
      </p:sp>
      <p:sp>
        <p:nvSpPr>
          <p:cNvPr id="1212423" name="Line 1031"/>
          <p:cNvSpPr>
            <a:spLocks noChangeShapeType="1"/>
          </p:cNvSpPr>
          <p:nvPr/>
        </p:nvSpPr>
        <p:spPr bwMode="auto">
          <a:xfrm>
            <a:off x="1117600" y="3856038"/>
            <a:ext cx="0" cy="911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24" name="Text Box 1032"/>
          <p:cNvSpPr txBox="1">
            <a:spLocks noChangeArrowheads="1"/>
          </p:cNvSpPr>
          <p:nvPr/>
        </p:nvSpPr>
        <p:spPr bwMode="auto">
          <a:xfrm>
            <a:off x="1133475" y="3767138"/>
            <a:ext cx="1320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1979</a:t>
            </a:r>
            <a:endParaRPr kumimoji="0" lang="en-GB" altLang="zh-CN" sz="1100">
              <a:solidFill>
                <a:srgbClr val="C0C0C0"/>
              </a:solidFill>
              <a:effectLst/>
              <a:latin typeface="微軟正黑體" panose="020B0604030504040204" pitchFamily="34" charset="-120"/>
              <a:ea typeface="微軟正黑體" panose="020B0604030504040204" pitchFamily="34" charset="-120"/>
            </a:endParaRPr>
          </a:p>
          <a:p>
            <a:pPr algn="l"/>
            <a:r>
              <a:rPr kumimoji="0" lang="zh-TW" altLang="en-GB" sz="1200" b="0">
                <a:solidFill>
                  <a:srgbClr val="4D4D4D"/>
                </a:solidFill>
                <a:effectLst/>
                <a:latin typeface="微軟正黑體" panose="020B0604030504040204" pitchFamily="34" charset="-120"/>
                <a:ea typeface="微軟正黑體" panose="020B0604030504040204" pitchFamily="34" charset="-120"/>
              </a:rPr>
              <a:t>羅素設立倫敦分部，正式開始國際化拓展</a:t>
            </a:r>
            <a:r>
              <a:rPr kumimoji="0" lang="zh-CN" altLang="en-GB" sz="1200" b="0">
                <a:solidFill>
                  <a:srgbClr val="4D4D4D"/>
                </a:solidFill>
                <a:effectLst/>
                <a:latin typeface="微軟正黑體" panose="020B0604030504040204" pitchFamily="34" charset="-120"/>
                <a:ea typeface="微軟正黑體" panose="020B0604030504040204" pitchFamily="34" charset="-120"/>
              </a:rPr>
              <a:t>。</a:t>
            </a:r>
          </a:p>
          <a:p>
            <a:pPr algn="l"/>
            <a:endParaRPr kumimoji="0" lang="zh-CN" altLang="en-US" sz="1200" b="0">
              <a:solidFill>
                <a:srgbClr val="4D4D4D"/>
              </a:solidFill>
              <a:effectLst/>
              <a:latin typeface="微軟正黑體" panose="020B0604030504040204" pitchFamily="34" charset="-120"/>
              <a:ea typeface="微軟正黑體" panose="020B0604030504040204" pitchFamily="34" charset="-120"/>
            </a:endParaRPr>
          </a:p>
        </p:txBody>
      </p:sp>
      <p:sp>
        <p:nvSpPr>
          <p:cNvPr id="1212425" name="Line 1033"/>
          <p:cNvSpPr>
            <a:spLocks noChangeShapeType="1"/>
          </p:cNvSpPr>
          <p:nvPr/>
        </p:nvSpPr>
        <p:spPr bwMode="auto">
          <a:xfrm>
            <a:off x="2008188" y="5307013"/>
            <a:ext cx="0" cy="9826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26" name="Text Box 1034"/>
          <p:cNvSpPr txBox="1">
            <a:spLocks noChangeArrowheads="1"/>
          </p:cNvSpPr>
          <p:nvPr/>
        </p:nvSpPr>
        <p:spPr bwMode="auto">
          <a:xfrm>
            <a:off x="2133600" y="5292725"/>
            <a:ext cx="117475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1980</a:t>
            </a: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發行首檔多元經理人基金</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p>
        </p:txBody>
      </p:sp>
      <p:sp>
        <p:nvSpPr>
          <p:cNvPr id="1212427" name="Line 1035"/>
          <p:cNvSpPr>
            <a:spLocks noChangeShapeType="1"/>
          </p:cNvSpPr>
          <p:nvPr/>
        </p:nvSpPr>
        <p:spPr bwMode="auto">
          <a:xfrm>
            <a:off x="3370263" y="5313363"/>
            <a:ext cx="0" cy="9826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28" name="Text Box 1036"/>
          <p:cNvSpPr txBox="1">
            <a:spLocks noChangeArrowheads="1"/>
          </p:cNvSpPr>
          <p:nvPr/>
        </p:nvSpPr>
        <p:spPr bwMode="auto">
          <a:xfrm>
            <a:off x="3363913" y="5218113"/>
            <a:ext cx="12350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1984</a:t>
            </a: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發表羅素美國指數</a:t>
            </a:r>
            <a:r>
              <a:rPr kumimoji="0" lang="zh-CN" altLang="en-US" sz="1200" b="0">
                <a:solidFill>
                  <a:srgbClr val="4D4D4D"/>
                </a:solidFill>
                <a:effectLst/>
                <a:latin typeface="微軟正黑體" panose="020B0604030504040204" pitchFamily="34" charset="-120"/>
                <a:ea typeface="微軟正黑體" panose="020B0604030504040204" pitchFamily="34" charset="-120"/>
              </a:rPr>
              <a:t>。其中</a:t>
            </a:r>
            <a:r>
              <a:rPr kumimoji="0" lang="zh-TW" altLang="en-US" sz="1200" b="0">
                <a:solidFill>
                  <a:srgbClr val="4D4D4D"/>
                </a:solidFill>
                <a:effectLst/>
                <a:latin typeface="微軟正黑體" panose="020B0604030504040204" pitchFamily="34" charset="-120"/>
                <a:ea typeface="微軟正黑體" panose="020B0604030504040204" pitchFamily="34" charset="-120"/>
              </a:rPr>
              <a:t>羅素</a:t>
            </a:r>
            <a:r>
              <a:rPr kumimoji="0" lang="en-US" altLang="zh-TW" sz="1200" b="0">
                <a:solidFill>
                  <a:srgbClr val="4D4D4D"/>
                </a:solidFill>
                <a:effectLst/>
                <a:latin typeface="微軟正黑體" panose="020B0604030504040204" pitchFamily="34" charset="-120"/>
                <a:ea typeface="微軟正黑體" panose="020B0604030504040204" pitchFamily="34" charset="-120"/>
              </a:rPr>
              <a:t>2000</a:t>
            </a:r>
            <a:r>
              <a:rPr kumimoji="0" lang="zh-TW" altLang="en-US" sz="1200" b="0">
                <a:solidFill>
                  <a:srgbClr val="4D4D4D"/>
                </a:solidFill>
                <a:effectLst/>
                <a:latin typeface="微軟正黑體" panose="020B0604030504040204" pitchFamily="34" charset="-120"/>
                <a:ea typeface="微軟正黑體" panose="020B0604030504040204" pitchFamily="34" charset="-120"/>
              </a:rPr>
              <a:t>指數已為小型股標準</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p>
        </p:txBody>
      </p:sp>
      <p:sp>
        <p:nvSpPr>
          <p:cNvPr id="1212429" name="Text Box 1037"/>
          <p:cNvSpPr txBox="1">
            <a:spLocks noChangeArrowheads="1"/>
          </p:cNvSpPr>
          <p:nvPr/>
        </p:nvSpPr>
        <p:spPr bwMode="auto">
          <a:xfrm>
            <a:off x="3881438" y="3700463"/>
            <a:ext cx="1293812"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1987</a:t>
            </a:r>
            <a:endParaRPr kumimoji="0" lang="en-GB" altLang="zh-TW" sz="1100" b="0">
              <a:solidFill>
                <a:srgbClr val="C0C0C0"/>
              </a:solidFill>
              <a:effectLst/>
              <a:latin typeface="微軟正黑體" panose="020B0604030504040204" pitchFamily="34" charset="-120"/>
              <a:ea typeface="微軟正黑體" panose="020B0604030504040204" pitchFamily="34" charset="-120"/>
            </a:endParaRP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發表羅素策略型投資指數</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r>
              <a:rPr kumimoji="0" lang="zh-TW" altLang="en-US" sz="1200" b="0">
                <a:solidFill>
                  <a:srgbClr val="4D4D4D"/>
                </a:solidFill>
                <a:effectLst/>
                <a:latin typeface="微軟正黑體" panose="020B0604030504040204" pitchFamily="34" charset="-120"/>
                <a:ea typeface="微軟正黑體" panose="020B0604030504040204" pitchFamily="34" charset="-120"/>
              </a:rPr>
              <a:t>成為目前美國機構投資人所推崇的重要指標</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p>
        </p:txBody>
      </p:sp>
      <p:sp>
        <p:nvSpPr>
          <p:cNvPr id="1212430" name="Line 1038"/>
          <p:cNvSpPr>
            <a:spLocks noChangeShapeType="1"/>
          </p:cNvSpPr>
          <p:nvPr/>
        </p:nvSpPr>
        <p:spPr bwMode="auto">
          <a:xfrm>
            <a:off x="3848100" y="3797300"/>
            <a:ext cx="0" cy="9509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31" name="Line 1039"/>
          <p:cNvSpPr>
            <a:spLocks noChangeShapeType="1"/>
          </p:cNvSpPr>
          <p:nvPr/>
        </p:nvSpPr>
        <p:spPr bwMode="auto">
          <a:xfrm>
            <a:off x="2525713" y="3854450"/>
            <a:ext cx="0" cy="814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32" name="Text Box 1040"/>
          <p:cNvSpPr txBox="1">
            <a:spLocks noChangeArrowheads="1"/>
          </p:cNvSpPr>
          <p:nvPr/>
        </p:nvSpPr>
        <p:spPr bwMode="auto">
          <a:xfrm>
            <a:off x="2535238" y="3722688"/>
            <a:ext cx="1292225" cy="1101725"/>
          </a:xfrm>
          <a:prstGeom prst="rect">
            <a:avLst/>
          </a:prstGeom>
          <a:noFill/>
          <a:ln>
            <a:noFill/>
          </a:ln>
          <a:effectLst/>
          <a:extLst>
            <a:ext uri="{909E8E84-426E-40DD-AFC4-6F175D3DCCD1}">
              <a14:hiddenFill xmlns:a14="http://schemas.microsoft.com/office/drawing/2010/main">
                <a:solidFill>
                  <a:schemeClr val="bg1">
                    <a:alpha val="59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0" lang="en-GB" altLang="zh-TW" sz="1100">
                <a:solidFill>
                  <a:srgbClr val="C0C0C0"/>
                </a:solidFill>
                <a:effectLst/>
                <a:latin typeface="微軟正黑體" panose="020B0604030504040204" pitchFamily="34" charset="-120"/>
                <a:ea typeface="微軟正黑體" panose="020B0604030504040204" pitchFamily="34" charset="-120"/>
              </a:rPr>
              <a:t>1983</a:t>
            </a:r>
            <a:endParaRPr kumimoji="0" lang="en-US" altLang="zh-TW" sz="1100">
              <a:solidFill>
                <a:srgbClr val="C0C0C0"/>
              </a:solidFill>
              <a:effectLst/>
              <a:latin typeface="微軟正黑體" panose="020B0604030504040204" pitchFamily="34" charset="-120"/>
              <a:ea typeface="微軟正黑體" panose="020B0604030504040204" pitchFamily="34" charset="-120"/>
            </a:endParaRPr>
          </a:p>
          <a:p>
            <a:pPr algn="l">
              <a:spcBef>
                <a:spcPct val="20000"/>
              </a:spcBef>
              <a:spcAft>
                <a:spcPct val="30000"/>
              </a:spcAft>
              <a:buClr>
                <a:schemeClr val="folHlink"/>
              </a:buClr>
              <a:buFont typeface="Wingdings" pitchFamily="2" charset="2"/>
              <a:buNone/>
            </a:pPr>
            <a:r>
              <a:rPr kumimoji="0" lang="zh-TW" altLang="en-US" sz="1200" b="0">
                <a:solidFill>
                  <a:srgbClr val="4D4D4D"/>
                </a:solidFill>
                <a:effectLst/>
                <a:latin typeface="微軟正黑體" panose="020B0604030504040204" pitchFamily="34" charset="-120"/>
                <a:ea typeface="微軟正黑體" panose="020B0604030504040204" pitchFamily="34" charset="-120"/>
              </a:rPr>
              <a:t>羅素第一個提出浮動調整</a:t>
            </a:r>
            <a:r>
              <a:rPr kumimoji="0" lang="en-US" altLang="zh-TW" sz="1200" b="0">
                <a:solidFill>
                  <a:srgbClr val="4D4D4D"/>
                </a:solidFill>
                <a:effectLst/>
                <a:latin typeface="微軟正黑體" panose="020B0604030504040204" pitchFamily="34" charset="-120"/>
                <a:ea typeface="微軟正黑體" panose="020B0604030504040204" pitchFamily="34" charset="-120"/>
              </a:rPr>
              <a:t>(float)</a:t>
            </a:r>
            <a:r>
              <a:rPr kumimoji="0" lang="zh-TW" altLang="en-US" sz="1200" b="0">
                <a:solidFill>
                  <a:srgbClr val="4D4D4D"/>
                </a:solidFill>
                <a:effectLst/>
                <a:latin typeface="微軟正黑體" panose="020B0604030504040204" pitchFamily="34" charset="-120"/>
                <a:ea typeface="微軟正黑體" panose="020B0604030504040204" pitchFamily="34" charset="-120"/>
              </a:rPr>
              <a:t>指數的理念</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p>
          <a:p>
            <a:pPr algn="l">
              <a:spcBef>
                <a:spcPct val="20000"/>
              </a:spcBef>
              <a:spcAft>
                <a:spcPct val="30000"/>
              </a:spcAft>
              <a:buClr>
                <a:schemeClr val="folHlink"/>
              </a:buClr>
              <a:buFont typeface="Wingdings" pitchFamily="2" charset="2"/>
              <a:buChar char="§"/>
            </a:pPr>
            <a:endParaRPr kumimoji="0" lang="en-US" altLang="zh-TW" sz="1100" b="0">
              <a:solidFill>
                <a:srgbClr val="4D4D4D"/>
              </a:solidFill>
              <a:effectLst/>
              <a:latin typeface="微軟正黑體" panose="020B0604030504040204" pitchFamily="34" charset="-120"/>
              <a:ea typeface="微軟正黑體" panose="020B0604030504040204" pitchFamily="34" charset="-120"/>
            </a:endParaRPr>
          </a:p>
        </p:txBody>
      </p:sp>
      <p:sp>
        <p:nvSpPr>
          <p:cNvPr id="1212433" name="Line 1041"/>
          <p:cNvSpPr>
            <a:spLocks noChangeShapeType="1"/>
          </p:cNvSpPr>
          <p:nvPr/>
        </p:nvSpPr>
        <p:spPr bwMode="auto">
          <a:xfrm>
            <a:off x="4657725" y="5308600"/>
            <a:ext cx="0" cy="10017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34" name="Text Box 1042"/>
          <p:cNvSpPr txBox="1">
            <a:spLocks noChangeArrowheads="1"/>
          </p:cNvSpPr>
          <p:nvPr/>
        </p:nvSpPr>
        <p:spPr bwMode="auto">
          <a:xfrm>
            <a:off x="4673600" y="5165725"/>
            <a:ext cx="136366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0" lang="en-GB" altLang="zh-TW" sz="1100">
                <a:solidFill>
                  <a:srgbClr val="C0C0C0"/>
                </a:solidFill>
                <a:effectLst/>
                <a:latin typeface="微軟正黑體" panose="020B0604030504040204" pitchFamily="34" charset="-120"/>
                <a:ea typeface="微軟正黑體" panose="020B0604030504040204" pitchFamily="34" charset="-120"/>
              </a:rPr>
              <a:t>199</a:t>
            </a:r>
            <a:r>
              <a:rPr kumimoji="0" lang="en-GB" altLang="zh-CN" sz="1100">
                <a:solidFill>
                  <a:srgbClr val="C0C0C0"/>
                </a:solidFill>
                <a:effectLst/>
                <a:latin typeface="微軟正黑體" panose="020B0604030504040204" pitchFamily="34" charset="-120"/>
                <a:ea typeface="微軟正黑體" panose="020B0604030504040204" pitchFamily="34" charset="-120"/>
              </a:rPr>
              <a:t>5</a:t>
            </a:r>
            <a:br>
              <a:rPr kumimoji="0" lang="en-GB" altLang="zh-CN" sz="1100">
                <a:solidFill>
                  <a:srgbClr val="C0C0C0"/>
                </a:solidFill>
                <a:effectLst/>
                <a:latin typeface="微軟正黑體" panose="020B0604030504040204" pitchFamily="34" charset="-120"/>
                <a:ea typeface="微軟正黑體" panose="020B0604030504040204" pitchFamily="34" charset="-120"/>
              </a:rPr>
            </a:br>
            <a:r>
              <a:rPr kumimoji="0" lang="zh-TW" altLang="en-US" sz="1200" b="0">
                <a:solidFill>
                  <a:srgbClr val="4D4D4D"/>
                </a:solidFill>
                <a:effectLst/>
                <a:latin typeface="微軟正黑體" panose="020B0604030504040204" pitchFamily="34" charset="-120"/>
                <a:ea typeface="微軟正黑體" panose="020B0604030504040204" pitchFamily="34" charset="-120"/>
              </a:rPr>
              <a:t>羅素與日本野村證券合作發行</a:t>
            </a:r>
            <a:r>
              <a:rPr kumimoji="0" lang="en-US" altLang="zh-CN" sz="1200" b="0">
                <a:solidFill>
                  <a:srgbClr val="4D4D4D"/>
                </a:solidFill>
                <a:effectLst/>
                <a:latin typeface="微軟正黑體" panose="020B0604030504040204" pitchFamily="34" charset="-120"/>
                <a:ea typeface="微軟正黑體" panose="020B0604030504040204" pitchFamily="34" charset="-120"/>
              </a:rPr>
              <a:t>Russell/Nomura Japan ndexes.</a:t>
            </a:r>
            <a:endParaRPr kumimoji="0" lang="zh-CN" altLang="en-US" sz="1200" b="0">
              <a:solidFill>
                <a:srgbClr val="4D4D4D"/>
              </a:solidFill>
              <a:effectLst/>
              <a:latin typeface="微軟正黑體" panose="020B0604030504040204" pitchFamily="34" charset="-120"/>
              <a:ea typeface="微軟正黑體" panose="020B0604030504040204" pitchFamily="34" charset="-120"/>
            </a:endParaRPr>
          </a:p>
        </p:txBody>
      </p:sp>
      <p:sp>
        <p:nvSpPr>
          <p:cNvPr id="1212435" name="Line 1043"/>
          <p:cNvSpPr>
            <a:spLocks noChangeShapeType="1"/>
          </p:cNvSpPr>
          <p:nvPr/>
        </p:nvSpPr>
        <p:spPr bwMode="auto">
          <a:xfrm>
            <a:off x="5260975" y="3683000"/>
            <a:ext cx="0" cy="1063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36" name="Rectangle 1044"/>
          <p:cNvSpPr>
            <a:spLocks noChangeArrowheads="1"/>
          </p:cNvSpPr>
          <p:nvPr/>
        </p:nvSpPr>
        <p:spPr bwMode="auto">
          <a:xfrm>
            <a:off x="5264150" y="3695700"/>
            <a:ext cx="1184275"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CN" sz="1100">
                <a:solidFill>
                  <a:srgbClr val="C0C0C0"/>
                </a:solidFill>
                <a:effectLst/>
                <a:latin typeface="微軟正黑體" panose="020B0604030504040204" pitchFamily="34" charset="-120"/>
                <a:ea typeface="微軟正黑體" panose="020B0604030504040204" pitchFamily="34" charset="-120"/>
              </a:rPr>
              <a:t>1999</a:t>
            </a:r>
            <a:endParaRPr kumimoji="0" lang="en-US" altLang="zh-TW" sz="1100">
              <a:solidFill>
                <a:srgbClr val="C0C0C0"/>
              </a:solidFill>
              <a:effectLst/>
              <a:latin typeface="微軟正黑體" panose="020B0604030504040204" pitchFamily="34" charset="-120"/>
              <a:ea typeface="微軟正黑體" panose="020B0604030504040204" pitchFamily="34" charset="-120"/>
            </a:endParaRPr>
          </a:p>
          <a:p>
            <a:pPr algn="l">
              <a:spcBef>
                <a:spcPct val="20000"/>
              </a:spcBef>
              <a:spcAft>
                <a:spcPct val="30000"/>
              </a:spcAft>
              <a:buClr>
                <a:schemeClr val="folHlink"/>
              </a:buClr>
              <a:buFont typeface="Wingdings" pitchFamily="2" charset="2"/>
              <a:buNone/>
            </a:pPr>
            <a:r>
              <a:rPr kumimoji="0" lang="zh-TW" altLang="en-US" sz="1200" b="0">
                <a:solidFill>
                  <a:srgbClr val="4D4D4D"/>
                </a:solidFill>
                <a:effectLst/>
                <a:latin typeface="微軟正黑體" panose="020B0604030504040204" pitchFamily="34" charset="-120"/>
                <a:ea typeface="微軟正黑體" panose="020B0604030504040204" pitchFamily="34" charset="-120"/>
              </a:rPr>
              <a:t>第一檔追蹤羅素指數的</a:t>
            </a:r>
            <a:r>
              <a:rPr kumimoji="0" lang="en-US" altLang="zh-TW" sz="1200" b="0">
                <a:solidFill>
                  <a:srgbClr val="4D4D4D"/>
                </a:solidFill>
                <a:effectLst/>
                <a:latin typeface="微軟正黑體" panose="020B0604030504040204" pitchFamily="34" charset="-120"/>
                <a:ea typeface="微軟正黑體" panose="020B0604030504040204" pitchFamily="34" charset="-120"/>
              </a:rPr>
              <a:t>ETF</a:t>
            </a:r>
            <a:r>
              <a:rPr kumimoji="0" lang="zh-TW" altLang="en-US" sz="1200" b="0">
                <a:solidFill>
                  <a:srgbClr val="4D4D4D"/>
                </a:solidFill>
                <a:effectLst/>
                <a:latin typeface="微軟正黑體" panose="020B0604030504040204" pitchFamily="34" charset="-120"/>
                <a:ea typeface="微軟正黑體" panose="020B0604030504040204" pitchFamily="34" charset="-120"/>
              </a:rPr>
              <a:t>於美國發行</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p>
          <a:p>
            <a:pPr algn="l"/>
            <a:endParaRPr kumimoji="0" lang="zh-TW" altLang="en-US" sz="1100">
              <a:solidFill>
                <a:srgbClr val="4D4D4D"/>
              </a:solidFill>
              <a:effectLst/>
              <a:latin typeface="微軟正黑體" panose="020B0604030504040204" pitchFamily="34" charset="-120"/>
              <a:ea typeface="微軟正黑體" panose="020B0604030504040204" pitchFamily="34" charset="-120"/>
            </a:endParaRPr>
          </a:p>
          <a:p>
            <a:pPr algn="l">
              <a:spcBef>
                <a:spcPct val="50000"/>
              </a:spcBef>
            </a:pPr>
            <a:endParaRPr kumimoji="0" lang="en-US" altLang="zh-TW" sz="1100">
              <a:solidFill>
                <a:srgbClr val="4D4D4D"/>
              </a:solidFill>
              <a:effectLst/>
              <a:latin typeface="微軟正黑體" panose="020B0604030504040204" pitchFamily="34" charset="-120"/>
              <a:ea typeface="微軟正黑體" panose="020B0604030504040204" pitchFamily="34" charset="-120"/>
            </a:endParaRPr>
          </a:p>
        </p:txBody>
      </p:sp>
      <p:sp>
        <p:nvSpPr>
          <p:cNvPr id="1212437" name="Line 1045"/>
          <p:cNvSpPr>
            <a:spLocks noChangeShapeType="1"/>
          </p:cNvSpPr>
          <p:nvPr/>
        </p:nvSpPr>
        <p:spPr bwMode="auto">
          <a:xfrm>
            <a:off x="411163" y="5373688"/>
            <a:ext cx="0" cy="933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38" name="Text Box 1046"/>
          <p:cNvSpPr txBox="1">
            <a:spLocks noChangeArrowheads="1"/>
          </p:cNvSpPr>
          <p:nvPr/>
        </p:nvSpPr>
        <p:spPr bwMode="auto">
          <a:xfrm>
            <a:off x="433388" y="5408613"/>
            <a:ext cx="1465262"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1969</a:t>
            </a:r>
          </a:p>
          <a:p>
            <a:pPr algn="l"/>
            <a:r>
              <a:rPr kumimoji="0" lang="zh-TW" altLang="en-GB" sz="1200" b="0">
                <a:solidFill>
                  <a:srgbClr val="4D4D4D"/>
                </a:solidFill>
                <a:effectLst/>
                <a:latin typeface="微軟正黑體" panose="020B0604030504040204" pitchFamily="34" charset="-120"/>
                <a:ea typeface="微軟正黑體" panose="020B0604030504040204" pitchFamily="34" charset="-120"/>
              </a:rPr>
              <a:t>喬治羅素成為投資經理人研究諮詢的先驅</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endParaRPr kumimoji="0" lang="zh-CN" altLang="en-GB" sz="1200" b="0">
              <a:solidFill>
                <a:srgbClr val="4D4D4D"/>
              </a:solidFill>
              <a:effectLst/>
              <a:latin typeface="微軟正黑體" panose="020B0604030504040204" pitchFamily="34" charset="-120"/>
              <a:ea typeface="微軟正黑體" panose="020B0604030504040204" pitchFamily="34" charset="-120"/>
            </a:endParaRPr>
          </a:p>
          <a:p>
            <a:pPr algn="l">
              <a:spcBef>
                <a:spcPct val="50000"/>
              </a:spcBef>
            </a:pPr>
            <a:endParaRPr kumimoji="0" lang="en-US" altLang="zh-TW" sz="1200" b="0">
              <a:solidFill>
                <a:srgbClr val="4D4D4D"/>
              </a:solidFill>
              <a:effectLst/>
              <a:latin typeface="微軟正黑體" panose="020B0604030504040204" pitchFamily="34" charset="-120"/>
              <a:ea typeface="微軟正黑體" panose="020B0604030504040204" pitchFamily="34" charset="-120"/>
            </a:endParaRPr>
          </a:p>
        </p:txBody>
      </p:sp>
      <p:sp>
        <p:nvSpPr>
          <p:cNvPr id="1212439" name="Line 1047"/>
          <p:cNvSpPr>
            <a:spLocks noChangeShapeType="1"/>
          </p:cNvSpPr>
          <p:nvPr/>
        </p:nvSpPr>
        <p:spPr bwMode="auto">
          <a:xfrm>
            <a:off x="6002338" y="5305425"/>
            <a:ext cx="0" cy="1052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40" name="Rectangle 1048"/>
          <p:cNvSpPr>
            <a:spLocks noChangeArrowheads="1"/>
          </p:cNvSpPr>
          <p:nvPr/>
        </p:nvSpPr>
        <p:spPr bwMode="auto">
          <a:xfrm>
            <a:off x="6005513" y="5167313"/>
            <a:ext cx="13112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GB" altLang="zh-TW" sz="1100">
                <a:solidFill>
                  <a:srgbClr val="C0C0C0"/>
                </a:solidFill>
                <a:effectLst/>
                <a:latin typeface="微軟正黑體" panose="020B0604030504040204" pitchFamily="34" charset="-120"/>
                <a:ea typeface="微軟正黑體" panose="020B0604030504040204" pitchFamily="34" charset="-120"/>
              </a:rPr>
              <a:t>200</a:t>
            </a:r>
            <a:r>
              <a:rPr kumimoji="0" lang="en-GB" altLang="zh-CN" sz="1100">
                <a:solidFill>
                  <a:srgbClr val="C0C0C0"/>
                </a:solidFill>
                <a:effectLst/>
                <a:latin typeface="微軟正黑體" panose="020B0604030504040204" pitchFamily="34" charset="-120"/>
                <a:ea typeface="微軟正黑體" panose="020B0604030504040204" pitchFamily="34" charset="-120"/>
              </a:rPr>
              <a:t>3</a:t>
            </a:r>
            <a:endParaRPr kumimoji="0" lang="en-US" altLang="zh-TW" sz="1100">
              <a:solidFill>
                <a:srgbClr val="C0C0C0"/>
              </a:solidFill>
              <a:effectLst/>
              <a:latin typeface="微軟正黑體" panose="020B0604030504040204" pitchFamily="34" charset="-120"/>
              <a:ea typeface="微軟正黑體" panose="020B0604030504040204" pitchFamily="34" charset="-120"/>
            </a:endParaRPr>
          </a:p>
          <a:p>
            <a:pPr algn="l"/>
            <a:r>
              <a:rPr kumimoji="0" lang="zh-TW" altLang="en-US" sz="1200" b="0">
                <a:solidFill>
                  <a:srgbClr val="4D4D4D"/>
                </a:solidFill>
                <a:effectLst/>
                <a:latin typeface="微軟正黑體" panose="020B0604030504040204" pitchFamily="34" charset="-120"/>
                <a:ea typeface="微軟正黑體" panose="020B0604030504040204" pitchFamily="34" charset="-120"/>
              </a:rPr>
              <a:t>羅素指數取代</a:t>
            </a:r>
            <a:r>
              <a:rPr kumimoji="0" lang="en-US" altLang="zh-TW" sz="1200" b="0">
                <a:solidFill>
                  <a:srgbClr val="4D4D4D"/>
                </a:solidFill>
                <a:effectLst/>
                <a:latin typeface="微軟正黑體" panose="020B0604030504040204" pitchFamily="34" charset="-120"/>
                <a:ea typeface="微軟正黑體" panose="020B0604030504040204" pitchFamily="34" charset="-120"/>
              </a:rPr>
              <a:t>S&amp;P</a:t>
            </a:r>
            <a:r>
              <a:rPr kumimoji="0" lang="zh-TW" altLang="en-US" sz="1200" b="0">
                <a:solidFill>
                  <a:srgbClr val="4D4D4D"/>
                </a:solidFill>
                <a:effectLst/>
                <a:latin typeface="微軟正黑體" panose="020B0604030504040204" pitchFamily="34" charset="-120"/>
                <a:ea typeface="微軟正黑體" panose="020B0604030504040204" pitchFamily="34" charset="-120"/>
              </a:rPr>
              <a:t>，成為業界最具影響力的指數品牌</a:t>
            </a:r>
            <a:r>
              <a:rPr kumimoji="0" lang="zh-CN" altLang="en-US" sz="1200" b="0">
                <a:solidFill>
                  <a:srgbClr val="4D4D4D"/>
                </a:solidFill>
                <a:effectLst/>
                <a:latin typeface="微軟正黑體" panose="020B0604030504040204" pitchFamily="34" charset="-120"/>
                <a:ea typeface="微軟正黑體" panose="020B0604030504040204" pitchFamily="34" charset="-120"/>
              </a:rPr>
              <a:t>。</a:t>
            </a:r>
            <a:endParaRPr kumimoji="0" lang="zh-TW" altLang="en-US" sz="1200" b="0">
              <a:solidFill>
                <a:srgbClr val="4D4D4D"/>
              </a:solidFill>
              <a:effectLst/>
              <a:latin typeface="微軟正黑體" panose="020B0604030504040204" pitchFamily="34" charset="-120"/>
              <a:ea typeface="微軟正黑體" panose="020B0604030504040204" pitchFamily="34" charset="-120"/>
            </a:endParaRPr>
          </a:p>
        </p:txBody>
      </p:sp>
      <p:sp>
        <p:nvSpPr>
          <p:cNvPr id="1212441" name="Line 1049"/>
          <p:cNvSpPr>
            <a:spLocks noChangeShapeType="1"/>
          </p:cNvSpPr>
          <p:nvPr/>
        </p:nvSpPr>
        <p:spPr bwMode="auto">
          <a:xfrm>
            <a:off x="6538913" y="3683000"/>
            <a:ext cx="0" cy="1063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nvGrpSpPr>
          <p:cNvPr id="1212442" name="Group 1050"/>
          <p:cNvGrpSpPr>
            <a:grpSpLocks/>
          </p:cNvGrpSpPr>
          <p:nvPr/>
        </p:nvGrpSpPr>
        <p:grpSpPr bwMode="auto">
          <a:xfrm>
            <a:off x="319088" y="4484688"/>
            <a:ext cx="8318500" cy="668337"/>
            <a:chOff x="201" y="2825"/>
            <a:chExt cx="5240" cy="421"/>
          </a:xfrm>
        </p:grpSpPr>
        <p:sp>
          <p:nvSpPr>
            <p:cNvPr id="1212443" name="Rectangle 1051"/>
            <p:cNvSpPr>
              <a:spLocks noChangeArrowheads="1"/>
            </p:cNvSpPr>
            <p:nvPr/>
          </p:nvSpPr>
          <p:spPr bwMode="auto">
            <a:xfrm>
              <a:off x="201" y="3072"/>
              <a:ext cx="4910" cy="174"/>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12444" name="AutoShape 1052"/>
            <p:cNvSpPr>
              <a:spLocks noChangeArrowheads="1"/>
            </p:cNvSpPr>
            <p:nvPr/>
          </p:nvSpPr>
          <p:spPr bwMode="auto">
            <a:xfrm>
              <a:off x="5047" y="2825"/>
              <a:ext cx="394" cy="420"/>
            </a:xfrm>
            <a:prstGeom prst="triangle">
              <a:avLst>
                <a:gd name="adj" fmla="val 0"/>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grpSp>
      <p:sp>
        <p:nvSpPr>
          <p:cNvPr id="1212445" name="Line 1053"/>
          <p:cNvSpPr>
            <a:spLocks noChangeShapeType="1"/>
          </p:cNvSpPr>
          <p:nvPr/>
        </p:nvSpPr>
        <p:spPr bwMode="auto">
          <a:xfrm>
            <a:off x="784225" y="4862513"/>
            <a:ext cx="0" cy="287337"/>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46" name="Rectangle 1054"/>
          <p:cNvSpPr>
            <a:spLocks noChangeArrowheads="1"/>
          </p:cNvSpPr>
          <p:nvPr/>
        </p:nvSpPr>
        <p:spPr bwMode="auto">
          <a:xfrm>
            <a:off x="347663" y="3321050"/>
            <a:ext cx="81343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lgn="l">
              <a:lnSpc>
                <a:spcPct val="120000"/>
              </a:lnSpc>
              <a:buFont typeface="Wingdings" pitchFamily="2" charset="2"/>
              <a:buChar char="§"/>
              <a:defRPr kumimoji="1" sz="1600" b="1">
                <a:solidFill>
                  <a:srgbClr val="333333"/>
                </a:solidFill>
                <a:latin typeface="Arial" pitchFamily="34" charset="0"/>
                <a:ea typeface="新細明體" pitchFamily="18" charset="-120"/>
              </a:defRPr>
            </a:lvl1pPr>
            <a:lvl2pPr marL="742950" indent="-398463" algn="l">
              <a:lnSpc>
                <a:spcPct val="120000"/>
              </a:lnSpc>
              <a:buFont typeface="Wingdings" pitchFamily="2" charset="2"/>
              <a:buChar char="§"/>
              <a:defRPr kumimoji="1" sz="1600" b="1">
                <a:solidFill>
                  <a:srgbClr val="333333"/>
                </a:solidFill>
                <a:latin typeface="Arial" pitchFamily="34" charset="0"/>
                <a:ea typeface="新細明體" pitchFamily="18" charset="-120"/>
              </a:defRPr>
            </a:lvl2pPr>
            <a:lvl3pPr marL="1192213" indent="-336550" algn="l">
              <a:spcBef>
                <a:spcPct val="20000"/>
              </a:spcBef>
              <a:buBlip>
                <a:blip r:embed="rId2"/>
              </a:buBlip>
              <a:defRPr kumimoji="1" b="1">
                <a:solidFill>
                  <a:srgbClr val="FF6600"/>
                </a:solidFill>
                <a:latin typeface="Times New Roman" pitchFamily="18" charset="0"/>
                <a:ea typeface="新細明體" pitchFamily="18" charset="-120"/>
              </a:defRPr>
            </a:lvl3pPr>
            <a:lvl4pPr marL="1597025" indent="-290513" algn="l">
              <a:spcBef>
                <a:spcPct val="20000"/>
              </a:spcBef>
              <a:defRPr kumimoji="1" b="1">
                <a:solidFill>
                  <a:srgbClr val="FF6600"/>
                </a:solidFill>
                <a:latin typeface="Times New Roman" pitchFamily="18" charset="0"/>
                <a:ea typeface="新細明體" pitchFamily="18" charset="-120"/>
              </a:defRPr>
            </a:lvl4pPr>
            <a:lvl5pPr marL="2057400" indent="-228600" algn="l">
              <a:spcBef>
                <a:spcPct val="20000"/>
              </a:spcBef>
              <a:buChar char="»"/>
              <a:defRPr kumimoji="1">
                <a:solidFill>
                  <a:schemeClr val="tx1"/>
                </a:solidFill>
                <a:latin typeface="Times New Roman" pitchFamily="18" charset="0"/>
                <a:ea typeface="新細明體" pitchFamily="18" charset="-120"/>
              </a:defRPr>
            </a:lvl5pPr>
            <a:lvl6pPr marL="2514600" indent="-228600" fontAlgn="base">
              <a:spcBef>
                <a:spcPct val="20000"/>
              </a:spcBef>
              <a:spcAft>
                <a:spcPct val="0"/>
              </a:spcAft>
              <a:buChar char="»"/>
              <a:defRPr kumimoji="1">
                <a:solidFill>
                  <a:schemeClr val="tx1"/>
                </a:solidFill>
                <a:latin typeface="Times New Roman" pitchFamily="18" charset="0"/>
                <a:ea typeface="新細明體" pitchFamily="18" charset="-120"/>
              </a:defRPr>
            </a:lvl6pPr>
            <a:lvl7pPr marL="2971800" indent="-228600" fontAlgn="base">
              <a:spcBef>
                <a:spcPct val="20000"/>
              </a:spcBef>
              <a:spcAft>
                <a:spcPct val="0"/>
              </a:spcAft>
              <a:buChar char="»"/>
              <a:defRPr kumimoji="1">
                <a:solidFill>
                  <a:schemeClr val="tx1"/>
                </a:solidFill>
                <a:latin typeface="Times New Roman" pitchFamily="18" charset="0"/>
                <a:ea typeface="新細明體" pitchFamily="18" charset="-120"/>
              </a:defRPr>
            </a:lvl7pPr>
            <a:lvl8pPr marL="3429000" indent="-228600" fontAlgn="base">
              <a:spcBef>
                <a:spcPct val="20000"/>
              </a:spcBef>
              <a:spcAft>
                <a:spcPct val="0"/>
              </a:spcAft>
              <a:buChar char="»"/>
              <a:defRPr kumimoji="1">
                <a:solidFill>
                  <a:schemeClr val="tx1"/>
                </a:solidFill>
                <a:latin typeface="Times New Roman" pitchFamily="18" charset="0"/>
                <a:ea typeface="新細明體" pitchFamily="18" charset="-120"/>
              </a:defRPr>
            </a:lvl8pPr>
            <a:lvl9pPr marL="3886200" indent="-228600" fontAlgn="base">
              <a:spcBef>
                <a:spcPct val="20000"/>
              </a:spcBef>
              <a:spcAft>
                <a:spcPct val="0"/>
              </a:spcAft>
              <a:buChar char="»"/>
              <a:defRPr kumimoji="1">
                <a:solidFill>
                  <a:schemeClr val="tx1"/>
                </a:solidFill>
                <a:latin typeface="Times New Roman" pitchFamily="18" charset="0"/>
                <a:ea typeface="新細明體" pitchFamily="18" charset="-120"/>
              </a:defRPr>
            </a:lvl9pPr>
          </a:lstStyle>
          <a:p>
            <a:pPr algn="ctr">
              <a:buFont typeface="Wingdings" pitchFamily="2" charset="2"/>
              <a:buNone/>
            </a:pPr>
            <a:r>
              <a:rPr lang="en-GB" altLang="zh-TW">
                <a:solidFill>
                  <a:srgbClr val="A50021"/>
                </a:solidFill>
                <a:effectLst/>
                <a:latin typeface="微軟正黑體" panose="020B0604030504040204" pitchFamily="34" charset="-120"/>
                <a:ea typeface="微軟正黑體" panose="020B0604030504040204" pitchFamily="34" charset="-120"/>
              </a:rPr>
              <a:t>73</a:t>
            </a:r>
            <a:r>
              <a:rPr lang="zh-TW" altLang="en-GB">
                <a:solidFill>
                  <a:srgbClr val="A50021"/>
                </a:solidFill>
                <a:effectLst/>
                <a:latin typeface="微軟正黑體" panose="020B0604030504040204" pitchFamily="34" charset="-120"/>
                <a:ea typeface="微軟正黑體" panose="020B0604030504040204" pitchFamily="34" charset="-120"/>
              </a:rPr>
              <a:t>年的經營歷史   39年的專業投資經理人研究   25年的專業指數編製及研究</a:t>
            </a:r>
            <a:endParaRPr lang="en-US" altLang="zh-CN">
              <a:solidFill>
                <a:srgbClr val="A50021"/>
              </a:solidFill>
              <a:effectLst/>
              <a:latin typeface="微軟正黑體" panose="020B0604030504040204" pitchFamily="34" charset="-120"/>
              <a:ea typeface="微軟正黑體" panose="020B0604030504040204" pitchFamily="34" charset="-120"/>
            </a:endParaRPr>
          </a:p>
        </p:txBody>
      </p:sp>
      <p:sp>
        <p:nvSpPr>
          <p:cNvPr id="1212447" name="Line 1055"/>
          <p:cNvSpPr>
            <a:spLocks noChangeShapeType="1"/>
          </p:cNvSpPr>
          <p:nvPr/>
        </p:nvSpPr>
        <p:spPr bwMode="auto">
          <a:xfrm>
            <a:off x="1971675" y="4862513"/>
            <a:ext cx="0" cy="287337"/>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48" name="Line 1056"/>
          <p:cNvSpPr>
            <a:spLocks noChangeShapeType="1"/>
          </p:cNvSpPr>
          <p:nvPr/>
        </p:nvSpPr>
        <p:spPr bwMode="auto">
          <a:xfrm>
            <a:off x="4470400" y="4862513"/>
            <a:ext cx="0" cy="287337"/>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49" name="Line 1057"/>
          <p:cNvSpPr>
            <a:spLocks noChangeShapeType="1"/>
          </p:cNvSpPr>
          <p:nvPr/>
        </p:nvSpPr>
        <p:spPr bwMode="auto">
          <a:xfrm>
            <a:off x="6021388" y="4862513"/>
            <a:ext cx="0" cy="287337"/>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12450" name="Text Box 1058"/>
          <p:cNvSpPr txBox="1">
            <a:spLocks noChangeArrowheads="1"/>
          </p:cNvSpPr>
          <p:nvPr/>
        </p:nvSpPr>
        <p:spPr bwMode="auto">
          <a:xfrm>
            <a:off x="349250" y="6357938"/>
            <a:ext cx="58308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TW" altLang="en-US" sz="1000" b="0">
                <a:solidFill>
                  <a:srgbClr val="333333"/>
                </a:solidFill>
                <a:effectLst/>
                <a:latin typeface="微軟正黑體" panose="020B0604030504040204" pitchFamily="34" charset="-120"/>
                <a:ea typeface="微軟正黑體" panose="020B0604030504040204" pitchFamily="34" charset="-120"/>
              </a:rPr>
              <a:t>資料來源：</a:t>
            </a:r>
            <a:r>
              <a:rPr kumimoji="0" lang="en-US" altLang="zh-TW" sz="1000" b="0">
                <a:solidFill>
                  <a:srgbClr val="333333"/>
                </a:solidFill>
                <a:effectLst/>
                <a:latin typeface="微軟正黑體" panose="020B0604030504040204" pitchFamily="34" charset="-120"/>
                <a:ea typeface="微軟正黑體" panose="020B0604030504040204" pitchFamily="34" charset="-120"/>
              </a:rPr>
              <a:t>Russell Investments</a:t>
            </a:r>
            <a:r>
              <a:rPr kumimoji="0" lang="zh-TW" altLang="en-US" sz="1000" b="0">
                <a:solidFill>
                  <a:srgbClr val="333333"/>
                </a:solidFill>
                <a:effectLst/>
                <a:latin typeface="微軟正黑體" panose="020B0604030504040204" pitchFamily="34" charset="-120"/>
                <a:ea typeface="微軟正黑體" panose="020B0604030504040204" pitchFamily="34" charset="-120"/>
              </a:rPr>
              <a:t>。</a:t>
            </a:r>
          </a:p>
        </p:txBody>
      </p:sp>
      <p:sp>
        <p:nvSpPr>
          <p:cNvPr id="1212451" name="Text Box 1059"/>
          <p:cNvSpPr txBox="1">
            <a:spLocks noChangeArrowheads="1"/>
          </p:cNvSpPr>
          <p:nvPr/>
        </p:nvSpPr>
        <p:spPr bwMode="auto">
          <a:xfrm>
            <a:off x="288925" y="914400"/>
            <a:ext cx="7735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000">
                <a:solidFill>
                  <a:srgbClr val="A50021"/>
                </a:solidFill>
                <a:effectLst/>
                <a:latin typeface="微軟正黑體" panose="020B0604030504040204" pitchFamily="34" charset="-120"/>
                <a:ea typeface="微軟正黑體" panose="020B0604030504040204" pitchFamily="34" charset="-120"/>
              </a:rPr>
              <a:t>羅素指數</a:t>
            </a:r>
            <a:r>
              <a:rPr lang="en-US" altLang="zh-TW" sz="2000">
                <a:solidFill>
                  <a:srgbClr val="A50021"/>
                </a:solidFill>
                <a:effectLst/>
                <a:latin typeface="微軟正黑體" panose="020B0604030504040204" pitchFamily="34" charset="-120"/>
                <a:ea typeface="微軟正黑體" panose="020B0604030504040204" pitchFamily="34" charset="-120"/>
              </a:rPr>
              <a:t>—</a:t>
            </a:r>
            <a:r>
              <a:rPr lang="zh-TW" altLang="en-US" sz="2000">
                <a:solidFill>
                  <a:srgbClr val="A50021"/>
                </a:solidFill>
                <a:effectLst/>
                <a:latin typeface="微軟正黑體" panose="020B0604030504040204" pitchFamily="34" charset="-120"/>
                <a:ea typeface="微軟正黑體" panose="020B0604030504040204" pitchFamily="34" charset="-120"/>
              </a:rPr>
              <a:t>全球唯一具資產管理業者背景的指數編製公司</a:t>
            </a:r>
          </a:p>
        </p:txBody>
      </p:sp>
    </p:spTree>
    <p:extLst>
      <p:ext uri="{BB962C8B-B14F-4D97-AF65-F5344CB8AC3E}">
        <p14:creationId xmlns:p14="http://schemas.microsoft.com/office/powerpoint/2010/main" val="1853700791"/>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a:spLocks noGrp="1"/>
          </p:cNvSpPr>
          <p:nvPr>
            <p:ph type="sldNum" sz="quarter" idx="10"/>
          </p:nvPr>
        </p:nvSpPr>
        <p:spPr/>
        <p:txBody>
          <a:bodyPr/>
          <a:lstStyle/>
          <a:p>
            <a:fld id="{83FB0EF0-A9D8-4CBB-B7F3-E51845F0D5B1}" type="slidenum">
              <a:rPr lang="zh-TW" altLang="en-US"/>
              <a:pPr/>
              <a:t>2</a:t>
            </a:fld>
            <a:endParaRPr lang="zh-TW" altLang="en-US"/>
          </a:p>
        </p:txBody>
      </p:sp>
      <p:sp>
        <p:nvSpPr>
          <p:cNvPr id="664578" name="Rectangle 2"/>
          <p:cNvSpPr>
            <a:spLocks noGrp="1" noChangeArrowheads="1"/>
          </p:cNvSpPr>
          <p:nvPr>
            <p:ph type="title"/>
          </p:nvPr>
        </p:nvSpPr>
        <p:spPr>
          <a:xfrm>
            <a:off x="107504" y="116632"/>
            <a:ext cx="7807325" cy="674688"/>
          </a:xfrm>
        </p:spPr>
        <p:txBody>
          <a:bodyPr/>
          <a:lstStyle/>
          <a:p>
            <a:r>
              <a:rPr lang="zh-TW" altLang="en-US" sz="2800" dirty="0" smtClean="0">
                <a:cs typeface="Times New Roman" pitchFamily="18" charset="0"/>
              </a:rPr>
              <a:t>投資</a:t>
            </a:r>
            <a:r>
              <a:rPr lang="zh-TW" altLang="en-US" sz="2800" dirty="0">
                <a:cs typeface="Times New Roman" pitchFamily="18" charset="0"/>
              </a:rPr>
              <a:t>單純</a:t>
            </a:r>
            <a:r>
              <a:rPr lang="zh-TW" altLang="en-US" sz="2800" dirty="0" smtClean="0">
                <a:cs typeface="Times New Roman" pitchFamily="18" charset="0"/>
              </a:rPr>
              <a:t>、理財輕鬆</a:t>
            </a:r>
            <a:endParaRPr lang="zh-TW" altLang="en-US" sz="2800" dirty="0">
              <a:cs typeface="Times New Roman" pitchFamily="18" charset="0"/>
            </a:endParaRPr>
          </a:p>
        </p:txBody>
      </p:sp>
      <p:sp>
        <p:nvSpPr>
          <p:cNvPr id="664579" name="Rectangle 3"/>
          <p:cNvSpPr>
            <a:spLocks noGrp="1" noChangeArrowheads="1"/>
          </p:cNvSpPr>
          <p:nvPr>
            <p:ph type="body" idx="1"/>
          </p:nvPr>
        </p:nvSpPr>
        <p:spPr>
          <a:xfrm>
            <a:off x="539552" y="1193800"/>
            <a:ext cx="8048625" cy="4899025"/>
          </a:xfrm>
        </p:spPr>
        <p:txBody>
          <a:bodyPr/>
          <a:lstStyle/>
          <a:p>
            <a:pPr>
              <a:lnSpc>
                <a:spcPct val="150000"/>
              </a:lnSpc>
              <a:buFontTx/>
              <a:buNone/>
            </a:pPr>
            <a:r>
              <a:rPr lang="zh-TW" altLang="en-US" sz="2200" b="1" dirty="0" smtClean="0">
                <a:solidFill>
                  <a:srgbClr val="000066"/>
                </a:solidFill>
              </a:rPr>
              <a:t>根據</a:t>
            </a:r>
            <a:r>
              <a:rPr lang="zh-TW" altLang="en-US" sz="2200" b="1" dirty="0">
                <a:solidFill>
                  <a:srgbClr val="000066"/>
                </a:solidFill>
              </a:rPr>
              <a:t>專家統計，歐美國家一個家庭中平均投資三檔基金</a:t>
            </a:r>
          </a:p>
          <a:p>
            <a:pPr>
              <a:lnSpc>
                <a:spcPct val="150000"/>
              </a:lnSpc>
              <a:buFontTx/>
              <a:buNone/>
            </a:pPr>
            <a:r>
              <a:rPr lang="zh-TW" altLang="en-US" sz="2200" b="1" dirty="0">
                <a:solidFill>
                  <a:srgbClr val="000066"/>
                </a:solidFill>
              </a:rPr>
              <a:t>而其中至少有一檔是所謂的</a:t>
            </a:r>
            <a:r>
              <a:rPr lang="zh-TW" altLang="en-US" sz="2200" b="1" dirty="0">
                <a:solidFill>
                  <a:srgbClr val="FF0000"/>
                </a:solidFill>
              </a:rPr>
              <a:t>【被動式管理基金】</a:t>
            </a:r>
          </a:p>
          <a:p>
            <a:pPr>
              <a:lnSpc>
                <a:spcPct val="150000"/>
              </a:lnSpc>
              <a:buFontTx/>
              <a:buNone/>
            </a:pPr>
            <a:r>
              <a:rPr lang="zh-TW" altLang="en-US" sz="2200" b="1" dirty="0" smtClean="0">
                <a:solidFill>
                  <a:srgbClr val="000066"/>
                </a:solidFill>
              </a:rPr>
              <a:t>為什麼</a:t>
            </a:r>
            <a:r>
              <a:rPr lang="zh-TW" altLang="en-US" sz="2200" b="1" dirty="0">
                <a:solidFill>
                  <a:srgbClr val="000066"/>
                </a:solidFill>
              </a:rPr>
              <a:t>「</a:t>
            </a:r>
            <a:r>
              <a:rPr lang="en-US" altLang="zh-TW" sz="2200" b="1" dirty="0">
                <a:solidFill>
                  <a:srgbClr val="000066"/>
                </a:solidFill>
              </a:rPr>
              <a:t>Index Fund</a:t>
            </a:r>
            <a:r>
              <a:rPr lang="en-US" altLang="zh-TW" sz="2200" b="1" dirty="0" smtClean="0">
                <a:solidFill>
                  <a:srgbClr val="000066"/>
                </a:solidFill>
              </a:rPr>
              <a:t>」</a:t>
            </a:r>
            <a:r>
              <a:rPr lang="zh-TW" altLang="en-US" sz="2200" b="1" dirty="0">
                <a:solidFill>
                  <a:srgbClr val="000066"/>
                </a:solidFill>
              </a:rPr>
              <a:t> 或</a:t>
            </a:r>
            <a:r>
              <a:rPr lang="zh-TW" altLang="en-US" sz="2200" b="1" dirty="0" smtClean="0">
                <a:solidFill>
                  <a:srgbClr val="000066"/>
                </a:solidFill>
              </a:rPr>
              <a:t>「</a:t>
            </a:r>
            <a:r>
              <a:rPr lang="en-US" altLang="zh-TW" sz="2200" b="1" dirty="0" smtClean="0">
                <a:solidFill>
                  <a:srgbClr val="000066"/>
                </a:solidFill>
              </a:rPr>
              <a:t>ETF 」</a:t>
            </a:r>
            <a:r>
              <a:rPr lang="zh-TW" altLang="en-US" sz="2200" b="1" dirty="0" smtClean="0">
                <a:solidFill>
                  <a:srgbClr val="000066"/>
                </a:solidFill>
              </a:rPr>
              <a:t>在</a:t>
            </a:r>
            <a:r>
              <a:rPr lang="zh-TW" altLang="en-US" sz="2200" b="1" dirty="0">
                <a:solidFill>
                  <a:srgbClr val="000066"/>
                </a:solidFill>
              </a:rPr>
              <a:t>歐美先進</a:t>
            </a:r>
            <a:r>
              <a:rPr lang="zh-TW" altLang="en-US" sz="2200" b="1" dirty="0" smtClean="0">
                <a:solidFill>
                  <a:srgbClr val="000066"/>
                </a:solidFill>
              </a:rPr>
              <a:t>國家如此盛行</a:t>
            </a:r>
            <a:r>
              <a:rPr lang="zh-TW" altLang="en-US" sz="2200" b="1" dirty="0">
                <a:solidFill>
                  <a:srgbClr val="000066"/>
                </a:solidFill>
              </a:rPr>
              <a:t>？</a:t>
            </a:r>
          </a:p>
          <a:p>
            <a:pPr>
              <a:lnSpc>
                <a:spcPct val="150000"/>
              </a:lnSpc>
              <a:buFontTx/>
              <a:buNone/>
            </a:pPr>
            <a:r>
              <a:rPr lang="zh-TW" altLang="en-US" sz="2200" b="1" dirty="0">
                <a:solidFill>
                  <a:srgbClr val="000066"/>
                </a:solidFill>
              </a:rPr>
              <a:t>其實，原因只有一個：因為人們希望</a:t>
            </a:r>
          </a:p>
          <a:p>
            <a:pPr>
              <a:lnSpc>
                <a:spcPct val="150000"/>
              </a:lnSpc>
              <a:buFontTx/>
              <a:buNone/>
            </a:pPr>
            <a:r>
              <a:rPr lang="zh-TW" altLang="en-US" sz="2200" b="1" dirty="0">
                <a:solidFill>
                  <a:srgbClr val="FF0000"/>
                </a:solidFill>
              </a:rPr>
              <a:t>生活可以單純點！</a:t>
            </a:r>
          </a:p>
          <a:p>
            <a:pPr>
              <a:lnSpc>
                <a:spcPct val="150000"/>
              </a:lnSpc>
              <a:buFontTx/>
              <a:buNone/>
            </a:pPr>
            <a:r>
              <a:rPr lang="zh-TW" altLang="en-US" sz="2200" b="1" dirty="0" smtClean="0">
                <a:solidFill>
                  <a:srgbClr val="000066"/>
                </a:solidFill>
              </a:rPr>
              <a:t>空</a:t>
            </a:r>
            <a:r>
              <a:rPr lang="zh-TW" altLang="en-US" sz="2200" b="1" dirty="0">
                <a:solidFill>
                  <a:srgbClr val="000066"/>
                </a:solidFill>
              </a:rPr>
              <a:t>下更多時間陪陪家人，出去走走，</a:t>
            </a:r>
          </a:p>
          <a:p>
            <a:pPr>
              <a:lnSpc>
                <a:spcPct val="150000"/>
              </a:lnSpc>
              <a:buFontTx/>
              <a:buNone/>
            </a:pPr>
            <a:r>
              <a:rPr lang="zh-TW" altLang="en-US" sz="2200" b="1" dirty="0">
                <a:solidFill>
                  <a:srgbClr val="000066"/>
                </a:solidFill>
              </a:rPr>
              <a:t>投資的事，就交給專業投資機構去煩惱，</a:t>
            </a:r>
          </a:p>
          <a:p>
            <a:pPr>
              <a:lnSpc>
                <a:spcPct val="150000"/>
              </a:lnSpc>
              <a:buFontTx/>
              <a:buNone/>
            </a:pPr>
            <a:r>
              <a:rPr lang="zh-TW" altLang="en-US" sz="2200" b="1" dirty="0">
                <a:solidFill>
                  <a:srgbClr val="000066"/>
                </a:solidFill>
              </a:rPr>
              <a:t>而</a:t>
            </a:r>
            <a:r>
              <a:rPr lang="zh-TW" altLang="en-US" sz="2200" b="1" dirty="0">
                <a:solidFill>
                  <a:srgbClr val="FF0000"/>
                </a:solidFill>
              </a:rPr>
              <a:t>您只要知道，誰是專業投資機構！</a:t>
            </a:r>
          </a:p>
          <a:p>
            <a:endParaRPr lang="zh-TW" altLang="en-US" sz="2800" b="1" dirty="0">
              <a:solidFill>
                <a:srgbClr val="000099"/>
              </a:solidFill>
            </a:endParaRPr>
          </a:p>
        </p:txBody>
      </p:sp>
      <p:pic>
        <p:nvPicPr>
          <p:cNvPr id="664580" name="Picture 4" descr="C:\Documents and Settings\TP460.MSHOME-395VNRR4\My Documents\My Pictures\一家人.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0" y="3643313"/>
            <a:ext cx="2019300" cy="230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3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1026"/>
          <p:cNvSpPr>
            <a:spLocks noGrp="1" noChangeArrowheads="1"/>
          </p:cNvSpPr>
          <p:nvPr>
            <p:ph type="title"/>
          </p:nvPr>
        </p:nvSpPr>
        <p:spPr bwMode="auto">
          <a:xfrm>
            <a:off x="190500" y="246063"/>
            <a:ext cx="6911975"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kern="1200" dirty="0">
                <a:cs typeface="Times New Roman" pitchFamily="18" charset="0"/>
              </a:rPr>
              <a:t>羅素指數為美國最具領導力的指數品牌</a:t>
            </a:r>
            <a:endParaRPr lang="zh-CN" altLang="en-US" sz="2800" kern="1200" dirty="0">
              <a:cs typeface="Times New Roman" pitchFamily="18" charset="0"/>
            </a:endParaRPr>
          </a:p>
        </p:txBody>
      </p:sp>
      <p:sp>
        <p:nvSpPr>
          <p:cNvPr id="1213443" name="Text Box 1027"/>
          <p:cNvSpPr txBox="1">
            <a:spLocks noChangeArrowheads="1"/>
          </p:cNvSpPr>
          <p:nvPr/>
        </p:nvSpPr>
        <p:spPr bwMode="auto">
          <a:xfrm>
            <a:off x="249238" y="3095625"/>
            <a:ext cx="8477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TW" altLang="en-US" sz="1000" b="0">
                <a:solidFill>
                  <a:srgbClr val="333333"/>
                </a:solidFill>
                <a:effectLst/>
                <a:latin typeface="Arial" pitchFamily="34" charset="0"/>
              </a:rPr>
              <a:t>資料提供：</a:t>
            </a:r>
            <a:r>
              <a:rPr kumimoji="0" lang="en-US" altLang="zh-TW" sz="1000" b="0">
                <a:solidFill>
                  <a:srgbClr val="333333"/>
                </a:solidFill>
                <a:effectLst/>
                <a:latin typeface="Arial" pitchFamily="34" charset="0"/>
              </a:rPr>
              <a:t>Russell Investments.  </a:t>
            </a:r>
            <a:br>
              <a:rPr kumimoji="0" lang="en-US" altLang="zh-TW" sz="1000" b="0">
                <a:solidFill>
                  <a:srgbClr val="333333"/>
                </a:solidFill>
                <a:effectLst/>
                <a:latin typeface="Arial" pitchFamily="34" charset="0"/>
              </a:rPr>
            </a:br>
            <a:r>
              <a:rPr kumimoji="0" lang="en-US" altLang="zh-TW" sz="1000" b="0">
                <a:solidFill>
                  <a:srgbClr val="333333"/>
                </a:solidFill>
                <a:effectLst/>
                <a:latin typeface="Arial" pitchFamily="34" charset="0"/>
              </a:rPr>
              <a:t>Source</a:t>
            </a:r>
            <a:r>
              <a:rPr kumimoji="0" lang="zh-TW" altLang="en-US" sz="1000" b="0">
                <a:solidFill>
                  <a:srgbClr val="333333"/>
                </a:solidFill>
                <a:effectLst/>
                <a:latin typeface="Arial" pitchFamily="34" charset="0"/>
              </a:rPr>
              <a:t>：</a:t>
            </a:r>
            <a:r>
              <a:rPr kumimoji="0" lang="en-US" altLang="zh-TW" sz="1000" b="0">
                <a:solidFill>
                  <a:srgbClr val="333333"/>
                </a:solidFill>
                <a:effectLst/>
                <a:latin typeface="Arial" pitchFamily="34" charset="0"/>
              </a:rPr>
              <a:t>Nelson’s MarketPlace Web Database as of June 30, 2008.   Other Indexes include style indexes from Lipper, S&amp;P/BARRA, Wilshire.</a:t>
            </a:r>
          </a:p>
        </p:txBody>
      </p:sp>
      <p:sp>
        <p:nvSpPr>
          <p:cNvPr id="1213444" name="Text Box 1028"/>
          <p:cNvSpPr txBox="1">
            <a:spLocks noChangeArrowheads="1"/>
          </p:cNvSpPr>
          <p:nvPr/>
        </p:nvSpPr>
        <p:spPr bwMode="auto">
          <a:xfrm>
            <a:off x="0" y="869950"/>
            <a:ext cx="4035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a:solidFill>
                  <a:srgbClr val="4D4D4D"/>
                </a:solidFill>
                <a:effectLst/>
              </a:rPr>
              <a:t>羅素指數美國市場占有率</a:t>
            </a:r>
          </a:p>
        </p:txBody>
      </p:sp>
      <p:sp>
        <p:nvSpPr>
          <p:cNvPr id="1213445" name="Line 1029"/>
          <p:cNvSpPr>
            <a:spLocks noChangeShapeType="1"/>
          </p:cNvSpPr>
          <p:nvPr/>
        </p:nvSpPr>
        <p:spPr bwMode="auto">
          <a:xfrm>
            <a:off x="450850" y="1219200"/>
            <a:ext cx="3411538" cy="0"/>
          </a:xfrm>
          <a:prstGeom prst="line">
            <a:avLst/>
          </a:prstGeom>
          <a:noFill/>
          <a:ln w="127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grpSp>
        <p:nvGrpSpPr>
          <p:cNvPr id="1213446" name="Group 1030"/>
          <p:cNvGrpSpPr>
            <a:grpSpLocks/>
          </p:cNvGrpSpPr>
          <p:nvPr/>
        </p:nvGrpSpPr>
        <p:grpSpPr bwMode="auto">
          <a:xfrm>
            <a:off x="3651250" y="1358900"/>
            <a:ext cx="1701800" cy="1658938"/>
            <a:chOff x="2300" y="856"/>
            <a:chExt cx="1072" cy="1045"/>
          </a:xfrm>
        </p:grpSpPr>
        <p:sp>
          <p:nvSpPr>
            <p:cNvPr id="1213447" name="Freeform 1031"/>
            <p:cNvSpPr>
              <a:spLocks/>
            </p:cNvSpPr>
            <p:nvPr/>
          </p:nvSpPr>
          <p:spPr bwMode="auto">
            <a:xfrm>
              <a:off x="2300" y="856"/>
              <a:ext cx="1044" cy="1045"/>
            </a:xfrm>
            <a:custGeom>
              <a:avLst/>
              <a:gdLst>
                <a:gd name="T0" fmla="*/ 153 w 348"/>
                <a:gd name="T1" fmla="*/ 1 h 348"/>
                <a:gd name="T2" fmla="*/ 0 w 348"/>
                <a:gd name="T3" fmla="*/ 173 h 348"/>
                <a:gd name="T4" fmla="*/ 174 w 348"/>
                <a:gd name="T5" fmla="*/ 348 h 348"/>
                <a:gd name="T6" fmla="*/ 348 w 348"/>
                <a:gd name="T7" fmla="*/ 174 h 348"/>
                <a:gd name="T8" fmla="*/ 174 w 348"/>
                <a:gd name="T9" fmla="*/ 0 h 348"/>
                <a:gd name="T10" fmla="*/ 174 w 348"/>
                <a:gd name="T11" fmla="*/ 174 h 348"/>
                <a:gd name="T12" fmla="*/ 153 w 348"/>
                <a:gd name="T13" fmla="*/ 1 h 348"/>
              </a:gdLst>
              <a:ahLst/>
              <a:cxnLst>
                <a:cxn ang="0">
                  <a:pos x="T0" y="T1"/>
                </a:cxn>
                <a:cxn ang="0">
                  <a:pos x="T2" y="T3"/>
                </a:cxn>
                <a:cxn ang="0">
                  <a:pos x="T4" y="T5"/>
                </a:cxn>
                <a:cxn ang="0">
                  <a:pos x="T6" y="T7"/>
                </a:cxn>
                <a:cxn ang="0">
                  <a:pos x="T8" y="T9"/>
                </a:cxn>
                <a:cxn ang="0">
                  <a:pos x="T10" y="T11"/>
                </a:cxn>
                <a:cxn ang="0">
                  <a:pos x="T12" y="T13"/>
                </a:cxn>
              </a:cxnLst>
              <a:rect l="0" t="0" r="r" b="b"/>
              <a:pathLst>
                <a:path w="348" h="348">
                  <a:moveTo>
                    <a:pt x="153" y="1"/>
                  </a:moveTo>
                  <a:cubicBezTo>
                    <a:pt x="65" y="11"/>
                    <a:pt x="0" y="86"/>
                    <a:pt x="0" y="173"/>
                  </a:cubicBezTo>
                  <a:cubicBezTo>
                    <a:pt x="0" y="270"/>
                    <a:pt x="77" y="348"/>
                    <a:pt x="174" y="348"/>
                  </a:cubicBezTo>
                  <a:cubicBezTo>
                    <a:pt x="270" y="348"/>
                    <a:pt x="348" y="270"/>
                    <a:pt x="348" y="174"/>
                  </a:cubicBezTo>
                  <a:cubicBezTo>
                    <a:pt x="348" y="77"/>
                    <a:pt x="270" y="0"/>
                    <a:pt x="174" y="0"/>
                  </a:cubicBezTo>
                  <a:lnTo>
                    <a:pt x="174" y="174"/>
                  </a:lnTo>
                  <a:lnTo>
                    <a:pt x="153" y="1"/>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1213448" name="Text Box 1032"/>
            <p:cNvSpPr txBox="1">
              <a:spLocks noChangeArrowheads="1"/>
            </p:cNvSpPr>
            <p:nvPr/>
          </p:nvSpPr>
          <p:spPr bwMode="auto">
            <a:xfrm>
              <a:off x="2509" y="1469"/>
              <a:ext cx="632" cy="32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TW" sz="1400">
                  <a:solidFill>
                    <a:schemeClr val="bg1"/>
                  </a:solidFill>
                  <a:effectLst/>
                  <a:latin typeface="Arial" pitchFamily="34" charset="0"/>
                </a:rPr>
                <a:t>Russell 98%</a:t>
              </a:r>
            </a:p>
          </p:txBody>
        </p:sp>
        <p:sp>
          <p:nvSpPr>
            <p:cNvPr id="1213449" name="Freeform 1033"/>
            <p:cNvSpPr>
              <a:spLocks/>
            </p:cNvSpPr>
            <p:nvPr/>
          </p:nvSpPr>
          <p:spPr bwMode="auto">
            <a:xfrm>
              <a:off x="2759" y="856"/>
              <a:ext cx="63" cy="523"/>
            </a:xfrm>
            <a:custGeom>
              <a:avLst/>
              <a:gdLst>
                <a:gd name="T0" fmla="*/ 20 w 21"/>
                <a:gd name="T1" fmla="*/ 0 h 174"/>
                <a:gd name="T2" fmla="*/ 0 w 21"/>
                <a:gd name="T3" fmla="*/ 1 h 174"/>
                <a:gd name="T4" fmla="*/ 21 w 21"/>
                <a:gd name="T5" fmla="*/ 174 h 174"/>
                <a:gd name="T6" fmla="*/ 20 w 21"/>
                <a:gd name="T7" fmla="*/ 0 h 174"/>
              </a:gdLst>
              <a:ahLst/>
              <a:cxnLst>
                <a:cxn ang="0">
                  <a:pos x="T0" y="T1"/>
                </a:cxn>
                <a:cxn ang="0">
                  <a:pos x="T2" y="T3"/>
                </a:cxn>
                <a:cxn ang="0">
                  <a:pos x="T4" y="T5"/>
                </a:cxn>
                <a:cxn ang="0">
                  <a:pos x="T6" y="T7"/>
                </a:cxn>
              </a:cxnLst>
              <a:rect l="0" t="0" r="r" b="b"/>
              <a:pathLst>
                <a:path w="21" h="174">
                  <a:moveTo>
                    <a:pt x="20" y="0"/>
                  </a:moveTo>
                  <a:cubicBezTo>
                    <a:pt x="13" y="0"/>
                    <a:pt x="6" y="0"/>
                    <a:pt x="0" y="1"/>
                  </a:cubicBezTo>
                  <a:lnTo>
                    <a:pt x="21" y="174"/>
                  </a:lnTo>
                  <a:lnTo>
                    <a:pt x="20"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1213450" name="Text Box 1034"/>
            <p:cNvSpPr txBox="1">
              <a:spLocks noChangeArrowheads="1"/>
            </p:cNvSpPr>
            <p:nvPr/>
          </p:nvSpPr>
          <p:spPr bwMode="auto">
            <a:xfrm>
              <a:off x="2313" y="1159"/>
              <a:ext cx="1059" cy="2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TW" altLang="en-US" sz="1600">
                  <a:solidFill>
                    <a:srgbClr val="4D4D4D"/>
                  </a:solidFill>
                  <a:effectLst/>
                  <a:latin typeface="Arial" pitchFamily="34" charset="0"/>
                </a:rPr>
                <a:t>策略型投資指數</a:t>
              </a:r>
              <a:endParaRPr kumimoji="0" lang="zh-CN" altLang="en-US" sz="1600">
                <a:solidFill>
                  <a:srgbClr val="4D4D4D"/>
                </a:solidFill>
                <a:effectLst/>
                <a:latin typeface="Arial" pitchFamily="34" charset="0"/>
                <a:ea typeface="SimSun" pitchFamily="2" charset="-122"/>
              </a:endParaRPr>
            </a:p>
          </p:txBody>
        </p:sp>
      </p:grpSp>
      <p:grpSp>
        <p:nvGrpSpPr>
          <p:cNvPr id="1213451" name="Group 1035"/>
          <p:cNvGrpSpPr>
            <a:grpSpLocks/>
          </p:cNvGrpSpPr>
          <p:nvPr/>
        </p:nvGrpSpPr>
        <p:grpSpPr bwMode="auto">
          <a:xfrm>
            <a:off x="6607175" y="1339850"/>
            <a:ext cx="1793875" cy="1644650"/>
            <a:chOff x="3733" y="844"/>
            <a:chExt cx="1130" cy="1036"/>
          </a:xfrm>
        </p:grpSpPr>
        <p:grpSp>
          <p:nvGrpSpPr>
            <p:cNvPr id="1213452" name="Group 1036"/>
            <p:cNvGrpSpPr>
              <a:grpSpLocks/>
            </p:cNvGrpSpPr>
            <p:nvPr/>
          </p:nvGrpSpPr>
          <p:grpSpPr bwMode="auto">
            <a:xfrm>
              <a:off x="3755" y="844"/>
              <a:ext cx="1035" cy="1036"/>
              <a:chOff x="892" y="3112"/>
              <a:chExt cx="1035" cy="1036"/>
            </a:xfrm>
          </p:grpSpPr>
          <p:sp>
            <p:nvSpPr>
              <p:cNvPr id="1213453" name="Freeform 1037"/>
              <p:cNvSpPr>
                <a:spLocks/>
              </p:cNvSpPr>
              <p:nvPr/>
            </p:nvSpPr>
            <p:spPr bwMode="auto">
              <a:xfrm>
                <a:off x="892" y="3112"/>
                <a:ext cx="1035" cy="1036"/>
              </a:xfrm>
              <a:custGeom>
                <a:avLst/>
                <a:gdLst>
                  <a:gd name="T0" fmla="*/ 47 w 348"/>
                  <a:gd name="T1" fmla="*/ 55 h 348"/>
                  <a:gd name="T2" fmla="*/ 0 w 348"/>
                  <a:gd name="T3" fmla="*/ 173 h 348"/>
                  <a:gd name="T4" fmla="*/ 174 w 348"/>
                  <a:gd name="T5" fmla="*/ 348 h 348"/>
                  <a:gd name="T6" fmla="*/ 348 w 348"/>
                  <a:gd name="T7" fmla="*/ 174 h 348"/>
                  <a:gd name="T8" fmla="*/ 174 w 348"/>
                  <a:gd name="T9" fmla="*/ 0 h 348"/>
                  <a:gd name="T10" fmla="*/ 174 w 348"/>
                  <a:gd name="T11" fmla="*/ 174 h 348"/>
                  <a:gd name="T12" fmla="*/ 47 w 348"/>
                  <a:gd name="T13" fmla="*/ 55 h 348"/>
                </a:gdLst>
                <a:ahLst/>
                <a:cxnLst>
                  <a:cxn ang="0">
                    <a:pos x="T0" y="T1"/>
                  </a:cxn>
                  <a:cxn ang="0">
                    <a:pos x="T2" y="T3"/>
                  </a:cxn>
                  <a:cxn ang="0">
                    <a:pos x="T4" y="T5"/>
                  </a:cxn>
                  <a:cxn ang="0">
                    <a:pos x="T6" y="T7"/>
                  </a:cxn>
                  <a:cxn ang="0">
                    <a:pos x="T8" y="T9"/>
                  </a:cxn>
                  <a:cxn ang="0">
                    <a:pos x="T10" y="T11"/>
                  </a:cxn>
                  <a:cxn ang="0">
                    <a:pos x="T12" y="T13"/>
                  </a:cxn>
                </a:cxnLst>
                <a:rect l="0" t="0" r="r" b="b"/>
                <a:pathLst>
                  <a:path w="348" h="348">
                    <a:moveTo>
                      <a:pt x="47" y="55"/>
                    </a:moveTo>
                    <a:cubicBezTo>
                      <a:pt x="16" y="87"/>
                      <a:pt x="0" y="129"/>
                      <a:pt x="0" y="173"/>
                    </a:cubicBezTo>
                    <a:cubicBezTo>
                      <a:pt x="0" y="270"/>
                      <a:pt x="77" y="348"/>
                      <a:pt x="174" y="348"/>
                    </a:cubicBezTo>
                    <a:cubicBezTo>
                      <a:pt x="270" y="348"/>
                      <a:pt x="348" y="270"/>
                      <a:pt x="348" y="174"/>
                    </a:cubicBezTo>
                    <a:cubicBezTo>
                      <a:pt x="348" y="77"/>
                      <a:pt x="270" y="0"/>
                      <a:pt x="174" y="0"/>
                    </a:cubicBezTo>
                    <a:lnTo>
                      <a:pt x="174" y="174"/>
                    </a:lnTo>
                    <a:lnTo>
                      <a:pt x="47" y="5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1213454" name="Text Box 1038"/>
              <p:cNvSpPr txBox="1">
                <a:spLocks noChangeArrowheads="1"/>
              </p:cNvSpPr>
              <p:nvPr/>
            </p:nvSpPr>
            <p:spPr bwMode="auto">
              <a:xfrm>
                <a:off x="1052" y="3602"/>
                <a:ext cx="786" cy="43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TW" sz="1300">
                    <a:solidFill>
                      <a:schemeClr val="bg1"/>
                    </a:solidFill>
                    <a:effectLst/>
                    <a:latin typeface="Arial" pitchFamily="34" charset="0"/>
                  </a:rPr>
                  <a:t>Russell 3000</a:t>
                </a:r>
                <a:r>
                  <a:rPr kumimoji="0" lang="en-US" altLang="zh-TW" sz="1300" baseline="30000">
                    <a:solidFill>
                      <a:schemeClr val="bg1"/>
                    </a:solidFill>
                    <a:effectLst/>
                    <a:latin typeface="Arial" pitchFamily="34" charset="0"/>
                  </a:rPr>
                  <a:t>® </a:t>
                </a:r>
                <a:r>
                  <a:rPr kumimoji="0" lang="en-US" altLang="zh-TW" sz="1300">
                    <a:solidFill>
                      <a:schemeClr val="bg1"/>
                    </a:solidFill>
                    <a:effectLst/>
                    <a:latin typeface="Arial" pitchFamily="34" charset="0"/>
                  </a:rPr>
                  <a:t>91% of broad market</a:t>
                </a:r>
              </a:p>
            </p:txBody>
          </p:sp>
          <p:sp>
            <p:nvSpPr>
              <p:cNvPr id="1213455" name="Freeform 1039"/>
              <p:cNvSpPr>
                <a:spLocks/>
              </p:cNvSpPr>
              <p:nvPr/>
            </p:nvSpPr>
            <p:spPr bwMode="auto">
              <a:xfrm>
                <a:off x="1032" y="3112"/>
                <a:ext cx="378" cy="518"/>
              </a:xfrm>
              <a:custGeom>
                <a:avLst/>
                <a:gdLst>
                  <a:gd name="T0" fmla="*/ 126 w 127"/>
                  <a:gd name="T1" fmla="*/ 0 h 174"/>
                  <a:gd name="T2" fmla="*/ 0 w 127"/>
                  <a:gd name="T3" fmla="*/ 55 h 174"/>
                  <a:gd name="T4" fmla="*/ 127 w 127"/>
                  <a:gd name="T5" fmla="*/ 174 h 174"/>
                  <a:gd name="T6" fmla="*/ 126 w 127"/>
                  <a:gd name="T7" fmla="*/ 0 h 174"/>
                </a:gdLst>
                <a:ahLst/>
                <a:cxnLst>
                  <a:cxn ang="0">
                    <a:pos x="T0" y="T1"/>
                  </a:cxn>
                  <a:cxn ang="0">
                    <a:pos x="T2" y="T3"/>
                  </a:cxn>
                  <a:cxn ang="0">
                    <a:pos x="T4" y="T5"/>
                  </a:cxn>
                  <a:cxn ang="0">
                    <a:pos x="T6" y="T7"/>
                  </a:cxn>
                </a:cxnLst>
                <a:rect l="0" t="0" r="r" b="b"/>
                <a:pathLst>
                  <a:path w="127" h="174">
                    <a:moveTo>
                      <a:pt x="126" y="0"/>
                    </a:moveTo>
                    <a:cubicBezTo>
                      <a:pt x="78" y="0"/>
                      <a:pt x="32" y="19"/>
                      <a:pt x="0" y="55"/>
                    </a:cubicBezTo>
                    <a:lnTo>
                      <a:pt x="127" y="174"/>
                    </a:lnTo>
                    <a:lnTo>
                      <a:pt x="126"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grpSp>
        <p:sp>
          <p:nvSpPr>
            <p:cNvPr id="1213456" name="Text Box 1040"/>
            <p:cNvSpPr txBox="1">
              <a:spLocks noChangeArrowheads="1"/>
            </p:cNvSpPr>
            <p:nvPr/>
          </p:nvSpPr>
          <p:spPr bwMode="auto">
            <a:xfrm>
              <a:off x="3733" y="1149"/>
              <a:ext cx="1130" cy="2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TW" altLang="en-US" sz="1600">
                  <a:solidFill>
                    <a:srgbClr val="4D4D4D"/>
                  </a:solidFill>
                  <a:effectLst/>
                  <a:latin typeface="Arial" pitchFamily="34" charset="0"/>
                </a:rPr>
                <a:t>機構投資人產品</a:t>
              </a:r>
              <a:endParaRPr kumimoji="0" lang="zh-CN" altLang="en-US" sz="1600">
                <a:solidFill>
                  <a:srgbClr val="4D4D4D"/>
                </a:solidFill>
                <a:effectLst/>
                <a:latin typeface="Arial" pitchFamily="34" charset="0"/>
                <a:ea typeface="SimSun" pitchFamily="2" charset="-122"/>
              </a:endParaRPr>
            </a:p>
          </p:txBody>
        </p:sp>
      </p:grpSp>
      <p:sp>
        <p:nvSpPr>
          <p:cNvPr id="1213457" name="Text Box 1041"/>
          <p:cNvSpPr txBox="1">
            <a:spLocks noChangeArrowheads="1"/>
          </p:cNvSpPr>
          <p:nvPr/>
        </p:nvSpPr>
        <p:spPr bwMode="auto">
          <a:xfrm>
            <a:off x="0" y="3636963"/>
            <a:ext cx="5719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a:solidFill>
                  <a:srgbClr val="4D4D4D"/>
                </a:solidFill>
                <a:effectLst/>
              </a:rPr>
              <a:t>羅素指數於機構投資人市場具壓倒性市占率</a:t>
            </a:r>
          </a:p>
        </p:txBody>
      </p:sp>
      <p:sp>
        <p:nvSpPr>
          <p:cNvPr id="1213458" name="Line 1042"/>
          <p:cNvSpPr>
            <a:spLocks noChangeShapeType="1"/>
          </p:cNvSpPr>
          <p:nvPr/>
        </p:nvSpPr>
        <p:spPr bwMode="auto">
          <a:xfrm>
            <a:off x="450850" y="3986213"/>
            <a:ext cx="4819650" cy="0"/>
          </a:xfrm>
          <a:prstGeom prst="line">
            <a:avLst/>
          </a:prstGeom>
          <a:noFill/>
          <a:ln w="127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grpSp>
        <p:nvGrpSpPr>
          <p:cNvPr id="1213459" name="Group 1043"/>
          <p:cNvGrpSpPr>
            <a:grpSpLocks/>
          </p:cNvGrpSpPr>
          <p:nvPr/>
        </p:nvGrpSpPr>
        <p:grpSpPr bwMode="auto">
          <a:xfrm>
            <a:off x="587375" y="4175125"/>
            <a:ext cx="7165975" cy="2138363"/>
            <a:chOff x="2098" y="1653"/>
            <a:chExt cx="3253" cy="2169"/>
          </a:xfrm>
        </p:grpSpPr>
        <p:sp>
          <p:nvSpPr>
            <p:cNvPr id="1213460" name="Line 1044"/>
            <p:cNvSpPr>
              <a:spLocks noChangeShapeType="1"/>
            </p:cNvSpPr>
            <p:nvPr/>
          </p:nvSpPr>
          <p:spPr bwMode="auto">
            <a:xfrm>
              <a:off x="2342" y="1696"/>
              <a:ext cx="0" cy="18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1" name="Line 1045"/>
            <p:cNvSpPr>
              <a:spLocks noChangeShapeType="1"/>
            </p:cNvSpPr>
            <p:nvPr/>
          </p:nvSpPr>
          <p:spPr bwMode="auto">
            <a:xfrm>
              <a:off x="2320" y="3533"/>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2" name="Line 1046"/>
            <p:cNvSpPr>
              <a:spLocks noChangeShapeType="1"/>
            </p:cNvSpPr>
            <p:nvPr/>
          </p:nvSpPr>
          <p:spPr bwMode="auto">
            <a:xfrm>
              <a:off x="2320" y="3270"/>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3" name="Line 1047"/>
            <p:cNvSpPr>
              <a:spLocks noChangeShapeType="1"/>
            </p:cNvSpPr>
            <p:nvPr/>
          </p:nvSpPr>
          <p:spPr bwMode="auto">
            <a:xfrm>
              <a:off x="2320" y="3011"/>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4" name="Line 1048"/>
            <p:cNvSpPr>
              <a:spLocks noChangeShapeType="1"/>
            </p:cNvSpPr>
            <p:nvPr/>
          </p:nvSpPr>
          <p:spPr bwMode="auto">
            <a:xfrm>
              <a:off x="2320" y="2746"/>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5" name="Line 1049"/>
            <p:cNvSpPr>
              <a:spLocks noChangeShapeType="1"/>
            </p:cNvSpPr>
            <p:nvPr/>
          </p:nvSpPr>
          <p:spPr bwMode="auto">
            <a:xfrm>
              <a:off x="2320" y="2483"/>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6" name="Line 1050"/>
            <p:cNvSpPr>
              <a:spLocks noChangeShapeType="1"/>
            </p:cNvSpPr>
            <p:nvPr/>
          </p:nvSpPr>
          <p:spPr bwMode="auto">
            <a:xfrm>
              <a:off x="2320" y="2219"/>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7" name="Line 1051"/>
            <p:cNvSpPr>
              <a:spLocks noChangeShapeType="1"/>
            </p:cNvSpPr>
            <p:nvPr/>
          </p:nvSpPr>
          <p:spPr bwMode="auto">
            <a:xfrm>
              <a:off x="2320" y="1959"/>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8" name="Line 1052"/>
            <p:cNvSpPr>
              <a:spLocks noChangeShapeType="1"/>
            </p:cNvSpPr>
            <p:nvPr/>
          </p:nvSpPr>
          <p:spPr bwMode="auto">
            <a:xfrm>
              <a:off x="2320" y="1696"/>
              <a:ext cx="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69" name="Line 1053"/>
            <p:cNvSpPr>
              <a:spLocks noChangeShapeType="1"/>
            </p:cNvSpPr>
            <p:nvPr/>
          </p:nvSpPr>
          <p:spPr bwMode="auto">
            <a:xfrm>
              <a:off x="2342" y="3533"/>
              <a:ext cx="262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0" name="Line 1054"/>
            <p:cNvSpPr>
              <a:spLocks noChangeShapeType="1"/>
            </p:cNvSpPr>
            <p:nvPr/>
          </p:nvSpPr>
          <p:spPr bwMode="auto">
            <a:xfrm flipV="1">
              <a:off x="2342"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1" name="Line 1055"/>
            <p:cNvSpPr>
              <a:spLocks noChangeShapeType="1"/>
            </p:cNvSpPr>
            <p:nvPr/>
          </p:nvSpPr>
          <p:spPr bwMode="auto">
            <a:xfrm flipV="1">
              <a:off x="2716"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2" name="Line 1056"/>
            <p:cNvSpPr>
              <a:spLocks noChangeShapeType="1"/>
            </p:cNvSpPr>
            <p:nvPr/>
          </p:nvSpPr>
          <p:spPr bwMode="auto">
            <a:xfrm flipV="1">
              <a:off x="3092"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3" name="Line 1057"/>
            <p:cNvSpPr>
              <a:spLocks noChangeShapeType="1"/>
            </p:cNvSpPr>
            <p:nvPr/>
          </p:nvSpPr>
          <p:spPr bwMode="auto">
            <a:xfrm flipV="1">
              <a:off x="3467"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4" name="Line 1058"/>
            <p:cNvSpPr>
              <a:spLocks noChangeShapeType="1"/>
            </p:cNvSpPr>
            <p:nvPr/>
          </p:nvSpPr>
          <p:spPr bwMode="auto">
            <a:xfrm flipV="1">
              <a:off x="3841"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5" name="Line 1059"/>
            <p:cNvSpPr>
              <a:spLocks noChangeShapeType="1"/>
            </p:cNvSpPr>
            <p:nvPr/>
          </p:nvSpPr>
          <p:spPr bwMode="auto">
            <a:xfrm flipV="1">
              <a:off x="4217"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6" name="Line 1060"/>
            <p:cNvSpPr>
              <a:spLocks noChangeShapeType="1"/>
            </p:cNvSpPr>
            <p:nvPr/>
          </p:nvSpPr>
          <p:spPr bwMode="auto">
            <a:xfrm flipV="1">
              <a:off x="4591"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7" name="Line 1061"/>
            <p:cNvSpPr>
              <a:spLocks noChangeShapeType="1"/>
            </p:cNvSpPr>
            <p:nvPr/>
          </p:nvSpPr>
          <p:spPr bwMode="auto">
            <a:xfrm flipV="1">
              <a:off x="4966" y="3533"/>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478" name="Line 1062"/>
            <p:cNvSpPr>
              <a:spLocks noChangeShapeType="1"/>
            </p:cNvSpPr>
            <p:nvPr/>
          </p:nvSpPr>
          <p:spPr bwMode="auto">
            <a:xfrm>
              <a:off x="2528" y="2243"/>
              <a:ext cx="2251" cy="598"/>
            </a:xfrm>
            <a:prstGeom prst="line">
              <a:avLst/>
            </a:prstGeom>
            <a:noFill/>
            <a:ln w="17463">
              <a:solidFill>
                <a:srgbClr val="9E9E9E"/>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213479" name="Group 1063"/>
            <p:cNvGrpSpPr>
              <a:grpSpLocks/>
            </p:cNvGrpSpPr>
            <p:nvPr/>
          </p:nvGrpSpPr>
          <p:grpSpPr bwMode="auto">
            <a:xfrm>
              <a:off x="2098" y="1653"/>
              <a:ext cx="161" cy="2055"/>
              <a:chOff x="2098" y="1653"/>
              <a:chExt cx="161" cy="2055"/>
            </a:xfrm>
          </p:grpSpPr>
          <p:sp>
            <p:nvSpPr>
              <p:cNvPr id="1213480" name="Rectangle 1064"/>
              <p:cNvSpPr>
                <a:spLocks noChangeArrowheads="1"/>
              </p:cNvSpPr>
              <p:nvPr/>
            </p:nvSpPr>
            <p:spPr bwMode="auto">
              <a:xfrm>
                <a:off x="2134" y="3492"/>
                <a:ext cx="11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0%</a:t>
                </a:r>
                <a:endParaRPr kumimoji="0" lang="en-US" altLang="zh-TW" sz="1400" b="0">
                  <a:effectLst/>
                  <a:latin typeface="Arial" pitchFamily="34" charset="0"/>
                </a:endParaRPr>
              </a:p>
            </p:txBody>
          </p:sp>
          <p:sp>
            <p:nvSpPr>
              <p:cNvPr id="1213481" name="Rectangle 1065"/>
              <p:cNvSpPr>
                <a:spLocks noChangeArrowheads="1"/>
              </p:cNvSpPr>
              <p:nvPr/>
            </p:nvSpPr>
            <p:spPr bwMode="auto">
              <a:xfrm>
                <a:off x="2098" y="3229"/>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10%</a:t>
                </a:r>
                <a:endParaRPr kumimoji="0" lang="en-US" altLang="zh-TW" sz="1400" b="0">
                  <a:effectLst/>
                  <a:latin typeface="Arial" pitchFamily="34" charset="0"/>
                </a:endParaRPr>
              </a:p>
            </p:txBody>
          </p:sp>
          <p:sp>
            <p:nvSpPr>
              <p:cNvPr id="1213482" name="Rectangle 1066"/>
              <p:cNvSpPr>
                <a:spLocks noChangeArrowheads="1"/>
              </p:cNvSpPr>
              <p:nvPr/>
            </p:nvSpPr>
            <p:spPr bwMode="auto">
              <a:xfrm>
                <a:off x="2098" y="2967"/>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a:t>
                </a:r>
                <a:endParaRPr kumimoji="0" lang="en-US" altLang="zh-TW" sz="1400" b="0">
                  <a:effectLst/>
                  <a:latin typeface="Arial" pitchFamily="34" charset="0"/>
                </a:endParaRPr>
              </a:p>
            </p:txBody>
          </p:sp>
          <p:sp>
            <p:nvSpPr>
              <p:cNvPr id="1213483" name="Rectangle 1067"/>
              <p:cNvSpPr>
                <a:spLocks noChangeArrowheads="1"/>
              </p:cNvSpPr>
              <p:nvPr/>
            </p:nvSpPr>
            <p:spPr bwMode="auto">
              <a:xfrm>
                <a:off x="2098" y="2704"/>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30%</a:t>
                </a:r>
                <a:endParaRPr kumimoji="0" lang="en-US" altLang="zh-TW" sz="1400" b="0">
                  <a:effectLst/>
                  <a:latin typeface="Arial" pitchFamily="34" charset="0"/>
                </a:endParaRPr>
              </a:p>
            </p:txBody>
          </p:sp>
          <p:sp>
            <p:nvSpPr>
              <p:cNvPr id="1213484" name="Rectangle 1068"/>
              <p:cNvSpPr>
                <a:spLocks noChangeArrowheads="1"/>
              </p:cNvSpPr>
              <p:nvPr/>
            </p:nvSpPr>
            <p:spPr bwMode="auto">
              <a:xfrm>
                <a:off x="2098" y="2440"/>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40%</a:t>
                </a:r>
                <a:endParaRPr kumimoji="0" lang="en-US" altLang="zh-TW" sz="1400" b="0">
                  <a:effectLst/>
                  <a:latin typeface="Arial" pitchFamily="34" charset="0"/>
                </a:endParaRPr>
              </a:p>
            </p:txBody>
          </p:sp>
          <p:sp>
            <p:nvSpPr>
              <p:cNvPr id="1213485" name="Rectangle 1069"/>
              <p:cNvSpPr>
                <a:spLocks noChangeArrowheads="1"/>
              </p:cNvSpPr>
              <p:nvPr/>
            </p:nvSpPr>
            <p:spPr bwMode="auto">
              <a:xfrm>
                <a:off x="2098" y="2176"/>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50%</a:t>
                </a:r>
                <a:endParaRPr kumimoji="0" lang="en-US" altLang="zh-TW" sz="1400" b="0">
                  <a:effectLst/>
                  <a:latin typeface="Arial" pitchFamily="34" charset="0"/>
                </a:endParaRPr>
              </a:p>
            </p:txBody>
          </p:sp>
          <p:sp>
            <p:nvSpPr>
              <p:cNvPr id="1213486" name="Rectangle 1070"/>
              <p:cNvSpPr>
                <a:spLocks noChangeArrowheads="1"/>
              </p:cNvSpPr>
              <p:nvPr/>
            </p:nvSpPr>
            <p:spPr bwMode="auto">
              <a:xfrm>
                <a:off x="2098" y="1917"/>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60%</a:t>
                </a:r>
                <a:endParaRPr kumimoji="0" lang="en-US" altLang="zh-TW" sz="1400" b="0">
                  <a:effectLst/>
                  <a:latin typeface="Arial" pitchFamily="34" charset="0"/>
                </a:endParaRPr>
              </a:p>
            </p:txBody>
          </p:sp>
          <p:sp>
            <p:nvSpPr>
              <p:cNvPr id="1213487" name="Rectangle 1071"/>
              <p:cNvSpPr>
                <a:spLocks noChangeArrowheads="1"/>
              </p:cNvSpPr>
              <p:nvPr/>
            </p:nvSpPr>
            <p:spPr bwMode="auto">
              <a:xfrm>
                <a:off x="2098" y="1653"/>
                <a:ext cx="1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70%</a:t>
                </a:r>
                <a:endParaRPr kumimoji="0" lang="en-US" altLang="zh-TW" sz="1400" b="0">
                  <a:effectLst/>
                  <a:latin typeface="Arial" pitchFamily="34" charset="0"/>
                </a:endParaRPr>
              </a:p>
            </p:txBody>
          </p:sp>
        </p:grpSp>
        <p:sp>
          <p:nvSpPr>
            <p:cNvPr id="1213488" name="Rectangle 1072"/>
            <p:cNvSpPr>
              <a:spLocks noChangeArrowheads="1"/>
            </p:cNvSpPr>
            <p:nvPr/>
          </p:nvSpPr>
          <p:spPr bwMode="auto">
            <a:xfrm>
              <a:off x="2459"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2002</a:t>
              </a:r>
              <a:endParaRPr kumimoji="0" lang="en-US" altLang="zh-TW" sz="1400" b="0">
                <a:effectLst/>
                <a:latin typeface="Arial" pitchFamily="34" charset="0"/>
              </a:endParaRPr>
            </a:p>
          </p:txBody>
        </p:sp>
        <p:sp>
          <p:nvSpPr>
            <p:cNvPr id="1213489" name="Rectangle 1073"/>
            <p:cNvSpPr>
              <a:spLocks noChangeArrowheads="1"/>
            </p:cNvSpPr>
            <p:nvPr/>
          </p:nvSpPr>
          <p:spPr bwMode="auto">
            <a:xfrm>
              <a:off x="2833"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2003</a:t>
              </a:r>
              <a:endParaRPr kumimoji="0" lang="en-US" altLang="zh-TW" sz="1400" b="0">
                <a:effectLst/>
                <a:latin typeface="Arial" pitchFamily="34" charset="0"/>
              </a:endParaRPr>
            </a:p>
          </p:txBody>
        </p:sp>
        <p:sp>
          <p:nvSpPr>
            <p:cNvPr id="1213490" name="Rectangle 1074"/>
            <p:cNvSpPr>
              <a:spLocks noChangeArrowheads="1"/>
            </p:cNvSpPr>
            <p:nvPr/>
          </p:nvSpPr>
          <p:spPr bwMode="auto">
            <a:xfrm>
              <a:off x="3207"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2004</a:t>
              </a:r>
              <a:endParaRPr kumimoji="0" lang="en-US" altLang="zh-TW" sz="1400" b="0">
                <a:effectLst/>
                <a:latin typeface="Arial" pitchFamily="34" charset="0"/>
              </a:endParaRPr>
            </a:p>
          </p:txBody>
        </p:sp>
        <p:sp>
          <p:nvSpPr>
            <p:cNvPr id="1213491" name="Rectangle 1075"/>
            <p:cNvSpPr>
              <a:spLocks noChangeArrowheads="1"/>
            </p:cNvSpPr>
            <p:nvPr/>
          </p:nvSpPr>
          <p:spPr bwMode="auto">
            <a:xfrm>
              <a:off x="3583"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2005</a:t>
              </a:r>
              <a:endParaRPr kumimoji="0" lang="en-US" altLang="zh-TW" sz="1400" b="0">
                <a:effectLst/>
                <a:latin typeface="Arial" pitchFamily="34" charset="0"/>
              </a:endParaRPr>
            </a:p>
          </p:txBody>
        </p:sp>
        <p:sp>
          <p:nvSpPr>
            <p:cNvPr id="1213492" name="Rectangle 1076"/>
            <p:cNvSpPr>
              <a:spLocks noChangeArrowheads="1"/>
            </p:cNvSpPr>
            <p:nvPr/>
          </p:nvSpPr>
          <p:spPr bwMode="auto">
            <a:xfrm>
              <a:off x="3957"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2006</a:t>
              </a:r>
              <a:endParaRPr kumimoji="0" lang="en-US" altLang="zh-TW" sz="1400" b="0">
                <a:effectLst/>
                <a:latin typeface="Arial" pitchFamily="34" charset="0"/>
              </a:endParaRPr>
            </a:p>
          </p:txBody>
        </p:sp>
        <p:sp>
          <p:nvSpPr>
            <p:cNvPr id="1213493" name="Rectangle 1077"/>
            <p:cNvSpPr>
              <a:spLocks noChangeArrowheads="1"/>
            </p:cNvSpPr>
            <p:nvPr/>
          </p:nvSpPr>
          <p:spPr bwMode="auto">
            <a:xfrm>
              <a:off x="4333" y="3607"/>
              <a:ext cx="17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2007</a:t>
              </a:r>
              <a:endParaRPr kumimoji="0" lang="en-US" altLang="zh-TW" sz="1400" b="0">
                <a:effectLst/>
                <a:latin typeface="Arial" pitchFamily="34" charset="0"/>
              </a:endParaRPr>
            </a:p>
          </p:txBody>
        </p:sp>
        <p:sp>
          <p:nvSpPr>
            <p:cNvPr id="1213494" name="Rectangle 1078"/>
            <p:cNvSpPr>
              <a:spLocks noChangeArrowheads="1"/>
            </p:cNvSpPr>
            <p:nvPr/>
          </p:nvSpPr>
          <p:spPr bwMode="auto">
            <a:xfrm>
              <a:off x="4708" y="3607"/>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000000"/>
                  </a:solidFill>
                  <a:effectLst/>
                  <a:latin typeface="Arial" pitchFamily="34" charset="0"/>
                </a:rPr>
                <a:t>2008</a:t>
              </a:r>
              <a:endParaRPr kumimoji="0" lang="en-US" altLang="zh-TW" sz="1400" b="0">
                <a:effectLst/>
                <a:latin typeface="Arial" pitchFamily="34" charset="0"/>
              </a:endParaRPr>
            </a:p>
          </p:txBody>
        </p:sp>
        <p:sp>
          <p:nvSpPr>
            <p:cNvPr id="1213495" name="Rectangle 1079"/>
            <p:cNvSpPr>
              <a:spLocks noChangeArrowheads="1"/>
            </p:cNvSpPr>
            <p:nvPr/>
          </p:nvSpPr>
          <p:spPr bwMode="auto">
            <a:xfrm>
              <a:off x="4901" y="1775"/>
              <a:ext cx="28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a:solidFill>
                    <a:srgbClr val="DD6600"/>
                  </a:solidFill>
                  <a:effectLst/>
                  <a:latin typeface="Arial" pitchFamily="34" charset="0"/>
                </a:rPr>
                <a:t>Russell</a:t>
              </a:r>
              <a:endParaRPr kumimoji="0" lang="en-US" altLang="zh-TW" sz="1400">
                <a:effectLst/>
                <a:latin typeface="Arial" pitchFamily="34" charset="0"/>
              </a:endParaRPr>
            </a:p>
          </p:txBody>
        </p:sp>
        <p:sp>
          <p:nvSpPr>
            <p:cNvPr id="1213496" name="Rectangle 1080"/>
            <p:cNvSpPr>
              <a:spLocks noChangeArrowheads="1"/>
            </p:cNvSpPr>
            <p:nvPr/>
          </p:nvSpPr>
          <p:spPr bwMode="auto">
            <a:xfrm>
              <a:off x="4901" y="2798"/>
              <a:ext cx="16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0" hangingPunct="0"/>
              <a:r>
                <a:rPr kumimoji="0" lang="en-US" altLang="zh-TW" sz="1400" b="0">
                  <a:solidFill>
                    <a:srgbClr val="9E9E9E"/>
                  </a:solidFill>
                  <a:effectLst/>
                  <a:latin typeface="Arial" pitchFamily="34" charset="0"/>
                </a:rPr>
                <a:t>S&amp;P</a:t>
              </a:r>
              <a:endParaRPr kumimoji="0" lang="en-US" altLang="zh-TW" sz="1400" b="0">
                <a:effectLst/>
                <a:latin typeface="Arial" pitchFamily="34" charset="0"/>
              </a:endParaRPr>
            </a:p>
          </p:txBody>
        </p:sp>
        <p:sp>
          <p:nvSpPr>
            <p:cNvPr id="1213497" name="Rectangle 1081"/>
            <p:cNvSpPr>
              <a:spLocks noChangeArrowheads="1"/>
            </p:cNvSpPr>
            <p:nvPr/>
          </p:nvSpPr>
          <p:spPr bwMode="auto">
            <a:xfrm>
              <a:off x="4901" y="3210"/>
              <a:ext cx="450"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0" hangingPunct="0"/>
              <a:r>
                <a:rPr kumimoji="0" lang="en-US" altLang="zh-TW" sz="1200" b="0">
                  <a:solidFill>
                    <a:srgbClr val="66AADD"/>
                  </a:solidFill>
                  <a:effectLst/>
                  <a:latin typeface="Arial" pitchFamily="34" charset="0"/>
                </a:rPr>
                <a:t>All others combined </a:t>
              </a:r>
              <a:endParaRPr kumimoji="0" lang="en-US" altLang="zh-TW" sz="1200" b="0">
                <a:effectLst/>
                <a:latin typeface="Arial" pitchFamily="34" charset="0"/>
              </a:endParaRPr>
            </a:p>
          </p:txBody>
        </p:sp>
        <p:sp>
          <p:nvSpPr>
            <p:cNvPr id="1213498" name="Line 1082"/>
            <p:cNvSpPr>
              <a:spLocks noChangeShapeType="1"/>
            </p:cNvSpPr>
            <p:nvPr/>
          </p:nvSpPr>
          <p:spPr bwMode="auto">
            <a:xfrm>
              <a:off x="2503" y="3307"/>
              <a:ext cx="2319" cy="0"/>
            </a:xfrm>
            <a:prstGeom prst="line">
              <a:avLst/>
            </a:prstGeom>
            <a:noFill/>
            <a:ln w="9525">
              <a:solidFill>
                <a:schemeClr val="accent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13499" name="Line 1083"/>
            <p:cNvSpPr>
              <a:spLocks noChangeShapeType="1"/>
            </p:cNvSpPr>
            <p:nvPr/>
          </p:nvSpPr>
          <p:spPr bwMode="auto">
            <a:xfrm flipV="1">
              <a:off x="2529" y="1829"/>
              <a:ext cx="2257" cy="679"/>
            </a:xfrm>
            <a:prstGeom prst="line">
              <a:avLst/>
            </a:prstGeom>
            <a:noFill/>
            <a:ln w="50800">
              <a:solidFill>
                <a:srgbClr val="FF9900"/>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13500" name="Text Box 1084"/>
            <p:cNvSpPr txBox="1">
              <a:spLocks noChangeArrowheads="1"/>
            </p:cNvSpPr>
            <p:nvPr/>
          </p:nvSpPr>
          <p:spPr bwMode="auto">
            <a:xfrm>
              <a:off x="2485" y="3321"/>
              <a:ext cx="2331" cy="27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TW" sz="1200">
                  <a:solidFill>
                    <a:schemeClr val="accent2"/>
                  </a:solidFill>
                  <a:effectLst/>
                  <a:latin typeface="Arial" pitchFamily="34" charset="0"/>
                </a:rPr>
                <a:t>(MSCI: .01%)</a:t>
              </a:r>
            </a:p>
          </p:txBody>
        </p:sp>
      </p:grpSp>
      <p:sp>
        <p:nvSpPr>
          <p:cNvPr id="1213501" name="Text Box 1085"/>
          <p:cNvSpPr txBox="1">
            <a:spLocks noChangeArrowheads="1"/>
          </p:cNvSpPr>
          <p:nvPr/>
        </p:nvSpPr>
        <p:spPr bwMode="auto">
          <a:xfrm>
            <a:off x="349250" y="6357938"/>
            <a:ext cx="58308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TW" altLang="en-US" sz="1000" b="0">
                <a:solidFill>
                  <a:srgbClr val="333333"/>
                </a:solidFill>
                <a:effectLst/>
                <a:latin typeface="Arial" pitchFamily="34" charset="0"/>
              </a:rPr>
              <a:t>資料提供：</a:t>
            </a:r>
            <a:r>
              <a:rPr kumimoji="0" lang="en-US" altLang="zh-TW" sz="1000" b="0">
                <a:solidFill>
                  <a:srgbClr val="333333"/>
                </a:solidFill>
                <a:effectLst/>
                <a:latin typeface="Arial" pitchFamily="34" charset="0"/>
              </a:rPr>
              <a:t>Russell Investments / Source</a:t>
            </a:r>
            <a:r>
              <a:rPr kumimoji="0" lang="zh-TW" altLang="en-US" sz="1000" b="0">
                <a:solidFill>
                  <a:srgbClr val="333333"/>
                </a:solidFill>
                <a:effectLst/>
                <a:latin typeface="Arial" pitchFamily="34" charset="0"/>
              </a:rPr>
              <a:t>：</a:t>
            </a:r>
            <a:r>
              <a:rPr kumimoji="0" lang="en-US" altLang="zh-TW" sz="1000" b="0">
                <a:solidFill>
                  <a:srgbClr val="333333"/>
                </a:solidFill>
                <a:effectLst/>
                <a:latin typeface="Arial" pitchFamily="34" charset="0"/>
              </a:rPr>
              <a:t>Nelson’s Marketplace Web Database as of June 30, 2008.</a:t>
            </a:r>
          </a:p>
        </p:txBody>
      </p:sp>
      <p:grpSp>
        <p:nvGrpSpPr>
          <p:cNvPr id="1213502" name="Group 1086"/>
          <p:cNvGrpSpPr>
            <a:grpSpLocks/>
          </p:cNvGrpSpPr>
          <p:nvPr/>
        </p:nvGrpSpPr>
        <p:grpSpPr bwMode="auto">
          <a:xfrm>
            <a:off x="566738" y="1357313"/>
            <a:ext cx="1611312" cy="1612900"/>
            <a:chOff x="357" y="855"/>
            <a:chExt cx="1015" cy="1016"/>
          </a:xfrm>
        </p:grpSpPr>
        <p:sp>
          <p:nvSpPr>
            <p:cNvPr id="1213503" name="Freeform 1087"/>
            <p:cNvSpPr>
              <a:spLocks/>
            </p:cNvSpPr>
            <p:nvPr/>
          </p:nvSpPr>
          <p:spPr bwMode="auto">
            <a:xfrm>
              <a:off x="803" y="864"/>
              <a:ext cx="62" cy="508"/>
            </a:xfrm>
            <a:custGeom>
              <a:avLst/>
              <a:gdLst>
                <a:gd name="T0" fmla="*/ 20 w 21"/>
                <a:gd name="T1" fmla="*/ 0 h 174"/>
                <a:gd name="T2" fmla="*/ 0 w 21"/>
                <a:gd name="T3" fmla="*/ 1 h 174"/>
                <a:gd name="T4" fmla="*/ 21 w 21"/>
                <a:gd name="T5" fmla="*/ 174 h 174"/>
                <a:gd name="T6" fmla="*/ 20 w 21"/>
                <a:gd name="T7" fmla="*/ 0 h 174"/>
              </a:gdLst>
              <a:ahLst/>
              <a:cxnLst>
                <a:cxn ang="0">
                  <a:pos x="T0" y="T1"/>
                </a:cxn>
                <a:cxn ang="0">
                  <a:pos x="T2" y="T3"/>
                </a:cxn>
                <a:cxn ang="0">
                  <a:pos x="T4" y="T5"/>
                </a:cxn>
                <a:cxn ang="0">
                  <a:pos x="T6" y="T7"/>
                </a:cxn>
              </a:cxnLst>
              <a:rect l="0" t="0" r="r" b="b"/>
              <a:pathLst>
                <a:path w="21" h="174">
                  <a:moveTo>
                    <a:pt x="20" y="0"/>
                  </a:moveTo>
                  <a:cubicBezTo>
                    <a:pt x="13" y="0"/>
                    <a:pt x="6" y="0"/>
                    <a:pt x="0" y="1"/>
                  </a:cubicBezTo>
                  <a:lnTo>
                    <a:pt x="21" y="174"/>
                  </a:lnTo>
                  <a:lnTo>
                    <a:pt x="20"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grpSp>
          <p:nvGrpSpPr>
            <p:cNvPr id="1213504" name="Group 1088"/>
            <p:cNvGrpSpPr>
              <a:grpSpLocks/>
            </p:cNvGrpSpPr>
            <p:nvPr/>
          </p:nvGrpSpPr>
          <p:grpSpPr bwMode="auto">
            <a:xfrm>
              <a:off x="357" y="855"/>
              <a:ext cx="1015" cy="1016"/>
              <a:chOff x="915" y="864"/>
              <a:chExt cx="1015" cy="1016"/>
            </a:xfrm>
          </p:grpSpPr>
          <p:sp>
            <p:nvSpPr>
              <p:cNvPr id="1213505" name="Freeform 1089"/>
              <p:cNvSpPr>
                <a:spLocks/>
              </p:cNvSpPr>
              <p:nvPr/>
            </p:nvSpPr>
            <p:spPr bwMode="auto">
              <a:xfrm>
                <a:off x="915" y="864"/>
                <a:ext cx="1015" cy="1016"/>
              </a:xfrm>
              <a:custGeom>
                <a:avLst/>
                <a:gdLst>
                  <a:gd name="T0" fmla="*/ 153 w 348"/>
                  <a:gd name="T1" fmla="*/ 1 h 348"/>
                  <a:gd name="T2" fmla="*/ 0 w 348"/>
                  <a:gd name="T3" fmla="*/ 173 h 348"/>
                  <a:gd name="T4" fmla="*/ 174 w 348"/>
                  <a:gd name="T5" fmla="*/ 348 h 348"/>
                  <a:gd name="T6" fmla="*/ 348 w 348"/>
                  <a:gd name="T7" fmla="*/ 174 h 348"/>
                  <a:gd name="T8" fmla="*/ 174 w 348"/>
                  <a:gd name="T9" fmla="*/ 0 h 348"/>
                  <a:gd name="T10" fmla="*/ 174 w 348"/>
                  <a:gd name="T11" fmla="*/ 174 h 348"/>
                  <a:gd name="T12" fmla="*/ 153 w 348"/>
                  <a:gd name="T13" fmla="*/ 1 h 348"/>
                </a:gdLst>
                <a:ahLst/>
                <a:cxnLst>
                  <a:cxn ang="0">
                    <a:pos x="T0" y="T1"/>
                  </a:cxn>
                  <a:cxn ang="0">
                    <a:pos x="T2" y="T3"/>
                  </a:cxn>
                  <a:cxn ang="0">
                    <a:pos x="T4" y="T5"/>
                  </a:cxn>
                  <a:cxn ang="0">
                    <a:pos x="T6" y="T7"/>
                  </a:cxn>
                  <a:cxn ang="0">
                    <a:pos x="T8" y="T9"/>
                  </a:cxn>
                  <a:cxn ang="0">
                    <a:pos x="T10" y="T11"/>
                  </a:cxn>
                  <a:cxn ang="0">
                    <a:pos x="T12" y="T13"/>
                  </a:cxn>
                </a:cxnLst>
                <a:rect l="0" t="0" r="r" b="b"/>
                <a:pathLst>
                  <a:path w="348" h="348">
                    <a:moveTo>
                      <a:pt x="153" y="1"/>
                    </a:moveTo>
                    <a:cubicBezTo>
                      <a:pt x="65" y="11"/>
                      <a:pt x="0" y="86"/>
                      <a:pt x="0" y="173"/>
                    </a:cubicBezTo>
                    <a:cubicBezTo>
                      <a:pt x="0" y="270"/>
                      <a:pt x="77" y="348"/>
                      <a:pt x="174" y="348"/>
                    </a:cubicBezTo>
                    <a:cubicBezTo>
                      <a:pt x="270" y="348"/>
                      <a:pt x="348" y="270"/>
                      <a:pt x="348" y="174"/>
                    </a:cubicBezTo>
                    <a:cubicBezTo>
                      <a:pt x="348" y="77"/>
                      <a:pt x="270" y="0"/>
                      <a:pt x="174" y="0"/>
                    </a:cubicBezTo>
                    <a:lnTo>
                      <a:pt x="174" y="174"/>
                    </a:lnTo>
                    <a:lnTo>
                      <a:pt x="153" y="1"/>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1213506" name="Text Box 1090"/>
              <p:cNvSpPr txBox="1">
                <a:spLocks noChangeArrowheads="1"/>
              </p:cNvSpPr>
              <p:nvPr/>
            </p:nvSpPr>
            <p:spPr bwMode="auto">
              <a:xfrm>
                <a:off x="1016" y="1149"/>
                <a:ext cx="775" cy="2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TW" altLang="en-US" sz="1600">
                    <a:solidFill>
                      <a:srgbClr val="4D4D4D"/>
                    </a:solidFill>
                    <a:effectLst/>
                    <a:latin typeface="Arial" pitchFamily="34" charset="0"/>
                  </a:rPr>
                  <a:t>小型股指數</a:t>
                </a:r>
                <a:endParaRPr kumimoji="0" lang="zh-CN" altLang="en-US" sz="1600">
                  <a:solidFill>
                    <a:srgbClr val="4D4D4D"/>
                  </a:solidFill>
                  <a:effectLst/>
                  <a:latin typeface="Arial" pitchFamily="34" charset="0"/>
                </a:endParaRPr>
              </a:p>
            </p:txBody>
          </p:sp>
        </p:grpSp>
        <p:sp>
          <p:nvSpPr>
            <p:cNvPr id="1213507" name="Text Box 1091"/>
            <p:cNvSpPr txBox="1">
              <a:spLocks noChangeArrowheads="1"/>
            </p:cNvSpPr>
            <p:nvPr/>
          </p:nvSpPr>
          <p:spPr bwMode="auto">
            <a:xfrm>
              <a:off x="589" y="1469"/>
              <a:ext cx="632" cy="32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TW" sz="1400">
                  <a:solidFill>
                    <a:schemeClr val="bg1"/>
                  </a:solidFill>
                  <a:effectLst/>
                  <a:latin typeface="Arial" pitchFamily="34" charset="0"/>
                </a:rPr>
                <a:t>Russell 98%</a:t>
              </a:r>
            </a:p>
          </p:txBody>
        </p:sp>
      </p:grpSp>
    </p:spTree>
    <p:extLst>
      <p:ext uri="{BB962C8B-B14F-4D97-AF65-F5344CB8AC3E}">
        <p14:creationId xmlns:p14="http://schemas.microsoft.com/office/powerpoint/2010/main" val="2334128518"/>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bwMode="auto">
          <a:xfrm>
            <a:off x="177800" y="244475"/>
            <a:ext cx="6518275" cy="68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kern="1200" dirty="0">
                <a:cs typeface="Times New Roman" pitchFamily="18" charset="0"/>
              </a:rPr>
              <a:t>羅素大中華大型股價值指數投資優勢</a:t>
            </a:r>
          </a:p>
        </p:txBody>
      </p:sp>
      <p:sp>
        <p:nvSpPr>
          <p:cNvPr id="1218563" name="Rectangle 3"/>
          <p:cNvSpPr>
            <a:spLocks noGrp="1" noChangeArrowheads="1"/>
          </p:cNvSpPr>
          <p:nvPr>
            <p:ph type="body" idx="1"/>
          </p:nvPr>
        </p:nvSpPr>
        <p:spPr bwMode="auto">
          <a:xfrm>
            <a:off x="539552" y="908720"/>
            <a:ext cx="7924800" cy="53530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lnSpc>
                <a:spcPct val="130000"/>
              </a:lnSpc>
              <a:buClr>
                <a:srgbClr val="A50021"/>
              </a:buClr>
            </a:pPr>
            <a:r>
              <a:rPr lang="zh-TW" altLang="en-US" sz="1600" dirty="0">
                <a:solidFill>
                  <a:srgbClr val="000066"/>
                </a:solidFill>
              </a:rPr>
              <a:t>經濟體質方面</a:t>
            </a:r>
          </a:p>
          <a:p>
            <a:pPr marL="800100" lvl="1" indent="-342900">
              <a:lnSpc>
                <a:spcPct val="130000"/>
              </a:lnSpc>
              <a:buClr>
                <a:srgbClr val="000066"/>
              </a:buClr>
            </a:pPr>
            <a:r>
              <a:rPr lang="zh-TW" altLang="en-US" sz="1600" dirty="0">
                <a:solidFill>
                  <a:srgbClr val="4D4D4D"/>
                </a:solidFill>
              </a:rPr>
              <a:t>兩岸三地具專業分工，可充分發揮比較利益優勢</a:t>
            </a:r>
          </a:p>
          <a:p>
            <a:pPr marL="800100" lvl="1" indent="-342900">
              <a:lnSpc>
                <a:spcPct val="130000"/>
              </a:lnSpc>
              <a:buClr>
                <a:srgbClr val="000066"/>
              </a:buClr>
            </a:pPr>
            <a:r>
              <a:rPr lang="zh-TW" altLang="en-US" sz="1600" dirty="0">
                <a:solidFill>
                  <a:srgbClr val="4D4D4D"/>
                </a:solidFill>
              </a:rPr>
              <a:t>豐厚外匯存底與儲蓄資本、成熟金融市場，可提供企業堅實投資後盾</a:t>
            </a:r>
          </a:p>
          <a:p>
            <a:pPr marL="800100" lvl="1" indent="-342900">
              <a:lnSpc>
                <a:spcPct val="130000"/>
              </a:lnSpc>
              <a:buClr>
                <a:srgbClr val="000066"/>
              </a:buClr>
            </a:pPr>
            <a:r>
              <a:rPr lang="zh-TW" altLang="en-US" sz="1600" dirty="0">
                <a:solidFill>
                  <a:srgbClr val="4D4D4D"/>
                </a:solidFill>
              </a:rPr>
              <a:t>具備高級人力資源，效率生產結構，提昇產業競爭力</a:t>
            </a:r>
          </a:p>
          <a:p>
            <a:pPr marL="342900" indent="-342900">
              <a:lnSpc>
                <a:spcPct val="180000"/>
              </a:lnSpc>
              <a:buClr>
                <a:srgbClr val="A50021"/>
              </a:buClr>
            </a:pPr>
            <a:r>
              <a:rPr lang="zh-TW" altLang="en-US" sz="1600" dirty="0">
                <a:solidFill>
                  <a:srgbClr val="000066"/>
                </a:solidFill>
              </a:rPr>
              <a:t>投資價值方面</a:t>
            </a:r>
          </a:p>
          <a:p>
            <a:pPr marL="800100" lvl="1" indent="-342900">
              <a:lnSpc>
                <a:spcPct val="130000"/>
              </a:lnSpc>
              <a:buClr>
                <a:srgbClr val="000066"/>
              </a:buClr>
            </a:pPr>
            <a:r>
              <a:rPr lang="zh-TW" altLang="en-US" sz="1600" dirty="0">
                <a:solidFill>
                  <a:srgbClr val="4D4D4D"/>
                </a:solidFill>
              </a:rPr>
              <a:t>中國經濟成長將在全球經濟復甦中扮演要角</a:t>
            </a:r>
            <a:endParaRPr lang="zh-TW" altLang="en-US" sz="1600" dirty="0">
              <a:solidFill>
                <a:srgbClr val="4D4D4D"/>
              </a:solidFill>
              <a:latin typeface="標楷體" pitchFamily="65" charset="-120"/>
            </a:endParaRPr>
          </a:p>
          <a:p>
            <a:pPr marL="800100" lvl="1" indent="-342900">
              <a:lnSpc>
                <a:spcPct val="130000"/>
              </a:lnSpc>
              <a:buClr>
                <a:srgbClr val="000066"/>
              </a:buClr>
            </a:pPr>
            <a:r>
              <a:rPr lang="zh-CN" altLang="en-US" sz="1600" dirty="0">
                <a:solidFill>
                  <a:srgbClr val="4D4D4D"/>
                </a:solidFill>
              </a:rPr>
              <a:t>三</a:t>
            </a:r>
            <a:r>
              <a:rPr lang="zh-TW" altLang="en-US" sz="1600" dirty="0">
                <a:solidFill>
                  <a:srgbClr val="4D4D4D"/>
                </a:solidFill>
              </a:rPr>
              <a:t>地政府積極擴大內需支出推動景氣復甦</a:t>
            </a:r>
          </a:p>
          <a:p>
            <a:pPr marL="800100" lvl="1" indent="-342900">
              <a:lnSpc>
                <a:spcPct val="130000"/>
              </a:lnSpc>
              <a:buClr>
                <a:srgbClr val="000066"/>
              </a:buClr>
            </a:pPr>
            <a:r>
              <a:rPr lang="zh-TW" altLang="en-US" sz="1600" dirty="0">
                <a:solidFill>
                  <a:srgbClr val="4D4D4D"/>
                </a:solidFill>
              </a:rPr>
              <a:t>大中華市場超跌，長期深具潛力</a:t>
            </a:r>
          </a:p>
          <a:p>
            <a:pPr marL="800100" lvl="1" indent="-342900">
              <a:lnSpc>
                <a:spcPct val="130000"/>
              </a:lnSpc>
              <a:buClr>
                <a:srgbClr val="000066"/>
              </a:buClr>
            </a:pPr>
            <a:r>
              <a:rPr lang="zh-CN" altLang="en-US" sz="1600" dirty="0">
                <a:solidFill>
                  <a:srgbClr val="4D4D4D"/>
                </a:solidFill>
              </a:rPr>
              <a:t>兩岸關係改善</a:t>
            </a:r>
            <a:r>
              <a:rPr lang="zh-TW" altLang="en-US" sz="1600" dirty="0">
                <a:solidFill>
                  <a:srgbClr val="4D4D4D"/>
                </a:solidFill>
              </a:rPr>
              <a:t>，</a:t>
            </a:r>
            <a:r>
              <a:rPr lang="zh-CN" altLang="en-US" sz="1600" dirty="0">
                <a:solidFill>
                  <a:srgbClr val="4D4D4D"/>
                </a:solidFill>
              </a:rPr>
              <a:t>有助</a:t>
            </a:r>
            <a:r>
              <a:rPr lang="zh-TW" altLang="en-US" sz="1600" dirty="0">
                <a:solidFill>
                  <a:srgbClr val="4D4D4D"/>
                </a:solidFill>
              </a:rPr>
              <a:t>區域穩定和平，帶動三地</a:t>
            </a:r>
            <a:r>
              <a:rPr lang="zh-CN" altLang="en-US" sz="1600" dirty="0">
                <a:solidFill>
                  <a:srgbClr val="4D4D4D"/>
                </a:solidFill>
              </a:rPr>
              <a:t>股</a:t>
            </a:r>
            <a:r>
              <a:rPr lang="zh-TW" altLang="en-US" sz="1600" dirty="0">
                <a:solidFill>
                  <a:srgbClr val="4D4D4D"/>
                </a:solidFill>
              </a:rPr>
              <a:t>市</a:t>
            </a:r>
            <a:r>
              <a:rPr lang="zh-CN" altLang="en-US" sz="1600" dirty="0">
                <a:solidFill>
                  <a:srgbClr val="4D4D4D"/>
                </a:solidFill>
              </a:rPr>
              <a:t>價值提升</a:t>
            </a:r>
            <a:endParaRPr lang="zh-TW" altLang="en-US" sz="1600" dirty="0">
              <a:solidFill>
                <a:srgbClr val="4D4D4D"/>
              </a:solidFill>
            </a:endParaRPr>
          </a:p>
          <a:p>
            <a:pPr marL="342900" indent="-342900">
              <a:lnSpc>
                <a:spcPct val="130000"/>
              </a:lnSpc>
              <a:buClr>
                <a:srgbClr val="A50021"/>
              </a:buClr>
            </a:pPr>
            <a:r>
              <a:rPr lang="zh-TW" altLang="en-US" sz="1600" dirty="0">
                <a:solidFill>
                  <a:srgbClr val="000066"/>
                </a:solidFill>
              </a:rPr>
              <a:t>投資效率方面</a:t>
            </a:r>
          </a:p>
          <a:p>
            <a:pPr marL="800100" lvl="1" indent="-342900">
              <a:lnSpc>
                <a:spcPct val="130000"/>
              </a:lnSpc>
              <a:buClr>
                <a:srgbClr val="000066"/>
              </a:buClr>
            </a:pPr>
            <a:r>
              <a:rPr lang="zh-TW" altLang="en-US" sz="1600" dirty="0">
                <a:solidFill>
                  <a:srgbClr val="4D4D4D"/>
                </a:solidFill>
              </a:rPr>
              <a:t>投資最優質之中港台大型價值企業</a:t>
            </a:r>
          </a:p>
          <a:p>
            <a:pPr marL="800100" lvl="1" indent="-342900">
              <a:lnSpc>
                <a:spcPct val="130000"/>
              </a:lnSpc>
              <a:buClr>
                <a:srgbClr val="000066"/>
              </a:buClr>
            </a:pPr>
            <a:r>
              <a:rPr lang="zh-TW" altLang="en-US" sz="1600" dirty="0">
                <a:solidFill>
                  <a:srgbClr val="4D4D4D"/>
                </a:solidFill>
              </a:rPr>
              <a:t>直接在國內即可參與大中華圈證券市場之榮景</a:t>
            </a:r>
          </a:p>
          <a:p>
            <a:pPr marL="800100" lvl="1" indent="-342900">
              <a:lnSpc>
                <a:spcPct val="130000"/>
              </a:lnSpc>
              <a:buClr>
                <a:srgbClr val="000066"/>
              </a:buClr>
            </a:pPr>
            <a:r>
              <a:rPr lang="zh-TW" altLang="en-US" sz="1600" dirty="0">
                <a:solidFill>
                  <a:srgbClr val="4D4D4D"/>
                </a:solidFill>
              </a:rPr>
              <a:t>投資整體市場免除選股煩惱</a:t>
            </a:r>
          </a:p>
          <a:p>
            <a:pPr marL="800100" lvl="1" indent="-342900">
              <a:lnSpc>
                <a:spcPct val="130000"/>
              </a:lnSpc>
              <a:buClr>
                <a:srgbClr val="000066"/>
              </a:buClr>
            </a:pPr>
            <a:r>
              <a:rPr lang="zh-TW" altLang="en-US" sz="1600" dirty="0">
                <a:solidFill>
                  <a:srgbClr val="A50021"/>
                </a:solidFill>
              </a:rPr>
              <a:t>目前國內尚無同類之指數型產品</a:t>
            </a:r>
          </a:p>
          <a:p>
            <a:pPr marL="342900" indent="-342900">
              <a:lnSpc>
                <a:spcPct val="130000"/>
              </a:lnSpc>
              <a:buClr>
                <a:srgbClr val="A50021"/>
              </a:buClr>
            </a:pPr>
            <a:endParaRPr lang="en-US" altLang="zh-TW" dirty="0">
              <a:solidFill>
                <a:srgbClr val="4D4D4D"/>
              </a:solidFill>
            </a:endParaRPr>
          </a:p>
        </p:txBody>
      </p:sp>
    </p:spTree>
    <p:extLst>
      <p:ext uri="{BB962C8B-B14F-4D97-AF65-F5344CB8AC3E}">
        <p14:creationId xmlns:p14="http://schemas.microsoft.com/office/powerpoint/2010/main" val="1776155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9664" name="Group 80"/>
          <p:cNvGraphicFramePr>
            <a:graphicFrameLocks noGrp="1"/>
          </p:cNvGraphicFramePr>
          <p:nvPr>
            <p:ph idx="1"/>
            <p:extLst>
              <p:ext uri="{D42A27DB-BD31-4B8C-83A1-F6EECF244321}">
                <p14:modId xmlns:p14="http://schemas.microsoft.com/office/powerpoint/2010/main" val="324786328"/>
              </p:ext>
            </p:extLst>
          </p:nvPr>
        </p:nvGraphicFramePr>
        <p:xfrm>
          <a:off x="276225" y="973138"/>
          <a:ext cx="8539163" cy="5137277"/>
        </p:xfrm>
        <a:graphic>
          <a:graphicData uri="http://schemas.openxmlformats.org/drawingml/2006/table">
            <a:tbl>
              <a:tblPr/>
              <a:tblGrid>
                <a:gridCol w="1514475"/>
                <a:gridCol w="7024688"/>
              </a:tblGrid>
              <a:tr h="18097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指數名稱</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000066"/>
                          </a:solidFill>
                          <a:effectLst/>
                          <a:latin typeface="微軟正黑體" pitchFamily="34" charset="-120"/>
                          <a:ea typeface="微軟正黑體" pitchFamily="34" charset="-120"/>
                        </a:rPr>
                        <a:t>羅素大中華大型股價值指數</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95288">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指數簡介</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由 </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Russell Global Index</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中列屬大中華區</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台灣、香港、中國</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，其個股屬性為價值型</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(Value)</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特質之股票，成分股目前為</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129</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檔</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截至</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2009/01/12)</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23336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編製機構</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羅素指數公司</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(Russell Investments )</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247650">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指數基期</a:t>
                      </a:r>
                      <a:r>
                        <a:rPr kumimoji="1" lang="en-US" altLang="zh-TW" sz="1200" b="1" i="0" u="none" strike="noStrike" cap="none" normalizeH="0" baseline="0" smtClean="0">
                          <a:ln>
                            <a:noFill/>
                          </a:ln>
                          <a:solidFill>
                            <a:srgbClr val="292929"/>
                          </a:solidFill>
                          <a:effectLst/>
                          <a:latin typeface="微軟正黑體" pitchFamily="34" charset="-120"/>
                          <a:ea typeface="微軟正黑體" pitchFamily="34" charset="-120"/>
                        </a:rPr>
                        <a:t>/</a:t>
                      </a: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指數基點</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2001/06/29</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1,000</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點</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54781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成分股篩選 </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smtClean="0">
                          <a:ln>
                            <a:noFill/>
                          </a:ln>
                          <a:solidFill>
                            <a:srgbClr val="4D4D4D"/>
                          </a:solidFill>
                          <a:effectLst/>
                          <a:latin typeface="微軟正黑體" pitchFamily="34" charset="-120"/>
                          <a:ea typeface="微軟正黑體" pitchFamily="34" charset="-120"/>
                        </a:rPr>
                        <a:t>1-</a:t>
                      </a:r>
                      <a:r>
                        <a:rPr kumimoji="1" lang="zh-TW" altLang="en-US" sz="1400" b="1" i="0" u="none" strike="noStrike" cap="none" normalizeH="0" baseline="0" smtClean="0">
                          <a:ln>
                            <a:noFill/>
                          </a:ln>
                          <a:solidFill>
                            <a:srgbClr val="4D4D4D"/>
                          </a:solidFill>
                          <a:effectLst/>
                          <a:latin typeface="微軟正黑體" pitchFamily="34" charset="-120"/>
                          <a:ea typeface="微軟正黑體" pitchFamily="34" charset="-120"/>
                        </a:rPr>
                        <a:t>選取門檻：</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符合最小市值</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cs typeface="Arial" pitchFamily="34" charset="0"/>
                        </a:rPr>
                        <a:t>&gt;100</a:t>
                      </a:r>
                      <a:r>
                        <a:rPr kumimoji="1" lang="zh-TW" altLang="en-US" sz="1400" b="0" i="0" u="none" strike="noStrike" cap="none" normalizeH="0" baseline="0" smtClean="0">
                          <a:ln>
                            <a:noFill/>
                          </a:ln>
                          <a:solidFill>
                            <a:srgbClr val="A50021"/>
                          </a:solidFill>
                          <a:effectLst/>
                          <a:latin typeface="微軟正黑體" pitchFamily="34" charset="-120"/>
                          <a:ea typeface="微軟正黑體" pitchFamily="34" charset="-120"/>
                        </a:rPr>
                        <a:t>萬美金</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cs typeface="Arial" pitchFamily="34" charset="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及最小流動性標準</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A50021"/>
                          </a:solidFill>
                          <a:effectLst/>
                          <a:latin typeface="微軟正黑體" pitchFamily="34" charset="-120"/>
                          <a:ea typeface="微軟正黑體" pitchFamily="34" charset="-120"/>
                        </a:rPr>
                        <a:t>日均量</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cs typeface="Arial" pitchFamily="34" charset="0"/>
                        </a:rPr>
                        <a:t>&gt;15</a:t>
                      </a:r>
                      <a:r>
                        <a:rPr kumimoji="1" lang="zh-TW" altLang="en-US" sz="1400" b="0" i="0" u="none" strike="noStrike" cap="none" normalizeH="0" baseline="0" smtClean="0">
                          <a:ln>
                            <a:noFill/>
                          </a:ln>
                          <a:solidFill>
                            <a:srgbClr val="A50021"/>
                          </a:solidFill>
                          <a:effectLst/>
                          <a:latin typeface="微軟正黑體" pitchFamily="34" charset="-120"/>
                          <a:ea typeface="微軟正黑體" pitchFamily="34" charset="-120"/>
                        </a:rPr>
                        <a:t>萬美金</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cs typeface="Arial" pitchFamily="34" charset="0"/>
                        </a:rPr>
                        <a:t>)</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smtClean="0">
                          <a:ln>
                            <a:noFill/>
                          </a:ln>
                          <a:solidFill>
                            <a:srgbClr val="4D4D4D"/>
                          </a:solidFill>
                          <a:effectLst/>
                          <a:latin typeface="微軟正黑體" pitchFamily="34" charset="-120"/>
                          <a:ea typeface="微軟正黑體" pitchFamily="34" charset="-120"/>
                        </a:rPr>
                        <a:t>2-</a:t>
                      </a:r>
                      <a:r>
                        <a:rPr kumimoji="1" lang="zh-TW" altLang="en-US" sz="1400" b="1" i="0" u="none" strike="noStrike" cap="none" normalizeH="0" baseline="0" smtClean="0">
                          <a:ln>
                            <a:noFill/>
                          </a:ln>
                          <a:solidFill>
                            <a:srgbClr val="4D4D4D"/>
                          </a:solidFill>
                          <a:effectLst/>
                          <a:latin typeface="微軟正黑體" pitchFamily="34" charset="-120"/>
                          <a:ea typeface="微軟正黑體" pitchFamily="34" charset="-120"/>
                        </a:rPr>
                        <a:t>篩選方式：</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smtClean="0">
                          <a:ln>
                            <a:noFill/>
                          </a:ln>
                          <a:solidFill>
                            <a:srgbClr val="4D4D4D"/>
                          </a:solidFill>
                          <a:effectLst/>
                          <a:latin typeface="微軟正黑體" pitchFamily="34" charset="-120"/>
                          <a:ea typeface="微軟正黑體" pitchFamily="34" charset="-120"/>
                        </a:rPr>
                        <a:t>(1)Size</a:t>
                      </a:r>
                      <a:r>
                        <a:rPr kumimoji="1" lang="zh-TW" altLang="en-US" sz="1400" b="1" i="0" u="none" strike="noStrike" cap="none" normalizeH="0" baseline="0" smtClean="0">
                          <a:ln>
                            <a:noFill/>
                          </a:ln>
                          <a:solidFill>
                            <a:srgbClr val="4D4D4D"/>
                          </a:solidFill>
                          <a:effectLst/>
                          <a:latin typeface="微軟正黑體" pitchFamily="34" charset="-120"/>
                          <a:ea typeface="微軟正黑體" pitchFamily="34" charset="-120"/>
                        </a:rPr>
                        <a:t>屬性：</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檢視</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Russell Global Index</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股票中，依市值涵蓋率</a:t>
                      </a:r>
                      <a:r>
                        <a:rPr kumimoji="1" lang="zh-TW" altLang="en-US" sz="1400" b="0" i="0" u="none" strike="noStrike" cap="none" normalizeH="0" baseline="0" smtClean="0">
                          <a:ln>
                            <a:noFill/>
                          </a:ln>
                          <a:solidFill>
                            <a:srgbClr val="A50021"/>
                          </a:solidFill>
                          <a:effectLst/>
                          <a:latin typeface="微軟正黑體" pitchFamily="34" charset="-120"/>
                          <a:ea typeface="微軟正黑體" pitchFamily="34" charset="-120"/>
                        </a:rPr>
                        <a:t>前</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85%</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以上之大型股，再從中挑選出大中華區的股票。</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smtClean="0">
                          <a:ln>
                            <a:noFill/>
                          </a:ln>
                          <a:solidFill>
                            <a:srgbClr val="4D4D4D"/>
                          </a:solidFill>
                          <a:effectLst/>
                          <a:latin typeface="微軟正黑體" pitchFamily="34" charset="-120"/>
                          <a:ea typeface="微軟正黑體" pitchFamily="34" charset="-120"/>
                        </a:rPr>
                        <a:t>(2)Style</a:t>
                      </a:r>
                      <a:r>
                        <a:rPr kumimoji="1" lang="zh-TW" altLang="en-US" sz="1400" b="1" i="0" u="none" strike="noStrike" cap="none" normalizeH="0" baseline="0" smtClean="0">
                          <a:ln>
                            <a:noFill/>
                          </a:ln>
                          <a:solidFill>
                            <a:srgbClr val="4D4D4D"/>
                          </a:solidFill>
                          <a:effectLst/>
                          <a:latin typeface="微軟正黑體" pitchFamily="34" charset="-120"/>
                          <a:ea typeface="微軟正黑體" pitchFamily="34" charset="-120"/>
                        </a:rPr>
                        <a:t>屬性：</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以</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B/P</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淨值對市值比</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及</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IBESLT</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 (IBES forecast long-term growth)</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之綜合參數</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(CVS)</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進行篩選，</a:t>
                      </a:r>
                      <a:r>
                        <a:rPr kumimoji="1" lang="en-US" altLang="zh-TW" sz="1400" b="0" i="0" u="none" strike="noStrike" cap="none" normalizeH="0" baseline="0" smtClean="0">
                          <a:ln>
                            <a:noFill/>
                          </a:ln>
                          <a:solidFill>
                            <a:srgbClr val="4D4D4D"/>
                          </a:solidFill>
                          <a:effectLst/>
                          <a:latin typeface="微軟正黑體" pitchFamily="34" charset="-120"/>
                          <a:ea typeface="微軟正黑體" pitchFamily="34" charset="-120"/>
                        </a:rPr>
                        <a:t>CVS</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排名</a:t>
                      </a:r>
                      <a:r>
                        <a:rPr kumimoji="1" lang="zh-TW" altLang="en-US" sz="1400" b="0" i="0" u="none" strike="noStrike" cap="none" normalizeH="0" baseline="0" smtClean="0">
                          <a:ln>
                            <a:noFill/>
                          </a:ln>
                          <a:solidFill>
                            <a:srgbClr val="A50021"/>
                          </a:solidFill>
                          <a:effectLst/>
                          <a:latin typeface="微軟正黑體" pitchFamily="34" charset="-120"/>
                          <a:ea typeface="微軟正黑體" pitchFamily="34" charset="-120"/>
                        </a:rPr>
                        <a:t>前</a:t>
                      </a:r>
                      <a:r>
                        <a:rPr kumimoji="1" lang="en-US" altLang="zh-TW" sz="1400" b="0" i="0" u="none" strike="noStrike" cap="none" normalizeH="0" baseline="0" smtClean="0">
                          <a:ln>
                            <a:noFill/>
                          </a:ln>
                          <a:solidFill>
                            <a:srgbClr val="A50021"/>
                          </a:solidFill>
                          <a:effectLst/>
                          <a:latin typeface="微軟正黑體" pitchFamily="34" charset="-120"/>
                          <a:ea typeface="微軟正黑體" pitchFamily="34" charset="-120"/>
                        </a:rPr>
                        <a:t>75%</a:t>
                      </a: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者納入指數成分股。</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8097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成分股權重 </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2000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微軟正黑體" pitchFamily="34" charset="-120"/>
                          <a:ea typeface="微軟正黑體" pitchFamily="34" charset="-120"/>
                        </a:rPr>
                        <a:t>以市值經自由流通係數計算個股權重</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6224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292929"/>
                          </a:solidFill>
                          <a:effectLst/>
                          <a:latin typeface="微軟正黑體" pitchFamily="34" charset="-120"/>
                          <a:ea typeface="微軟正黑體" pitchFamily="34" charset="-120"/>
                        </a:rPr>
                        <a:t>成分股篩選 </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1E1EB"/>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dirty="0" smtClean="0">
                          <a:ln>
                            <a:noFill/>
                          </a:ln>
                          <a:solidFill>
                            <a:srgbClr val="4D4D4D"/>
                          </a:solidFill>
                          <a:effectLst/>
                          <a:latin typeface="微軟正黑體" pitchFamily="34" charset="-120"/>
                          <a:ea typeface="微軟正黑體" pitchFamily="34" charset="-120"/>
                        </a:rPr>
                        <a:t>(1)</a:t>
                      </a:r>
                      <a:r>
                        <a:rPr kumimoji="1" lang="zh-TW" altLang="en-US" sz="1400" b="1" i="0" u="none" strike="noStrike" cap="none" normalizeH="0" baseline="0" dirty="0" smtClean="0">
                          <a:ln>
                            <a:noFill/>
                          </a:ln>
                          <a:solidFill>
                            <a:srgbClr val="4D4D4D"/>
                          </a:solidFill>
                          <a:effectLst/>
                          <a:latin typeface="微軟正黑體" pitchFamily="34" charset="-120"/>
                          <a:ea typeface="微軟正黑體" pitchFamily="34" charset="-120"/>
                        </a:rPr>
                        <a:t>年度調整：</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每年</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6</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月的最後一個星期五，依指數編製規則重新檢視，進行年度調整。</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dirty="0" smtClean="0">
                          <a:ln>
                            <a:noFill/>
                          </a:ln>
                          <a:solidFill>
                            <a:srgbClr val="4D4D4D"/>
                          </a:solidFill>
                          <a:effectLst/>
                          <a:latin typeface="微軟正黑體" pitchFamily="34" charset="-120"/>
                          <a:ea typeface="微軟正黑體" pitchFamily="34" charset="-120"/>
                        </a:rPr>
                        <a:t>(2)</a:t>
                      </a:r>
                      <a:r>
                        <a:rPr kumimoji="1" lang="zh-TW" altLang="en-US" sz="1400" b="1" i="0" u="none" strike="noStrike" cap="none" normalizeH="0" baseline="0" dirty="0" smtClean="0">
                          <a:ln>
                            <a:noFill/>
                          </a:ln>
                          <a:solidFill>
                            <a:srgbClr val="4D4D4D"/>
                          </a:solidFill>
                          <a:effectLst/>
                          <a:latin typeface="微軟正黑體" pitchFamily="34" charset="-120"/>
                          <a:ea typeface="微軟正黑體" pitchFamily="34" charset="-120"/>
                        </a:rPr>
                        <a:t>季度調整：</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每年</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3</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9</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月最後一個交易日及</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12</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月第三個星期五，針對新上市的股票，依指數編製規則進行評估決定是否納入。</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dirty="0" smtClean="0">
                          <a:ln>
                            <a:noFill/>
                          </a:ln>
                          <a:solidFill>
                            <a:srgbClr val="4D4D4D"/>
                          </a:solidFill>
                          <a:effectLst/>
                          <a:latin typeface="微軟正黑體" pitchFamily="34" charset="-120"/>
                          <a:ea typeface="微軟正黑體" pitchFamily="34" charset="-120"/>
                        </a:rPr>
                        <a:t>(3)</a:t>
                      </a:r>
                      <a:r>
                        <a:rPr kumimoji="1" lang="zh-TW" altLang="en-US" sz="1400" b="1" i="0" u="none" strike="noStrike" cap="none" normalizeH="0" baseline="0" dirty="0" smtClean="0">
                          <a:ln>
                            <a:noFill/>
                          </a:ln>
                          <a:solidFill>
                            <a:srgbClr val="4D4D4D"/>
                          </a:solidFill>
                          <a:effectLst/>
                          <a:latin typeface="微軟正黑體" pitchFamily="34" charset="-120"/>
                          <a:ea typeface="微軟正黑體" pitchFamily="34" charset="-120"/>
                        </a:rPr>
                        <a:t>月調整：</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公司股份變動來自公司活動</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如庫藏股、增資或可轉換證券轉換等</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，且幅度超過</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5%</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時，於每月底進行調整。</a:t>
                      </a:r>
                    </a:p>
                    <a:p>
                      <a:pPr marL="0" marR="0" lvl="0" indent="0" algn="l"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400" b="1" i="0" u="none" strike="noStrike" cap="none" normalizeH="0" baseline="0" dirty="0" smtClean="0">
                          <a:ln>
                            <a:noFill/>
                          </a:ln>
                          <a:solidFill>
                            <a:srgbClr val="4D4D4D"/>
                          </a:solidFill>
                          <a:effectLst/>
                          <a:latin typeface="微軟正黑體" pitchFamily="34" charset="-120"/>
                          <a:ea typeface="微軟正黑體" pitchFamily="34" charset="-120"/>
                        </a:rPr>
                        <a:t>(4)</a:t>
                      </a:r>
                      <a:r>
                        <a:rPr kumimoji="1" lang="zh-TW" altLang="en-US" sz="1400" b="1" i="0" u="none" strike="noStrike" cap="none" normalizeH="0" baseline="0" dirty="0" smtClean="0">
                          <a:ln>
                            <a:noFill/>
                          </a:ln>
                          <a:solidFill>
                            <a:srgbClr val="4D4D4D"/>
                          </a:solidFill>
                          <a:effectLst/>
                          <a:latin typeface="微軟正黑體" pitchFamily="34" charset="-120"/>
                          <a:ea typeface="微軟正黑體" pitchFamily="34" charset="-120"/>
                        </a:rPr>
                        <a:t>日調整：</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依公司活動訊息</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如：股利、股票分割、下市等</a:t>
                      </a:r>
                      <a:r>
                        <a:rPr kumimoji="1" lang="en-US" altLang="zh-TW" sz="1400" b="0" i="0" u="none" strike="noStrike" cap="none" normalizeH="0" baseline="0" dirty="0" smtClean="0">
                          <a:ln>
                            <a:noFill/>
                          </a:ln>
                          <a:solidFill>
                            <a:srgbClr val="4D4D4D"/>
                          </a:solidFill>
                          <a:effectLst/>
                          <a:latin typeface="微軟正黑體" pitchFamily="34" charset="-120"/>
                          <a:ea typeface="微軟正黑體" pitchFamily="34" charset="-120"/>
                        </a:rPr>
                        <a:t>)</a:t>
                      </a:r>
                      <a:r>
                        <a:rPr kumimoji="1" lang="zh-TW" altLang="en-US" sz="1400" b="0" i="0" u="none" strike="noStrike" cap="none" normalizeH="0" baseline="0" dirty="0" smtClean="0">
                          <a:ln>
                            <a:noFill/>
                          </a:ln>
                          <a:solidFill>
                            <a:srgbClr val="4D4D4D"/>
                          </a:solidFill>
                          <a:effectLst/>
                          <a:latin typeface="微軟正黑體" pitchFamily="34" charset="-120"/>
                          <a:ea typeface="微軟正黑體" pitchFamily="34" charset="-120"/>
                        </a:rPr>
                        <a:t>，於生效當日進行調整。</a:t>
                      </a:r>
                    </a:p>
                  </a:txBody>
                  <a:tcPr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1219612" name="Rectangle 28"/>
          <p:cNvSpPr>
            <a:spLocks noChangeArrowheads="1"/>
          </p:cNvSpPr>
          <p:nvPr/>
        </p:nvSpPr>
        <p:spPr bwMode="auto">
          <a:xfrm>
            <a:off x="254000" y="238125"/>
            <a:ext cx="196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指數小檔案</a:t>
            </a:r>
          </a:p>
        </p:txBody>
      </p:sp>
      <p:sp>
        <p:nvSpPr>
          <p:cNvPr id="1219613" name="Text Box 29"/>
          <p:cNvSpPr txBox="1">
            <a:spLocks noChangeArrowheads="1"/>
          </p:cNvSpPr>
          <p:nvPr/>
        </p:nvSpPr>
        <p:spPr bwMode="auto">
          <a:xfrm>
            <a:off x="198438" y="6311900"/>
            <a:ext cx="3519487"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100" b="0">
                <a:solidFill>
                  <a:srgbClr val="333333"/>
                </a:solidFill>
                <a:effectLst/>
                <a:latin typeface="Arial" pitchFamily="34" charset="0"/>
              </a:rPr>
              <a:t>資料來源：</a:t>
            </a:r>
            <a:r>
              <a:rPr lang="en-US" altLang="zh-TW" sz="1100" b="0">
                <a:solidFill>
                  <a:srgbClr val="333333"/>
                </a:solidFill>
                <a:effectLst/>
                <a:latin typeface="Arial" pitchFamily="34" charset="0"/>
              </a:rPr>
              <a:t>Russell Investments / </a:t>
            </a:r>
            <a:r>
              <a:rPr lang="zh-TW" altLang="en-US" sz="1100" b="0">
                <a:solidFill>
                  <a:srgbClr val="333333"/>
                </a:solidFill>
                <a:effectLst/>
                <a:latin typeface="Arial" pitchFamily="34" charset="0"/>
              </a:rPr>
              <a:t>寶來投信整理。</a:t>
            </a:r>
          </a:p>
        </p:txBody>
      </p:sp>
    </p:spTree>
    <p:extLst>
      <p:ext uri="{BB962C8B-B14F-4D97-AF65-F5344CB8AC3E}">
        <p14:creationId xmlns:p14="http://schemas.microsoft.com/office/powerpoint/2010/main" val="3707653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1026"/>
          <p:cNvSpPr>
            <a:spLocks noGrp="1" noChangeArrowheads="1"/>
          </p:cNvSpPr>
          <p:nvPr>
            <p:ph type="title"/>
          </p:nvPr>
        </p:nvSpPr>
        <p:spPr bwMode="auto">
          <a:xfrm>
            <a:off x="241300" y="209550"/>
            <a:ext cx="6611938" cy="596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kern="1200" dirty="0">
                <a:cs typeface="Times New Roman" pitchFamily="18" charset="0"/>
              </a:rPr>
              <a:t>考量「價值性」及「成長性」的篩選機制</a:t>
            </a:r>
          </a:p>
        </p:txBody>
      </p:sp>
      <p:sp>
        <p:nvSpPr>
          <p:cNvPr id="1222659" name="Rectangle 1027"/>
          <p:cNvSpPr>
            <a:spLocks noGrp="1" noChangeArrowheads="1"/>
          </p:cNvSpPr>
          <p:nvPr>
            <p:ph type="body" idx="1"/>
          </p:nvPr>
        </p:nvSpPr>
        <p:spPr bwMode="auto">
          <a:xfrm>
            <a:off x="203126" y="1206500"/>
            <a:ext cx="8580437" cy="18859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just">
              <a:buClr>
                <a:srgbClr val="A50021"/>
              </a:buClr>
            </a:pPr>
            <a:r>
              <a:rPr lang="zh-TW" altLang="en-US" sz="1600" dirty="0">
                <a:solidFill>
                  <a:srgbClr val="4D4D4D"/>
                </a:solidFill>
              </a:rPr>
              <a:t>羅素大中華大型股價值指數，使用</a:t>
            </a:r>
            <a:r>
              <a:rPr lang="en-US" altLang="zh-TW" sz="1600" dirty="0">
                <a:solidFill>
                  <a:srgbClr val="0070C0"/>
                </a:solidFill>
              </a:rPr>
              <a:t>B/P(book-to-price ratio</a:t>
            </a:r>
            <a:r>
              <a:rPr lang="en-US" altLang="zh-TW" sz="1600" dirty="0">
                <a:solidFill>
                  <a:srgbClr val="4D4D4D"/>
                </a:solidFill>
              </a:rPr>
              <a:t>)</a:t>
            </a:r>
            <a:r>
              <a:rPr lang="zh-TW" altLang="en-US" sz="1600" dirty="0">
                <a:solidFill>
                  <a:srgbClr val="4D4D4D"/>
                </a:solidFill>
              </a:rPr>
              <a:t>及</a:t>
            </a:r>
            <a:r>
              <a:rPr lang="en-US" altLang="zh-TW" sz="1600" dirty="0">
                <a:solidFill>
                  <a:srgbClr val="0070C0"/>
                </a:solidFill>
              </a:rPr>
              <a:t>IBESLT(I/B/E/S forecast long-term growth mean)</a:t>
            </a:r>
            <a:r>
              <a:rPr lang="zh-TW" altLang="en-US" sz="1600" dirty="0">
                <a:solidFill>
                  <a:srgbClr val="4D4D4D"/>
                </a:solidFill>
              </a:rPr>
              <a:t>來檢視股票中</a:t>
            </a:r>
            <a:r>
              <a:rPr lang="en-US" altLang="zh-TW" sz="1600" dirty="0">
                <a:solidFill>
                  <a:srgbClr val="4D4D4D"/>
                </a:solidFill>
              </a:rPr>
              <a:t>Value</a:t>
            </a:r>
            <a:r>
              <a:rPr lang="zh-TW" altLang="en-US" sz="1600" dirty="0">
                <a:solidFill>
                  <a:srgbClr val="4D4D4D"/>
                </a:solidFill>
              </a:rPr>
              <a:t>及</a:t>
            </a:r>
            <a:r>
              <a:rPr lang="en-US" altLang="zh-TW" sz="1600" dirty="0">
                <a:solidFill>
                  <a:srgbClr val="4D4D4D"/>
                </a:solidFill>
              </a:rPr>
              <a:t>Growth</a:t>
            </a:r>
            <a:r>
              <a:rPr lang="zh-TW" altLang="en-US" sz="1600" dirty="0">
                <a:solidFill>
                  <a:srgbClr val="4D4D4D"/>
                </a:solidFill>
              </a:rPr>
              <a:t>相對的程度，依前述二項標準計算出一綜合參數</a:t>
            </a:r>
            <a:r>
              <a:rPr lang="en-US" altLang="zh-TW" sz="1600" dirty="0">
                <a:solidFill>
                  <a:srgbClr val="4D4D4D"/>
                </a:solidFill>
              </a:rPr>
              <a:t>(CVS)</a:t>
            </a:r>
            <a:r>
              <a:rPr lang="zh-TW" altLang="en-US" sz="1600" dirty="0">
                <a:solidFill>
                  <a:srgbClr val="4D4D4D"/>
                </a:solidFill>
              </a:rPr>
              <a:t>，</a:t>
            </a:r>
            <a:r>
              <a:rPr lang="en-US" altLang="zh-TW" sz="1600" dirty="0">
                <a:solidFill>
                  <a:srgbClr val="4D4D4D"/>
                </a:solidFill>
              </a:rPr>
              <a:t>CVS</a:t>
            </a:r>
            <a:r>
              <a:rPr lang="zh-TW" altLang="en-US" sz="1600" dirty="0">
                <a:solidFill>
                  <a:srgbClr val="4D4D4D"/>
                </a:solidFill>
              </a:rPr>
              <a:t>越高表示股票</a:t>
            </a:r>
            <a:r>
              <a:rPr lang="en-US" altLang="zh-TW" sz="1600" dirty="0">
                <a:solidFill>
                  <a:srgbClr val="4D4D4D"/>
                </a:solidFill>
              </a:rPr>
              <a:t>Value</a:t>
            </a:r>
            <a:r>
              <a:rPr lang="zh-TW" altLang="en-US" sz="1600" dirty="0">
                <a:solidFill>
                  <a:srgbClr val="4D4D4D"/>
                </a:solidFill>
              </a:rPr>
              <a:t>特質越高。</a:t>
            </a:r>
          </a:p>
          <a:p>
            <a:pPr algn="just">
              <a:buClr>
                <a:srgbClr val="A50021"/>
              </a:buClr>
            </a:pPr>
            <a:r>
              <a:rPr lang="zh-TW" altLang="en-US" sz="1600" dirty="0">
                <a:solidFill>
                  <a:srgbClr val="4D4D4D"/>
                </a:solidFill>
              </a:rPr>
              <a:t>因此，指數成分股除了擁有</a:t>
            </a:r>
            <a:r>
              <a:rPr lang="en-US" altLang="zh-TW" sz="1600" dirty="0">
                <a:solidFill>
                  <a:srgbClr val="4D4D4D"/>
                </a:solidFill>
              </a:rPr>
              <a:t>Value</a:t>
            </a:r>
            <a:r>
              <a:rPr lang="zh-TW" altLang="en-US" sz="1600" dirty="0">
                <a:solidFill>
                  <a:srgbClr val="4D4D4D"/>
                </a:solidFill>
              </a:rPr>
              <a:t>的特質，亦考量其</a:t>
            </a:r>
            <a:r>
              <a:rPr lang="en-US" altLang="zh-TW" sz="1600" dirty="0">
                <a:solidFill>
                  <a:srgbClr val="4D4D4D"/>
                </a:solidFill>
              </a:rPr>
              <a:t>Growth</a:t>
            </a:r>
            <a:r>
              <a:rPr lang="zh-TW" altLang="en-US" sz="1600" dirty="0">
                <a:solidFill>
                  <a:srgbClr val="4D4D4D"/>
                </a:solidFill>
              </a:rPr>
              <a:t>的潛在因子</a:t>
            </a:r>
          </a:p>
        </p:txBody>
      </p:sp>
      <p:sp>
        <p:nvSpPr>
          <p:cNvPr id="1222660" name="Rectangle 1028"/>
          <p:cNvSpPr>
            <a:spLocks noChangeArrowheads="1"/>
          </p:cNvSpPr>
          <p:nvPr/>
        </p:nvSpPr>
        <p:spPr bwMode="auto">
          <a:xfrm>
            <a:off x="1289050" y="2924175"/>
            <a:ext cx="6153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TW" sz="1600">
                <a:solidFill>
                  <a:srgbClr val="000066"/>
                </a:solidFill>
                <a:effectLst/>
                <a:latin typeface="Arial" pitchFamily="34" charset="0"/>
                <a:ea typeface="Arial,Bold"/>
                <a:cs typeface="Arial,Bold"/>
              </a:rPr>
              <a:t>Description of Non-Linear Probability Algorithm</a:t>
            </a:r>
            <a:endParaRPr lang="en-US" altLang="zh-TW" sz="1600" b="0">
              <a:solidFill>
                <a:srgbClr val="000066"/>
              </a:solidFill>
              <a:effectLst/>
              <a:latin typeface="Arial" pitchFamily="34" charset="0"/>
            </a:endParaRPr>
          </a:p>
        </p:txBody>
      </p:sp>
      <p:pic>
        <p:nvPicPr>
          <p:cNvPr id="1222661"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3562350"/>
            <a:ext cx="8415337"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2662" name="Text Box 1030"/>
          <p:cNvSpPr txBox="1">
            <a:spLocks noChangeArrowheads="1"/>
          </p:cNvSpPr>
          <p:nvPr/>
        </p:nvSpPr>
        <p:spPr bwMode="auto">
          <a:xfrm>
            <a:off x="5248275" y="5999163"/>
            <a:ext cx="35194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r">
              <a:spcBef>
                <a:spcPct val="50000"/>
              </a:spcBef>
            </a:pPr>
            <a:r>
              <a:rPr lang="zh-TW" altLang="en-US" sz="1100" b="0">
                <a:solidFill>
                  <a:srgbClr val="333333"/>
                </a:solidFill>
                <a:effectLst/>
                <a:latin typeface="Arial" pitchFamily="34" charset="0"/>
              </a:rPr>
              <a:t>資料來源：</a:t>
            </a:r>
            <a:r>
              <a:rPr lang="en-US" altLang="zh-TW" sz="1100" b="0">
                <a:solidFill>
                  <a:srgbClr val="333333"/>
                </a:solidFill>
                <a:effectLst/>
                <a:latin typeface="Arial" pitchFamily="34" charset="0"/>
              </a:rPr>
              <a:t>Russell Investments.</a:t>
            </a:r>
          </a:p>
        </p:txBody>
      </p:sp>
    </p:spTree>
    <p:extLst>
      <p:ext uri="{BB962C8B-B14F-4D97-AF65-F5344CB8AC3E}">
        <p14:creationId xmlns:p14="http://schemas.microsoft.com/office/powerpoint/2010/main" val="1915247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ChangeArrowheads="1"/>
          </p:cNvSpPr>
          <p:nvPr/>
        </p:nvSpPr>
        <p:spPr bwMode="auto">
          <a:xfrm>
            <a:off x="190500" y="238125"/>
            <a:ext cx="6773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兼具「代表性」及「投資性」的篩選機制</a:t>
            </a:r>
          </a:p>
        </p:txBody>
      </p:sp>
      <p:sp>
        <p:nvSpPr>
          <p:cNvPr id="1220611" name="Oval 3"/>
          <p:cNvSpPr>
            <a:spLocks noChangeArrowheads="1"/>
          </p:cNvSpPr>
          <p:nvPr/>
        </p:nvSpPr>
        <p:spPr bwMode="auto">
          <a:xfrm>
            <a:off x="203200" y="2138363"/>
            <a:ext cx="3817938" cy="3817937"/>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12" name="Oval 4"/>
          <p:cNvSpPr>
            <a:spLocks noChangeArrowheads="1"/>
          </p:cNvSpPr>
          <p:nvPr/>
        </p:nvSpPr>
        <p:spPr bwMode="auto">
          <a:xfrm>
            <a:off x="442913" y="2620963"/>
            <a:ext cx="3306762" cy="3306762"/>
          </a:xfrm>
          <a:prstGeom prst="ellipse">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13" name="Oval 5"/>
          <p:cNvSpPr>
            <a:spLocks noChangeArrowheads="1"/>
          </p:cNvSpPr>
          <p:nvPr/>
        </p:nvSpPr>
        <p:spPr bwMode="auto">
          <a:xfrm>
            <a:off x="769938" y="3187700"/>
            <a:ext cx="2743200" cy="27432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14" name="Oval 6"/>
          <p:cNvSpPr>
            <a:spLocks noChangeArrowheads="1"/>
          </p:cNvSpPr>
          <p:nvPr/>
        </p:nvSpPr>
        <p:spPr bwMode="auto">
          <a:xfrm>
            <a:off x="1096963" y="3835400"/>
            <a:ext cx="2068512" cy="2068513"/>
          </a:xfrm>
          <a:prstGeom prst="ellipse">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15" name="Oval 7"/>
          <p:cNvSpPr>
            <a:spLocks noChangeArrowheads="1"/>
          </p:cNvSpPr>
          <p:nvPr/>
        </p:nvSpPr>
        <p:spPr bwMode="auto">
          <a:xfrm>
            <a:off x="1338263" y="4341813"/>
            <a:ext cx="1579562" cy="1579562"/>
          </a:xfrm>
          <a:prstGeom prst="ellipse">
            <a:avLst/>
          </a:prstGeom>
          <a:solidFill>
            <a:srgbClr val="0033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16" name="Text Box 8"/>
          <p:cNvSpPr txBox="1">
            <a:spLocks noChangeArrowheads="1"/>
          </p:cNvSpPr>
          <p:nvPr/>
        </p:nvSpPr>
        <p:spPr bwMode="auto">
          <a:xfrm>
            <a:off x="1341438" y="4802188"/>
            <a:ext cx="1565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sz="1600">
                <a:solidFill>
                  <a:schemeClr val="bg1"/>
                </a:solidFill>
                <a:effectLst/>
                <a:latin typeface="微軟正黑體" panose="020B0604030504040204" pitchFamily="34" charset="-120"/>
                <a:ea typeface="微軟正黑體" panose="020B0604030504040204" pitchFamily="34" charset="-120"/>
              </a:rPr>
              <a:t>羅素大中華大型股價值指數</a:t>
            </a:r>
          </a:p>
        </p:txBody>
      </p:sp>
      <p:sp>
        <p:nvSpPr>
          <p:cNvPr id="1220617" name="Text Box 9"/>
          <p:cNvSpPr txBox="1">
            <a:spLocks noChangeArrowheads="1"/>
          </p:cNvSpPr>
          <p:nvPr/>
        </p:nvSpPr>
        <p:spPr bwMode="auto">
          <a:xfrm>
            <a:off x="4014788" y="1027113"/>
            <a:ext cx="2092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endParaRPr lang="zh-TW" altLang="zh-TW">
              <a:effectLst>
                <a:outerShdw blurRad="38100" dist="38100" dir="2700000" algn="tl">
                  <a:srgbClr val="C0C0C0"/>
                </a:outerShdw>
              </a:effectLst>
              <a:latin typeface="微軟正黑體" panose="020B0604030504040204" pitchFamily="34" charset="-120"/>
              <a:ea typeface="微軟正黑體" panose="020B0604030504040204" pitchFamily="34" charset="-120"/>
            </a:endParaRPr>
          </a:p>
        </p:txBody>
      </p:sp>
      <p:sp>
        <p:nvSpPr>
          <p:cNvPr id="1220618" name="Text Box 10"/>
          <p:cNvSpPr txBox="1">
            <a:spLocks noChangeArrowheads="1"/>
          </p:cNvSpPr>
          <p:nvPr/>
        </p:nvSpPr>
        <p:spPr bwMode="auto">
          <a:xfrm>
            <a:off x="4143375" y="989013"/>
            <a:ext cx="199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b="0">
                <a:solidFill>
                  <a:srgbClr val="4D4D4D"/>
                </a:solidFill>
                <a:effectLst/>
                <a:latin typeface="微軟正黑體" panose="020B0604030504040204" pitchFamily="34" charset="-120"/>
                <a:ea typeface="微軟正黑體" panose="020B0604030504040204" pitchFamily="34" charset="-120"/>
              </a:rPr>
              <a:t>成分股篩選標準</a:t>
            </a:r>
          </a:p>
        </p:txBody>
      </p:sp>
      <p:sp>
        <p:nvSpPr>
          <p:cNvPr id="1220619" name="Text Box 11"/>
          <p:cNvSpPr txBox="1">
            <a:spLocks noChangeArrowheads="1"/>
          </p:cNvSpPr>
          <p:nvPr/>
        </p:nvSpPr>
        <p:spPr bwMode="auto">
          <a:xfrm>
            <a:off x="5965825" y="989013"/>
            <a:ext cx="199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b="0">
                <a:solidFill>
                  <a:srgbClr val="003366"/>
                </a:solidFill>
                <a:effectLst/>
                <a:latin typeface="微軟正黑體" panose="020B0604030504040204" pitchFamily="34" charset="-120"/>
                <a:ea typeface="微軟正黑體" panose="020B0604030504040204" pitchFamily="34" charset="-120"/>
              </a:rPr>
              <a:t>成分股檔數</a:t>
            </a:r>
          </a:p>
        </p:txBody>
      </p:sp>
      <p:sp>
        <p:nvSpPr>
          <p:cNvPr id="1220620" name="Rectangle 12"/>
          <p:cNvSpPr>
            <a:spLocks noChangeArrowheads="1"/>
          </p:cNvSpPr>
          <p:nvPr/>
        </p:nvSpPr>
        <p:spPr bwMode="auto">
          <a:xfrm>
            <a:off x="4262438" y="1470025"/>
            <a:ext cx="18684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TW" sz="1400" b="0">
                <a:solidFill>
                  <a:srgbClr val="292929"/>
                </a:solidFill>
                <a:effectLst/>
                <a:latin typeface="微軟正黑體" panose="020B0604030504040204" pitchFamily="34" charset="-120"/>
                <a:ea typeface="微軟正黑體" panose="020B0604030504040204" pitchFamily="34" charset="-120"/>
              </a:rPr>
              <a:t>Russell Global Index</a:t>
            </a:r>
            <a:br>
              <a:rPr lang="en-US" altLang="zh-TW" sz="1400" b="0">
                <a:solidFill>
                  <a:srgbClr val="292929"/>
                </a:solidFill>
                <a:effectLst/>
                <a:latin typeface="微軟正黑體" panose="020B0604030504040204" pitchFamily="34" charset="-120"/>
                <a:ea typeface="微軟正黑體" panose="020B0604030504040204" pitchFamily="34" charset="-120"/>
              </a:rPr>
            </a:br>
            <a:r>
              <a:rPr lang="zh-TW" altLang="en-US" sz="1400" b="0">
                <a:solidFill>
                  <a:srgbClr val="292929"/>
                </a:solidFill>
                <a:effectLst/>
                <a:latin typeface="微軟正黑體" panose="020B0604030504040204" pitchFamily="34" charset="-120"/>
                <a:ea typeface="微軟正黑體" panose="020B0604030504040204" pitchFamily="34" charset="-120"/>
              </a:rPr>
              <a:t>之成分股</a:t>
            </a:r>
          </a:p>
        </p:txBody>
      </p:sp>
      <p:sp>
        <p:nvSpPr>
          <p:cNvPr id="1220621" name="Line 13"/>
          <p:cNvSpPr>
            <a:spLocks noChangeShapeType="1"/>
          </p:cNvSpPr>
          <p:nvPr/>
        </p:nvSpPr>
        <p:spPr bwMode="auto">
          <a:xfrm>
            <a:off x="2301875" y="1816100"/>
            <a:ext cx="1617663"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22" name="Line 14"/>
          <p:cNvSpPr>
            <a:spLocks noChangeShapeType="1"/>
          </p:cNvSpPr>
          <p:nvPr/>
        </p:nvSpPr>
        <p:spPr bwMode="auto">
          <a:xfrm>
            <a:off x="2452688" y="2530475"/>
            <a:ext cx="1654175"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23" name="Line 15"/>
          <p:cNvSpPr>
            <a:spLocks noChangeShapeType="1"/>
          </p:cNvSpPr>
          <p:nvPr/>
        </p:nvSpPr>
        <p:spPr bwMode="auto">
          <a:xfrm>
            <a:off x="2751138" y="3521075"/>
            <a:ext cx="1379537"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24" name="Line 16"/>
          <p:cNvSpPr>
            <a:spLocks noChangeShapeType="1"/>
          </p:cNvSpPr>
          <p:nvPr/>
        </p:nvSpPr>
        <p:spPr bwMode="auto">
          <a:xfrm>
            <a:off x="2719388" y="4389438"/>
            <a:ext cx="1681162"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25" name="Rectangle 17"/>
          <p:cNvSpPr>
            <a:spLocks noChangeArrowheads="1"/>
          </p:cNvSpPr>
          <p:nvPr/>
        </p:nvSpPr>
        <p:spPr bwMode="auto">
          <a:xfrm>
            <a:off x="6213475" y="1457325"/>
            <a:ext cx="16450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TW" altLang="en-US" sz="1400" b="0">
                <a:solidFill>
                  <a:srgbClr val="003366"/>
                </a:solidFill>
                <a:effectLst/>
                <a:latin typeface="微軟正黑體" panose="020B0604030504040204" pitchFamily="34" charset="-120"/>
                <a:ea typeface="微軟正黑體" panose="020B0604030504040204" pitchFamily="34" charset="-120"/>
              </a:rPr>
              <a:t>來自</a:t>
            </a:r>
            <a:r>
              <a:rPr lang="en-US" altLang="zh-TW" sz="1400" b="0">
                <a:solidFill>
                  <a:srgbClr val="003366"/>
                </a:solidFill>
                <a:effectLst/>
                <a:latin typeface="微軟正黑體" panose="020B0604030504040204" pitchFamily="34" charset="-120"/>
                <a:ea typeface="微軟正黑體" panose="020B0604030504040204" pitchFamily="34" charset="-120"/>
              </a:rPr>
              <a:t>70</a:t>
            </a:r>
            <a:r>
              <a:rPr lang="zh-TW" altLang="en-US" sz="1400" b="0">
                <a:solidFill>
                  <a:srgbClr val="003366"/>
                </a:solidFill>
                <a:effectLst/>
                <a:latin typeface="微軟正黑體" panose="020B0604030504040204" pitchFamily="34" charset="-120"/>
                <a:ea typeface="微軟正黑體" panose="020B0604030504040204" pitchFamily="34" charset="-120"/>
              </a:rPr>
              <a:t>國</a:t>
            </a:r>
            <a:br>
              <a:rPr lang="zh-TW" altLang="en-US" sz="1400" b="0">
                <a:solidFill>
                  <a:srgbClr val="003366"/>
                </a:solidFill>
                <a:effectLst/>
                <a:latin typeface="微軟正黑體" panose="020B0604030504040204" pitchFamily="34" charset="-120"/>
                <a:ea typeface="微軟正黑體" panose="020B0604030504040204" pitchFamily="34" charset="-120"/>
              </a:rPr>
            </a:br>
            <a:r>
              <a:rPr lang="zh-TW" altLang="en-US" sz="1400" b="0">
                <a:solidFill>
                  <a:srgbClr val="003366"/>
                </a:solidFill>
                <a:effectLst/>
                <a:latin typeface="微軟正黑體" panose="020B0604030504040204" pitchFamily="34" charset="-120"/>
                <a:ea typeface="微軟正黑體" panose="020B0604030504040204" pitchFamily="34" charset="-120"/>
              </a:rPr>
              <a:t>超過</a:t>
            </a:r>
            <a:r>
              <a:rPr lang="en-US" altLang="zh-TW" sz="1400" b="0">
                <a:solidFill>
                  <a:srgbClr val="003366"/>
                </a:solidFill>
                <a:effectLst/>
                <a:latin typeface="微軟正黑體" panose="020B0604030504040204" pitchFamily="34" charset="-120"/>
                <a:ea typeface="微軟正黑體" panose="020B0604030504040204" pitchFamily="34" charset="-120"/>
              </a:rPr>
              <a:t>10,000</a:t>
            </a:r>
            <a:r>
              <a:rPr lang="zh-TW" altLang="en-US" sz="1400" b="0">
                <a:solidFill>
                  <a:srgbClr val="003366"/>
                </a:solidFill>
                <a:effectLst/>
                <a:latin typeface="微軟正黑體" panose="020B0604030504040204" pitchFamily="34" charset="-120"/>
                <a:ea typeface="微軟正黑體" panose="020B0604030504040204" pitchFamily="34" charset="-120"/>
              </a:rPr>
              <a:t>檔股票</a:t>
            </a:r>
          </a:p>
        </p:txBody>
      </p:sp>
      <p:sp>
        <p:nvSpPr>
          <p:cNvPr id="1220626" name="Rectangle 18"/>
          <p:cNvSpPr>
            <a:spLocks noChangeArrowheads="1"/>
          </p:cNvSpPr>
          <p:nvPr/>
        </p:nvSpPr>
        <p:spPr bwMode="auto">
          <a:xfrm>
            <a:off x="3998913" y="2314575"/>
            <a:ext cx="2387192"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buFont typeface="Wingdings" pitchFamily="2" charset="2"/>
              <a:buNone/>
            </a:pPr>
            <a:r>
              <a:rPr lang="zh-TW" altLang="en-US" sz="1400" b="0">
                <a:solidFill>
                  <a:srgbClr val="292929"/>
                </a:solidFill>
                <a:effectLst/>
                <a:latin typeface="微軟正黑體" panose="020B0604030504040204" pitchFamily="34" charset="-120"/>
                <a:ea typeface="微軟正黑體" panose="020B0604030504040204" pitchFamily="34" charset="-120"/>
              </a:rPr>
              <a:t>股票市值大於</a:t>
            </a:r>
            <a:r>
              <a:rPr lang="en-US" altLang="zh-TW" sz="1400" b="0">
                <a:solidFill>
                  <a:srgbClr val="292929"/>
                </a:solidFill>
                <a:effectLst/>
                <a:latin typeface="微軟正黑體" panose="020B0604030504040204" pitchFamily="34" charset="-120"/>
                <a:ea typeface="微軟正黑體" panose="020B0604030504040204" pitchFamily="34" charset="-120"/>
                <a:cs typeface="Arial" pitchFamily="34" charset="0"/>
              </a:rPr>
              <a:t>1</a:t>
            </a:r>
            <a:r>
              <a:rPr lang="en-US" altLang="zh-TW" sz="1400" b="0">
                <a:solidFill>
                  <a:srgbClr val="292929"/>
                </a:solidFill>
                <a:effectLst/>
                <a:latin typeface="微軟正黑體" panose="020B0604030504040204" pitchFamily="34" charset="-120"/>
                <a:ea typeface="微軟正黑體" panose="020B0604030504040204" pitchFamily="34" charset="-120"/>
              </a:rPr>
              <a:t>00</a:t>
            </a:r>
            <a:r>
              <a:rPr lang="zh-TW" altLang="en-US" sz="1400" b="0">
                <a:solidFill>
                  <a:srgbClr val="292929"/>
                </a:solidFill>
                <a:effectLst/>
                <a:latin typeface="微軟正黑體" panose="020B0604030504040204" pitchFamily="34" charset="-120"/>
                <a:ea typeface="微軟正黑體" panose="020B0604030504040204" pitchFamily="34" charset="-120"/>
              </a:rPr>
              <a:t>萬美金</a:t>
            </a:r>
            <a:r>
              <a:rPr lang="zh-TW" altLang="en-US" sz="1400" b="0">
                <a:solidFill>
                  <a:srgbClr val="292929"/>
                </a:solidFill>
                <a:effectLst/>
                <a:latin typeface="微軟正黑體" panose="020B0604030504040204" pitchFamily="34" charset="-120"/>
                <a:ea typeface="微軟正黑體" panose="020B0604030504040204" pitchFamily="34" charset="-120"/>
                <a:cs typeface="Arial" pitchFamily="34" charset="0"/>
              </a:rPr>
              <a:t/>
            </a:r>
            <a:br>
              <a:rPr lang="zh-TW" altLang="en-US" sz="1400" b="0">
                <a:solidFill>
                  <a:srgbClr val="292929"/>
                </a:solidFill>
                <a:effectLst/>
                <a:latin typeface="微軟正黑體" panose="020B0604030504040204" pitchFamily="34" charset="-120"/>
                <a:ea typeface="微軟正黑體" panose="020B0604030504040204" pitchFamily="34" charset="-120"/>
                <a:cs typeface="Arial" pitchFamily="34" charset="0"/>
              </a:rPr>
            </a:br>
            <a:r>
              <a:rPr lang="en-US" altLang="zh-TW" sz="1400" b="0">
                <a:solidFill>
                  <a:srgbClr val="292929"/>
                </a:solidFill>
                <a:effectLst/>
                <a:latin typeface="微軟正黑體" panose="020B0604030504040204" pitchFamily="34" charset="-120"/>
                <a:ea typeface="微軟正黑體" panose="020B0604030504040204" pitchFamily="34" charset="-120"/>
                <a:cs typeface="Arial" pitchFamily="34" charset="0"/>
              </a:rPr>
              <a:t>&amp; </a:t>
            </a:r>
            <a:r>
              <a:rPr lang="zh-TW" altLang="en-US" sz="1400" b="0">
                <a:solidFill>
                  <a:srgbClr val="292929"/>
                </a:solidFill>
                <a:effectLst/>
                <a:latin typeface="微軟正黑體" panose="020B0604030504040204" pitchFamily="34" charset="-120"/>
                <a:ea typeface="微軟正黑體" panose="020B0604030504040204" pitchFamily="34" charset="-120"/>
              </a:rPr>
              <a:t>交易日均量大於</a:t>
            </a:r>
            <a:r>
              <a:rPr lang="en-US" altLang="zh-TW" sz="1400" b="0">
                <a:solidFill>
                  <a:srgbClr val="292929"/>
                </a:solidFill>
                <a:effectLst/>
                <a:latin typeface="微軟正黑體" panose="020B0604030504040204" pitchFamily="34" charset="-120"/>
                <a:ea typeface="微軟正黑體" panose="020B0604030504040204" pitchFamily="34" charset="-120"/>
                <a:cs typeface="Arial" pitchFamily="34" charset="0"/>
              </a:rPr>
              <a:t>15</a:t>
            </a:r>
            <a:r>
              <a:rPr lang="zh-TW" altLang="en-US" sz="1400" b="0">
                <a:solidFill>
                  <a:srgbClr val="292929"/>
                </a:solidFill>
                <a:effectLst/>
                <a:latin typeface="微軟正黑體" panose="020B0604030504040204" pitchFamily="34" charset="-120"/>
                <a:ea typeface="微軟正黑體" panose="020B0604030504040204" pitchFamily="34" charset="-120"/>
                <a:cs typeface="Arial" pitchFamily="34" charset="0"/>
              </a:rPr>
              <a:t>萬</a:t>
            </a:r>
            <a:r>
              <a:rPr lang="zh-TW" altLang="en-US" sz="1400" b="0">
                <a:solidFill>
                  <a:srgbClr val="292929"/>
                </a:solidFill>
                <a:effectLst/>
                <a:latin typeface="微軟正黑體" panose="020B0604030504040204" pitchFamily="34" charset="-120"/>
                <a:ea typeface="微軟正黑體" panose="020B0604030504040204" pitchFamily="34" charset="-120"/>
              </a:rPr>
              <a:t>美金</a:t>
            </a:r>
          </a:p>
        </p:txBody>
      </p:sp>
      <p:sp>
        <p:nvSpPr>
          <p:cNvPr id="1220627" name="Rectangle 19"/>
          <p:cNvSpPr>
            <a:spLocks noChangeArrowheads="1"/>
          </p:cNvSpPr>
          <p:nvPr/>
        </p:nvSpPr>
        <p:spPr bwMode="auto">
          <a:xfrm>
            <a:off x="6391275" y="2438400"/>
            <a:ext cx="12859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TW" sz="1400" b="0">
                <a:solidFill>
                  <a:srgbClr val="003366"/>
                </a:solidFill>
                <a:effectLst/>
                <a:latin typeface="微軟正黑體" panose="020B0604030504040204" pitchFamily="34" charset="-120"/>
                <a:ea typeface="微軟正黑體" panose="020B0604030504040204" pitchFamily="34" charset="-120"/>
              </a:rPr>
              <a:t>10,434</a:t>
            </a:r>
            <a:r>
              <a:rPr lang="zh-TW" altLang="en-US" sz="1400" b="0">
                <a:solidFill>
                  <a:srgbClr val="003366"/>
                </a:solidFill>
                <a:effectLst/>
                <a:latin typeface="微軟正黑體" panose="020B0604030504040204" pitchFamily="34" charset="-120"/>
                <a:ea typeface="微軟正黑體" panose="020B0604030504040204" pitchFamily="34" charset="-120"/>
              </a:rPr>
              <a:t>檔股票</a:t>
            </a:r>
          </a:p>
        </p:txBody>
      </p:sp>
      <p:sp>
        <p:nvSpPr>
          <p:cNvPr id="1220628" name="Rectangle 20"/>
          <p:cNvSpPr>
            <a:spLocks noChangeArrowheads="1"/>
          </p:cNvSpPr>
          <p:nvPr/>
        </p:nvSpPr>
        <p:spPr bwMode="auto">
          <a:xfrm>
            <a:off x="4143375" y="3103563"/>
            <a:ext cx="19224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buFont typeface="Wingdings" pitchFamily="2" charset="2"/>
              <a:buNone/>
            </a:pPr>
            <a:r>
              <a:rPr lang="zh-TW" altLang="en-US" sz="1400" b="0">
                <a:solidFill>
                  <a:srgbClr val="292929"/>
                </a:solidFill>
                <a:effectLst/>
                <a:latin typeface="微軟正黑體" panose="020B0604030504040204" pitchFamily="34" charset="-120"/>
                <a:ea typeface="微軟正黑體" panose="020B0604030504040204" pitchFamily="34" charset="-120"/>
              </a:rPr>
              <a:t>「</a:t>
            </a:r>
            <a:r>
              <a:rPr lang="en-US" altLang="zh-TW" sz="1400" b="0">
                <a:solidFill>
                  <a:srgbClr val="292929"/>
                </a:solidFill>
                <a:effectLst/>
                <a:latin typeface="微軟正黑體" panose="020B0604030504040204" pitchFamily="34" charset="-120"/>
                <a:ea typeface="微軟正黑體" panose="020B0604030504040204" pitchFamily="34" charset="-120"/>
              </a:rPr>
              <a:t>Size</a:t>
            </a:r>
            <a:r>
              <a:rPr lang="zh-TW" altLang="en-US" sz="1400" b="0">
                <a:solidFill>
                  <a:srgbClr val="292929"/>
                </a:solidFill>
                <a:effectLst/>
                <a:latin typeface="微軟正黑體" panose="020B0604030504040204" pitchFamily="34" charset="-120"/>
                <a:ea typeface="微軟正黑體" panose="020B0604030504040204" pitchFamily="34" charset="-120"/>
              </a:rPr>
              <a:t>屬性」：</a:t>
            </a:r>
            <a:br>
              <a:rPr lang="zh-TW" altLang="en-US" sz="1400" b="0">
                <a:solidFill>
                  <a:srgbClr val="292929"/>
                </a:solidFill>
                <a:effectLst/>
                <a:latin typeface="微軟正黑體" panose="020B0604030504040204" pitchFamily="34" charset="-120"/>
                <a:ea typeface="微軟正黑體" panose="020B0604030504040204" pitchFamily="34" charset="-120"/>
              </a:rPr>
            </a:br>
            <a:r>
              <a:rPr lang="zh-TW" altLang="en-US" sz="1400" b="0">
                <a:solidFill>
                  <a:srgbClr val="292929"/>
                </a:solidFill>
                <a:effectLst/>
                <a:latin typeface="微軟正黑體" panose="020B0604030504040204" pitchFamily="34" charset="-120"/>
                <a:ea typeface="微軟正黑體" panose="020B0604030504040204" pitchFamily="34" charset="-120"/>
              </a:rPr>
              <a:t>取市值涵蓋率前</a:t>
            </a:r>
            <a:r>
              <a:rPr lang="en-US" altLang="zh-TW" sz="1400" b="0">
                <a:solidFill>
                  <a:srgbClr val="292929"/>
                </a:solidFill>
                <a:effectLst/>
                <a:latin typeface="微軟正黑體" panose="020B0604030504040204" pitchFamily="34" charset="-120"/>
                <a:ea typeface="微軟正黑體" panose="020B0604030504040204" pitchFamily="34" charset="-120"/>
              </a:rPr>
              <a:t>85%</a:t>
            </a:r>
          </a:p>
        </p:txBody>
      </p:sp>
      <p:sp>
        <p:nvSpPr>
          <p:cNvPr id="1220629" name="Rectangle 21"/>
          <p:cNvSpPr>
            <a:spLocks noChangeArrowheads="1"/>
          </p:cNvSpPr>
          <p:nvPr/>
        </p:nvSpPr>
        <p:spPr bwMode="auto">
          <a:xfrm>
            <a:off x="4537075" y="4108450"/>
            <a:ext cx="126188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buFont typeface="Wingdings" pitchFamily="2" charset="2"/>
              <a:buNone/>
            </a:pPr>
            <a:r>
              <a:rPr lang="zh-TW" altLang="en-US" sz="1400" b="0">
                <a:solidFill>
                  <a:srgbClr val="292929"/>
                </a:solidFill>
                <a:effectLst/>
                <a:latin typeface="微軟正黑體" panose="020B0604030504040204" pitchFamily="34" charset="-120"/>
                <a:ea typeface="微軟正黑體" panose="020B0604030504040204" pitchFamily="34" charset="-120"/>
              </a:rPr>
              <a:t>挑選出</a:t>
            </a:r>
            <a:br>
              <a:rPr lang="zh-TW" altLang="en-US" sz="1400" b="0">
                <a:solidFill>
                  <a:srgbClr val="292929"/>
                </a:solidFill>
                <a:effectLst/>
                <a:latin typeface="微軟正黑體" panose="020B0604030504040204" pitchFamily="34" charset="-120"/>
                <a:ea typeface="微軟正黑體" panose="020B0604030504040204" pitchFamily="34" charset="-120"/>
              </a:rPr>
            </a:br>
            <a:r>
              <a:rPr lang="zh-TW" altLang="en-US" sz="1400" b="0">
                <a:solidFill>
                  <a:srgbClr val="292929"/>
                </a:solidFill>
                <a:effectLst/>
                <a:latin typeface="微軟正黑體" panose="020B0604030504040204" pitchFamily="34" charset="-120"/>
                <a:ea typeface="微軟正黑體" panose="020B0604030504040204" pitchFamily="34" charset="-120"/>
              </a:rPr>
              <a:t>大中華區股票</a:t>
            </a:r>
          </a:p>
        </p:txBody>
      </p:sp>
      <p:sp>
        <p:nvSpPr>
          <p:cNvPr id="1220630" name="AutoShape 22"/>
          <p:cNvSpPr>
            <a:spLocks noChangeArrowheads="1"/>
          </p:cNvSpPr>
          <p:nvPr/>
        </p:nvSpPr>
        <p:spPr bwMode="auto">
          <a:xfrm>
            <a:off x="5068888" y="1992313"/>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1" name="Rectangle 23"/>
          <p:cNvSpPr>
            <a:spLocks noChangeArrowheads="1"/>
          </p:cNvSpPr>
          <p:nvPr/>
        </p:nvSpPr>
        <p:spPr bwMode="auto">
          <a:xfrm>
            <a:off x="6440488" y="3278188"/>
            <a:ext cx="1181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TW" sz="1400" b="0">
                <a:solidFill>
                  <a:srgbClr val="003366"/>
                </a:solidFill>
                <a:effectLst/>
                <a:latin typeface="微軟正黑體" panose="020B0604030504040204" pitchFamily="34" charset="-120"/>
                <a:ea typeface="微軟正黑體" panose="020B0604030504040204" pitchFamily="34" charset="-120"/>
              </a:rPr>
              <a:t>3,143</a:t>
            </a:r>
            <a:r>
              <a:rPr lang="zh-TW" altLang="en-US" sz="1400" b="0">
                <a:solidFill>
                  <a:srgbClr val="003366"/>
                </a:solidFill>
                <a:effectLst/>
                <a:latin typeface="微軟正黑體" panose="020B0604030504040204" pitchFamily="34" charset="-120"/>
                <a:ea typeface="微軟正黑體" panose="020B0604030504040204" pitchFamily="34" charset="-120"/>
              </a:rPr>
              <a:t>檔股票</a:t>
            </a:r>
          </a:p>
        </p:txBody>
      </p:sp>
      <p:sp>
        <p:nvSpPr>
          <p:cNvPr id="1220632" name="Rectangle 24"/>
          <p:cNvSpPr>
            <a:spLocks noChangeArrowheads="1"/>
          </p:cNvSpPr>
          <p:nvPr/>
        </p:nvSpPr>
        <p:spPr bwMode="auto">
          <a:xfrm>
            <a:off x="6345238" y="4192588"/>
            <a:ext cx="14125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TW" altLang="en-US" sz="1400" b="0">
                <a:solidFill>
                  <a:srgbClr val="003366"/>
                </a:solidFill>
                <a:effectLst/>
                <a:latin typeface="微軟正黑體" panose="020B0604030504040204" pitchFamily="34" charset="-120"/>
                <a:ea typeface="微軟正黑體" panose="020B0604030504040204" pitchFamily="34" charset="-120"/>
              </a:rPr>
              <a:t>中國</a:t>
            </a:r>
            <a:r>
              <a:rPr lang="en-US" altLang="zh-TW" sz="1400" b="0">
                <a:solidFill>
                  <a:srgbClr val="003366"/>
                </a:solidFill>
                <a:effectLst/>
                <a:latin typeface="微軟正黑體" panose="020B0604030504040204" pitchFamily="34" charset="-120"/>
                <a:ea typeface="微軟正黑體" panose="020B0604030504040204" pitchFamily="34" charset="-120"/>
              </a:rPr>
              <a:t>/</a:t>
            </a:r>
            <a:r>
              <a:rPr lang="zh-TW" altLang="en-US" sz="1400" b="0">
                <a:solidFill>
                  <a:srgbClr val="003366"/>
                </a:solidFill>
                <a:effectLst/>
                <a:latin typeface="微軟正黑體" panose="020B0604030504040204" pitchFamily="34" charset="-120"/>
                <a:ea typeface="微軟正黑體" panose="020B0604030504040204" pitchFamily="34" charset="-120"/>
              </a:rPr>
              <a:t>香港</a:t>
            </a:r>
            <a:r>
              <a:rPr lang="en-US" altLang="zh-TW" sz="1400" b="0">
                <a:solidFill>
                  <a:srgbClr val="003366"/>
                </a:solidFill>
                <a:effectLst/>
                <a:latin typeface="微軟正黑體" panose="020B0604030504040204" pitchFamily="34" charset="-120"/>
                <a:ea typeface="微軟正黑體" panose="020B0604030504040204" pitchFamily="34" charset="-120"/>
              </a:rPr>
              <a:t>/</a:t>
            </a:r>
            <a:r>
              <a:rPr lang="zh-TW" altLang="en-US" sz="1400" b="0">
                <a:solidFill>
                  <a:srgbClr val="003366"/>
                </a:solidFill>
                <a:effectLst/>
                <a:latin typeface="微軟正黑體" panose="020B0604030504040204" pitchFamily="34" charset="-120"/>
                <a:ea typeface="微軟正黑體" panose="020B0604030504040204" pitchFamily="34" charset="-120"/>
              </a:rPr>
              <a:t>台灣</a:t>
            </a:r>
            <a:br>
              <a:rPr lang="zh-TW" altLang="en-US" sz="1400" b="0">
                <a:solidFill>
                  <a:srgbClr val="003366"/>
                </a:solidFill>
                <a:effectLst/>
                <a:latin typeface="微軟正黑體" panose="020B0604030504040204" pitchFamily="34" charset="-120"/>
                <a:ea typeface="微軟正黑體" panose="020B0604030504040204" pitchFamily="34" charset="-120"/>
              </a:rPr>
            </a:br>
            <a:r>
              <a:rPr lang="en-US" altLang="zh-TW" sz="1400" b="0">
                <a:solidFill>
                  <a:srgbClr val="003366"/>
                </a:solidFill>
                <a:effectLst/>
                <a:latin typeface="微軟正黑體" panose="020B0604030504040204" pitchFamily="34" charset="-120"/>
                <a:ea typeface="微軟正黑體" panose="020B0604030504040204" pitchFamily="34" charset="-120"/>
              </a:rPr>
              <a:t>226</a:t>
            </a:r>
            <a:r>
              <a:rPr lang="zh-TW" altLang="en-US" sz="1400" b="0">
                <a:solidFill>
                  <a:srgbClr val="003366"/>
                </a:solidFill>
                <a:effectLst/>
                <a:latin typeface="微軟正黑體" panose="020B0604030504040204" pitchFamily="34" charset="-120"/>
                <a:ea typeface="微軟正黑體" panose="020B0604030504040204" pitchFamily="34" charset="-120"/>
              </a:rPr>
              <a:t>檔股票</a:t>
            </a:r>
          </a:p>
        </p:txBody>
      </p:sp>
      <p:sp>
        <p:nvSpPr>
          <p:cNvPr id="1220633" name="Rectangle 25"/>
          <p:cNvSpPr>
            <a:spLocks noChangeArrowheads="1"/>
          </p:cNvSpPr>
          <p:nvPr/>
        </p:nvSpPr>
        <p:spPr bwMode="auto">
          <a:xfrm>
            <a:off x="3827463" y="5138738"/>
            <a:ext cx="2589212"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buFont typeface="Wingdings" pitchFamily="2" charset="2"/>
              <a:buNone/>
            </a:pPr>
            <a:r>
              <a:rPr lang="zh-TW" altLang="en-US" sz="1400" b="0">
                <a:solidFill>
                  <a:srgbClr val="292929"/>
                </a:solidFill>
                <a:effectLst/>
                <a:latin typeface="微軟正黑體" panose="020B0604030504040204" pitchFamily="34" charset="-120"/>
                <a:ea typeface="微軟正黑體" panose="020B0604030504040204" pitchFamily="34" charset="-120"/>
              </a:rPr>
              <a:t>「</a:t>
            </a:r>
            <a:r>
              <a:rPr lang="en-US" altLang="zh-TW" sz="1400" b="0">
                <a:solidFill>
                  <a:srgbClr val="292929"/>
                </a:solidFill>
                <a:effectLst/>
                <a:latin typeface="微軟正黑體" panose="020B0604030504040204" pitchFamily="34" charset="-120"/>
                <a:ea typeface="微軟正黑體" panose="020B0604030504040204" pitchFamily="34" charset="-120"/>
              </a:rPr>
              <a:t>Style</a:t>
            </a:r>
            <a:r>
              <a:rPr lang="zh-TW" altLang="en-US" sz="1400" b="0">
                <a:solidFill>
                  <a:srgbClr val="292929"/>
                </a:solidFill>
                <a:effectLst/>
                <a:latin typeface="微軟正黑體" panose="020B0604030504040204" pitchFamily="34" charset="-120"/>
                <a:ea typeface="微軟正黑體" panose="020B0604030504040204" pitchFamily="34" charset="-120"/>
              </a:rPr>
              <a:t>屬性」：以</a:t>
            </a:r>
            <a:r>
              <a:rPr lang="en-US" altLang="zh-TW" sz="1400" b="0">
                <a:solidFill>
                  <a:srgbClr val="292929"/>
                </a:solidFill>
                <a:effectLst/>
                <a:latin typeface="微軟正黑體" panose="020B0604030504040204" pitchFamily="34" charset="-120"/>
                <a:ea typeface="微軟正黑體" panose="020B0604030504040204" pitchFamily="34" charset="-120"/>
              </a:rPr>
              <a:t>B/P</a:t>
            </a:r>
            <a:r>
              <a:rPr lang="zh-TW" altLang="en-US" sz="1400" b="0">
                <a:solidFill>
                  <a:srgbClr val="292929"/>
                </a:solidFill>
                <a:effectLst/>
                <a:latin typeface="微軟正黑體" panose="020B0604030504040204" pitchFamily="34" charset="-120"/>
                <a:ea typeface="微軟正黑體" panose="020B0604030504040204" pitchFamily="34" charset="-120"/>
              </a:rPr>
              <a:t>及</a:t>
            </a:r>
            <a:r>
              <a:rPr lang="en-US" altLang="zh-TW" sz="1400" b="0">
                <a:solidFill>
                  <a:srgbClr val="292929"/>
                </a:solidFill>
                <a:effectLst/>
                <a:latin typeface="微軟正黑體" panose="020B0604030504040204" pitchFamily="34" charset="-120"/>
                <a:ea typeface="微軟正黑體" panose="020B0604030504040204" pitchFamily="34" charset="-120"/>
              </a:rPr>
              <a:t>IBESLT</a:t>
            </a:r>
            <a:r>
              <a:rPr lang="zh-TW" altLang="en-US" sz="1400" b="0">
                <a:solidFill>
                  <a:srgbClr val="292929"/>
                </a:solidFill>
                <a:effectLst/>
                <a:latin typeface="微軟正黑體" panose="020B0604030504040204" pitchFamily="34" charset="-120"/>
                <a:ea typeface="微軟正黑體" panose="020B0604030504040204" pitchFamily="34" charset="-120"/>
              </a:rPr>
              <a:t>之綜合參數</a:t>
            </a:r>
            <a:r>
              <a:rPr lang="en-US" altLang="zh-TW" sz="1400" b="0">
                <a:solidFill>
                  <a:srgbClr val="292929"/>
                </a:solidFill>
                <a:effectLst/>
                <a:latin typeface="微軟正黑體" panose="020B0604030504040204" pitchFamily="34" charset="-120"/>
                <a:ea typeface="微軟正黑體" panose="020B0604030504040204" pitchFamily="34" charset="-120"/>
              </a:rPr>
              <a:t>(CVS)</a:t>
            </a:r>
            <a:r>
              <a:rPr lang="zh-TW" altLang="en-US" sz="1400" b="0">
                <a:solidFill>
                  <a:srgbClr val="292929"/>
                </a:solidFill>
                <a:effectLst/>
                <a:latin typeface="微軟正黑體" panose="020B0604030504040204" pitchFamily="34" charset="-120"/>
                <a:ea typeface="微軟正黑體" panose="020B0604030504040204" pitchFamily="34" charset="-120"/>
              </a:rPr>
              <a:t>為標準，取</a:t>
            </a:r>
            <a:r>
              <a:rPr lang="en-US" altLang="zh-TW" sz="1400" b="0">
                <a:solidFill>
                  <a:srgbClr val="292929"/>
                </a:solidFill>
                <a:effectLst/>
                <a:latin typeface="微軟正黑體" panose="020B0604030504040204" pitchFamily="34" charset="-120"/>
                <a:ea typeface="微軟正黑體" panose="020B0604030504040204" pitchFamily="34" charset="-120"/>
              </a:rPr>
              <a:t>CVS</a:t>
            </a:r>
            <a:r>
              <a:rPr lang="zh-TW" altLang="en-US" sz="1400" b="0">
                <a:solidFill>
                  <a:srgbClr val="292929"/>
                </a:solidFill>
                <a:effectLst/>
                <a:latin typeface="微軟正黑體" panose="020B0604030504040204" pitchFamily="34" charset="-120"/>
                <a:ea typeface="微軟正黑體" panose="020B0604030504040204" pitchFamily="34" charset="-120"/>
              </a:rPr>
              <a:t>排名前</a:t>
            </a:r>
            <a:r>
              <a:rPr lang="en-US" altLang="zh-TW" sz="1400" b="0">
                <a:solidFill>
                  <a:srgbClr val="292929"/>
                </a:solidFill>
                <a:effectLst/>
                <a:latin typeface="微軟正黑體" panose="020B0604030504040204" pitchFamily="34" charset="-120"/>
                <a:ea typeface="微軟正黑體" panose="020B0604030504040204" pitchFamily="34" charset="-120"/>
              </a:rPr>
              <a:t>75%</a:t>
            </a:r>
            <a:r>
              <a:rPr lang="zh-TW" altLang="en-US" sz="1400" b="0">
                <a:solidFill>
                  <a:srgbClr val="292929"/>
                </a:solidFill>
                <a:effectLst/>
                <a:latin typeface="微軟正黑體" panose="020B0604030504040204" pitchFamily="34" charset="-120"/>
                <a:ea typeface="微軟正黑體" panose="020B0604030504040204" pitchFamily="34" charset="-120"/>
              </a:rPr>
              <a:t>之股票</a:t>
            </a:r>
            <a:br>
              <a:rPr lang="zh-TW" altLang="en-US" sz="1400" b="0">
                <a:solidFill>
                  <a:srgbClr val="292929"/>
                </a:solidFill>
                <a:effectLst/>
                <a:latin typeface="微軟正黑體" panose="020B0604030504040204" pitchFamily="34" charset="-120"/>
                <a:ea typeface="微軟正黑體" panose="020B0604030504040204" pitchFamily="34" charset="-120"/>
              </a:rPr>
            </a:br>
            <a:endParaRPr lang="zh-TW" altLang="en-US" sz="1400" b="0">
              <a:solidFill>
                <a:srgbClr val="292929"/>
              </a:solidFill>
              <a:effectLst/>
              <a:latin typeface="微軟正黑體" panose="020B0604030504040204" pitchFamily="34" charset="-120"/>
              <a:ea typeface="微軟正黑體" panose="020B0604030504040204" pitchFamily="34" charset="-120"/>
            </a:endParaRPr>
          </a:p>
        </p:txBody>
      </p:sp>
      <p:sp>
        <p:nvSpPr>
          <p:cNvPr id="1220634" name="AutoShape 26"/>
          <p:cNvSpPr>
            <a:spLocks noChangeArrowheads="1"/>
          </p:cNvSpPr>
          <p:nvPr/>
        </p:nvSpPr>
        <p:spPr bwMode="auto">
          <a:xfrm>
            <a:off x="5068888" y="2881313"/>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5" name="AutoShape 27"/>
          <p:cNvSpPr>
            <a:spLocks noChangeArrowheads="1"/>
          </p:cNvSpPr>
          <p:nvPr/>
        </p:nvSpPr>
        <p:spPr bwMode="auto">
          <a:xfrm>
            <a:off x="5068888" y="3784600"/>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6" name="AutoShape 28"/>
          <p:cNvSpPr>
            <a:spLocks noChangeArrowheads="1"/>
          </p:cNvSpPr>
          <p:nvPr/>
        </p:nvSpPr>
        <p:spPr bwMode="auto">
          <a:xfrm>
            <a:off x="5068888" y="4814888"/>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7" name="AutoShape 29"/>
          <p:cNvSpPr>
            <a:spLocks noChangeArrowheads="1"/>
          </p:cNvSpPr>
          <p:nvPr/>
        </p:nvSpPr>
        <p:spPr bwMode="auto">
          <a:xfrm>
            <a:off x="6867525" y="2005013"/>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8" name="AutoShape 30"/>
          <p:cNvSpPr>
            <a:spLocks noChangeArrowheads="1"/>
          </p:cNvSpPr>
          <p:nvPr/>
        </p:nvSpPr>
        <p:spPr bwMode="auto">
          <a:xfrm>
            <a:off x="6867525" y="2897188"/>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39" name="AutoShape 31"/>
          <p:cNvSpPr>
            <a:spLocks noChangeArrowheads="1"/>
          </p:cNvSpPr>
          <p:nvPr/>
        </p:nvSpPr>
        <p:spPr bwMode="auto">
          <a:xfrm>
            <a:off x="6867525" y="3787775"/>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40" name="AutoShape 32"/>
          <p:cNvSpPr>
            <a:spLocks noChangeArrowheads="1"/>
          </p:cNvSpPr>
          <p:nvPr/>
        </p:nvSpPr>
        <p:spPr bwMode="auto">
          <a:xfrm>
            <a:off x="6867525" y="4791075"/>
            <a:ext cx="298450" cy="288925"/>
          </a:xfrm>
          <a:prstGeom prst="downArrow">
            <a:avLst>
              <a:gd name="adj1" fmla="val 50000"/>
              <a:gd name="adj2" fmla="val 25000"/>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grpSp>
        <p:nvGrpSpPr>
          <p:cNvPr id="1220641" name="Group 33"/>
          <p:cNvGrpSpPr>
            <a:grpSpLocks/>
          </p:cNvGrpSpPr>
          <p:nvPr/>
        </p:nvGrpSpPr>
        <p:grpSpPr bwMode="auto">
          <a:xfrm>
            <a:off x="1989138" y="5387975"/>
            <a:ext cx="1704975" cy="238125"/>
            <a:chOff x="1253" y="3140"/>
            <a:chExt cx="1074" cy="332"/>
          </a:xfrm>
        </p:grpSpPr>
        <p:sp>
          <p:nvSpPr>
            <p:cNvPr id="1220642" name="Line 34"/>
            <p:cNvSpPr>
              <a:spLocks noChangeShapeType="1"/>
            </p:cNvSpPr>
            <p:nvPr/>
          </p:nvSpPr>
          <p:spPr bwMode="auto">
            <a:xfrm>
              <a:off x="1253" y="3472"/>
              <a:ext cx="1074" cy="0"/>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43" name="Line 35"/>
            <p:cNvSpPr>
              <a:spLocks noChangeShapeType="1"/>
            </p:cNvSpPr>
            <p:nvPr/>
          </p:nvSpPr>
          <p:spPr bwMode="auto">
            <a:xfrm flipV="1">
              <a:off x="1255" y="3140"/>
              <a:ext cx="0" cy="332"/>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1220644" name="Rectangle 36"/>
          <p:cNvSpPr>
            <a:spLocks noChangeArrowheads="1"/>
          </p:cNvSpPr>
          <p:nvPr/>
        </p:nvSpPr>
        <p:spPr bwMode="auto">
          <a:xfrm>
            <a:off x="6454775" y="5408613"/>
            <a:ext cx="11560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TW" sz="1600">
                <a:solidFill>
                  <a:srgbClr val="A50021"/>
                </a:solidFill>
                <a:effectLst/>
                <a:latin typeface="微軟正黑體" panose="020B0604030504040204" pitchFamily="34" charset="-120"/>
                <a:ea typeface="微軟正黑體" panose="020B0604030504040204" pitchFamily="34" charset="-120"/>
              </a:rPr>
              <a:t>129</a:t>
            </a:r>
            <a:r>
              <a:rPr lang="zh-TW" altLang="en-US" sz="1600">
                <a:solidFill>
                  <a:srgbClr val="A50021"/>
                </a:solidFill>
                <a:effectLst/>
                <a:latin typeface="微軟正黑體" panose="020B0604030504040204" pitchFamily="34" charset="-120"/>
                <a:ea typeface="微軟正黑體" panose="020B0604030504040204" pitchFamily="34" charset="-120"/>
              </a:rPr>
              <a:t>檔股票</a:t>
            </a:r>
          </a:p>
        </p:txBody>
      </p:sp>
      <p:sp>
        <p:nvSpPr>
          <p:cNvPr id="1220645" name="Rectangle 37"/>
          <p:cNvSpPr>
            <a:spLocks noChangeArrowheads="1"/>
          </p:cNvSpPr>
          <p:nvPr/>
        </p:nvSpPr>
        <p:spPr bwMode="auto">
          <a:xfrm>
            <a:off x="3921125" y="2343150"/>
            <a:ext cx="3719513" cy="2366963"/>
          </a:xfrm>
          <a:prstGeom prst="rect">
            <a:avLst/>
          </a:prstGeom>
          <a:noFill/>
          <a:ln w="127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46" name="Text Box 38"/>
          <p:cNvSpPr txBox="1">
            <a:spLocks noChangeArrowheads="1"/>
          </p:cNvSpPr>
          <p:nvPr/>
        </p:nvSpPr>
        <p:spPr bwMode="auto">
          <a:xfrm>
            <a:off x="7716838" y="2343150"/>
            <a:ext cx="1139825" cy="2336800"/>
          </a:xfrm>
          <a:prstGeom prst="rect">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TW">
                <a:solidFill>
                  <a:schemeClr val="bg1"/>
                </a:solidFill>
                <a:effectLst/>
                <a:latin typeface="微軟正黑體" panose="020B0604030504040204" pitchFamily="34" charset="-120"/>
                <a:ea typeface="微軟正黑體" panose="020B0604030504040204" pitchFamily="34" charset="-120"/>
              </a:rPr>
              <a:t/>
            </a:r>
            <a:br>
              <a:rPr lang="en-US" altLang="zh-TW">
                <a:solidFill>
                  <a:schemeClr val="bg1"/>
                </a:solidFill>
                <a:effectLst/>
                <a:latin typeface="微軟正黑體" panose="020B0604030504040204" pitchFamily="34" charset="-120"/>
                <a:ea typeface="微軟正黑體" panose="020B0604030504040204" pitchFamily="34" charset="-120"/>
              </a:rPr>
            </a:br>
            <a:r>
              <a:rPr lang="zh-TW" altLang="en-US">
                <a:solidFill>
                  <a:schemeClr val="bg1"/>
                </a:solidFill>
                <a:effectLst/>
                <a:latin typeface="微軟正黑體" panose="020B0604030504040204" pitchFamily="34" charset="-120"/>
                <a:ea typeface="微軟正黑體" panose="020B0604030504040204" pitchFamily="34" charset="-120"/>
              </a:rPr>
              <a:t>大型股</a:t>
            </a:r>
            <a:br>
              <a:rPr lang="zh-TW" altLang="en-US">
                <a:solidFill>
                  <a:schemeClr val="bg1"/>
                </a:solidFill>
                <a:effectLst/>
                <a:latin typeface="微軟正黑體" panose="020B0604030504040204" pitchFamily="34" charset="-120"/>
                <a:ea typeface="微軟正黑體" panose="020B0604030504040204" pitchFamily="34" charset="-120"/>
              </a:rPr>
            </a:br>
            <a:r>
              <a:rPr lang="zh-TW" altLang="en-US">
                <a:solidFill>
                  <a:schemeClr val="bg1"/>
                </a:solidFill>
                <a:effectLst/>
                <a:latin typeface="微軟正黑體" panose="020B0604030504040204" pitchFamily="34" charset="-120"/>
                <a:ea typeface="微軟正黑體" panose="020B0604030504040204" pitchFamily="34" charset="-120"/>
              </a:rPr>
              <a:t/>
            </a:r>
            <a:br>
              <a:rPr lang="zh-TW" altLang="en-US">
                <a:solidFill>
                  <a:schemeClr val="bg1"/>
                </a:solidFill>
                <a:effectLst/>
                <a:latin typeface="微軟正黑體" panose="020B0604030504040204" pitchFamily="34" charset="-120"/>
                <a:ea typeface="微軟正黑體" panose="020B0604030504040204" pitchFamily="34" charset="-120"/>
              </a:rPr>
            </a:br>
            <a:r>
              <a:rPr lang="en-US" altLang="zh-TW" sz="1200">
                <a:solidFill>
                  <a:schemeClr val="bg1"/>
                </a:solidFill>
                <a:effectLst/>
                <a:latin typeface="微軟正黑體" panose="020B0604030504040204" pitchFamily="34" charset="-120"/>
                <a:ea typeface="微軟正黑體" panose="020B0604030504040204" pitchFamily="34" charset="-120"/>
              </a:rPr>
              <a:t>(</a:t>
            </a:r>
            <a:r>
              <a:rPr lang="zh-TW" altLang="en-US" sz="1200">
                <a:solidFill>
                  <a:schemeClr val="bg1"/>
                </a:solidFill>
                <a:effectLst/>
                <a:latin typeface="微軟正黑體" panose="020B0604030504040204" pitchFamily="34" charset="-120"/>
                <a:ea typeface="微軟正黑體" panose="020B0604030504040204" pitchFamily="34" charset="-120"/>
              </a:rPr>
              <a:t>股票代表性</a:t>
            </a:r>
            <a:r>
              <a:rPr lang="en-US" altLang="zh-TW" sz="1200">
                <a:solidFill>
                  <a:schemeClr val="bg1"/>
                </a:solidFill>
                <a:effectLst/>
                <a:latin typeface="微軟正黑體" panose="020B0604030504040204" pitchFamily="34" charset="-120"/>
                <a:ea typeface="微軟正黑體" panose="020B0604030504040204" pitchFamily="34" charset="-120"/>
              </a:rPr>
              <a:t>)</a:t>
            </a:r>
          </a:p>
          <a:p>
            <a:pPr>
              <a:spcBef>
                <a:spcPct val="50000"/>
              </a:spcBef>
            </a:pPr>
            <a:endParaRPr lang="en-US" altLang="zh-TW">
              <a:solidFill>
                <a:schemeClr val="bg1"/>
              </a:solidFill>
              <a:effectLst/>
              <a:latin typeface="微軟正黑體" panose="020B0604030504040204" pitchFamily="34" charset="-120"/>
              <a:ea typeface="微軟正黑體" panose="020B0604030504040204" pitchFamily="34" charset="-120"/>
            </a:endParaRPr>
          </a:p>
          <a:p>
            <a:pPr>
              <a:spcBef>
                <a:spcPct val="50000"/>
              </a:spcBef>
            </a:pPr>
            <a:endParaRPr lang="en-US" altLang="zh-TW">
              <a:solidFill>
                <a:schemeClr val="bg1"/>
              </a:solidFill>
              <a:effectLst/>
              <a:latin typeface="微軟正黑體" panose="020B0604030504040204" pitchFamily="34" charset="-120"/>
              <a:ea typeface="微軟正黑體" panose="020B0604030504040204" pitchFamily="34" charset="-120"/>
            </a:endParaRPr>
          </a:p>
          <a:p>
            <a:pPr>
              <a:spcBef>
                <a:spcPct val="50000"/>
              </a:spcBef>
            </a:pPr>
            <a:endParaRPr lang="en-US" altLang="zh-TW">
              <a:solidFill>
                <a:schemeClr val="bg1"/>
              </a:solidFill>
              <a:effectLst/>
              <a:latin typeface="微軟正黑體" panose="020B0604030504040204" pitchFamily="34" charset="-120"/>
              <a:ea typeface="微軟正黑體" panose="020B0604030504040204" pitchFamily="34" charset="-120"/>
            </a:endParaRPr>
          </a:p>
        </p:txBody>
      </p:sp>
      <p:sp>
        <p:nvSpPr>
          <p:cNvPr id="1220647" name="Rectangle 39"/>
          <p:cNvSpPr>
            <a:spLocks noChangeArrowheads="1"/>
          </p:cNvSpPr>
          <p:nvPr/>
        </p:nvSpPr>
        <p:spPr bwMode="auto">
          <a:xfrm>
            <a:off x="3805238" y="5124450"/>
            <a:ext cx="3846512" cy="12525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
        <p:nvSpPr>
          <p:cNvPr id="1220648" name="Text Box 40"/>
          <p:cNvSpPr txBox="1">
            <a:spLocks noChangeArrowheads="1"/>
          </p:cNvSpPr>
          <p:nvPr/>
        </p:nvSpPr>
        <p:spPr bwMode="auto">
          <a:xfrm>
            <a:off x="7716838" y="5048250"/>
            <a:ext cx="1139825" cy="1373188"/>
          </a:xfrm>
          <a:prstGeom prst="rect">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TW">
                <a:solidFill>
                  <a:schemeClr val="bg1"/>
                </a:solidFill>
                <a:effectLst/>
                <a:latin typeface="微軟正黑體" panose="020B0604030504040204" pitchFamily="34" charset="-120"/>
                <a:ea typeface="微軟正黑體" panose="020B0604030504040204" pitchFamily="34" charset="-120"/>
              </a:rPr>
              <a:t/>
            </a:r>
            <a:br>
              <a:rPr lang="en-US" altLang="zh-TW">
                <a:solidFill>
                  <a:schemeClr val="bg1"/>
                </a:solidFill>
                <a:effectLst/>
                <a:latin typeface="微軟正黑體" panose="020B0604030504040204" pitchFamily="34" charset="-120"/>
                <a:ea typeface="微軟正黑體" panose="020B0604030504040204" pitchFamily="34" charset="-120"/>
              </a:rPr>
            </a:br>
            <a:r>
              <a:rPr lang="zh-TW" altLang="en-US">
                <a:solidFill>
                  <a:schemeClr val="bg1"/>
                </a:solidFill>
                <a:effectLst/>
                <a:latin typeface="微軟正黑體" panose="020B0604030504040204" pitchFamily="34" charset="-120"/>
                <a:ea typeface="微軟正黑體" panose="020B0604030504040204" pitchFamily="34" charset="-120"/>
              </a:rPr>
              <a:t>價值型</a:t>
            </a:r>
            <a:br>
              <a:rPr lang="zh-TW" altLang="en-US">
                <a:solidFill>
                  <a:schemeClr val="bg1"/>
                </a:solidFill>
                <a:effectLst/>
                <a:latin typeface="微軟正黑體" panose="020B0604030504040204" pitchFamily="34" charset="-120"/>
                <a:ea typeface="微軟正黑體" panose="020B0604030504040204" pitchFamily="34" charset="-120"/>
              </a:rPr>
            </a:br>
            <a:r>
              <a:rPr lang="zh-TW" altLang="en-US">
                <a:solidFill>
                  <a:schemeClr val="bg1"/>
                </a:solidFill>
                <a:effectLst/>
                <a:latin typeface="微軟正黑體" panose="020B0604030504040204" pitchFamily="34" charset="-120"/>
                <a:ea typeface="微軟正黑體" panose="020B0604030504040204" pitchFamily="34" charset="-120"/>
              </a:rPr>
              <a:t/>
            </a:r>
            <a:br>
              <a:rPr lang="zh-TW" altLang="en-US">
                <a:solidFill>
                  <a:schemeClr val="bg1"/>
                </a:solidFill>
                <a:effectLst/>
                <a:latin typeface="微軟正黑體" panose="020B0604030504040204" pitchFamily="34" charset="-120"/>
                <a:ea typeface="微軟正黑體" panose="020B0604030504040204" pitchFamily="34" charset="-120"/>
              </a:rPr>
            </a:br>
            <a:r>
              <a:rPr lang="en-US" altLang="zh-TW" sz="1200">
                <a:solidFill>
                  <a:schemeClr val="bg1"/>
                </a:solidFill>
                <a:effectLst/>
                <a:latin typeface="微軟正黑體" panose="020B0604030504040204" pitchFamily="34" charset="-120"/>
                <a:ea typeface="微軟正黑體" panose="020B0604030504040204" pitchFamily="34" charset="-120"/>
              </a:rPr>
              <a:t>(</a:t>
            </a:r>
            <a:r>
              <a:rPr lang="zh-TW" altLang="en-US" sz="1200">
                <a:solidFill>
                  <a:schemeClr val="bg1"/>
                </a:solidFill>
                <a:effectLst/>
                <a:latin typeface="微軟正黑體" panose="020B0604030504040204" pitchFamily="34" charset="-120"/>
                <a:ea typeface="微軟正黑體" panose="020B0604030504040204" pitchFamily="34" charset="-120"/>
              </a:rPr>
              <a:t>股票投資性</a:t>
            </a:r>
            <a:r>
              <a:rPr lang="en-US" altLang="zh-TW" sz="1200">
                <a:solidFill>
                  <a:schemeClr val="bg1"/>
                </a:solidFill>
                <a:effectLst/>
                <a:latin typeface="微軟正黑體" panose="020B0604030504040204" pitchFamily="34" charset="-120"/>
                <a:ea typeface="微軟正黑體" panose="020B0604030504040204" pitchFamily="34" charset="-120"/>
              </a:rPr>
              <a:t>)</a:t>
            </a:r>
            <a:br>
              <a:rPr lang="en-US" altLang="zh-TW" sz="1200">
                <a:solidFill>
                  <a:schemeClr val="bg1"/>
                </a:solidFill>
                <a:effectLst/>
                <a:latin typeface="微軟正黑體" panose="020B0604030504040204" pitchFamily="34" charset="-120"/>
                <a:ea typeface="微軟正黑體" panose="020B0604030504040204" pitchFamily="34" charset="-120"/>
              </a:rPr>
            </a:br>
            <a:endParaRPr lang="en-US" altLang="zh-TW">
              <a:solidFill>
                <a:schemeClr val="bg1"/>
              </a:solidFill>
              <a:effectLst/>
              <a:latin typeface="微軟正黑體" panose="020B0604030504040204" pitchFamily="34" charset="-120"/>
              <a:ea typeface="微軟正黑體" panose="020B0604030504040204" pitchFamily="34" charset="-120"/>
            </a:endParaRPr>
          </a:p>
        </p:txBody>
      </p:sp>
      <p:sp>
        <p:nvSpPr>
          <p:cNvPr id="1220649" name="Line 41"/>
          <p:cNvSpPr>
            <a:spLocks noChangeShapeType="1"/>
          </p:cNvSpPr>
          <p:nvPr/>
        </p:nvSpPr>
        <p:spPr bwMode="auto">
          <a:xfrm>
            <a:off x="4195763" y="1352550"/>
            <a:ext cx="1930400" cy="0"/>
          </a:xfrm>
          <a:prstGeom prst="line">
            <a:avLst/>
          </a:prstGeom>
          <a:noFill/>
          <a:ln w="952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50" name="Line 42"/>
          <p:cNvSpPr>
            <a:spLocks noChangeShapeType="1"/>
          </p:cNvSpPr>
          <p:nvPr/>
        </p:nvSpPr>
        <p:spPr bwMode="auto">
          <a:xfrm>
            <a:off x="6276975" y="1352550"/>
            <a:ext cx="1416050" cy="0"/>
          </a:xfrm>
          <a:prstGeom prst="line">
            <a:avLst/>
          </a:prstGeom>
          <a:noFill/>
          <a:ln w="952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51" name="Line 43"/>
          <p:cNvSpPr>
            <a:spLocks noChangeShapeType="1"/>
          </p:cNvSpPr>
          <p:nvPr/>
        </p:nvSpPr>
        <p:spPr bwMode="auto">
          <a:xfrm>
            <a:off x="2292350" y="1828800"/>
            <a:ext cx="0" cy="550863"/>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220652" name="Line 44"/>
          <p:cNvSpPr>
            <a:spLocks noChangeShapeType="1"/>
          </p:cNvSpPr>
          <p:nvPr/>
        </p:nvSpPr>
        <p:spPr bwMode="auto">
          <a:xfrm>
            <a:off x="2452688" y="2527300"/>
            <a:ext cx="0" cy="550863"/>
          </a:xfrm>
          <a:prstGeom prst="line">
            <a:avLst/>
          </a:prstGeom>
          <a:noFill/>
          <a:ln w="9525">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94631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ChangeArrowheads="1"/>
          </p:cNvSpPr>
          <p:nvPr/>
        </p:nvSpPr>
        <p:spPr bwMode="auto">
          <a:xfrm>
            <a:off x="3325813" y="938213"/>
            <a:ext cx="17764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endParaRPr lang="zh-TW" altLang="zh-TW" sz="1600">
              <a:solidFill>
                <a:srgbClr val="003366"/>
              </a:solidFill>
              <a:effectLst>
                <a:outerShdw blurRad="38100" dist="38100" dir="2700000" algn="tl">
                  <a:srgbClr val="C0C0C0"/>
                </a:outerShdw>
              </a:effectLst>
              <a:latin typeface="Arial" pitchFamily="34" charset="0"/>
            </a:endParaRPr>
          </a:p>
        </p:txBody>
      </p:sp>
      <p:sp>
        <p:nvSpPr>
          <p:cNvPr id="1225731" name="Rectangle 3"/>
          <p:cNvSpPr>
            <a:spLocks noChangeArrowheads="1"/>
          </p:cNvSpPr>
          <p:nvPr/>
        </p:nvSpPr>
        <p:spPr bwMode="auto">
          <a:xfrm>
            <a:off x="234950" y="5789613"/>
            <a:ext cx="602773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893763" indent="-893763" algn="l">
              <a:defRPr kumimoji="1">
                <a:solidFill>
                  <a:schemeClr val="tx1"/>
                </a:solidFill>
                <a:latin typeface="Arial" pitchFamily="34" charset="0"/>
                <a:ea typeface="新細明體" pitchFamily="18" charset="-120"/>
              </a:defRPr>
            </a:lvl1pPr>
            <a:lvl2pPr marL="1073150" algn="l">
              <a:defRPr kumimoji="1">
                <a:solidFill>
                  <a:schemeClr val="tx1"/>
                </a:solidFill>
                <a:latin typeface="Arial" pitchFamily="34" charset="0"/>
                <a:ea typeface="新細明體" pitchFamily="18" charset="-120"/>
              </a:defRPr>
            </a:lvl2pPr>
            <a:lvl3pPr marL="1252538" algn="l">
              <a:defRPr kumimoji="1">
                <a:solidFill>
                  <a:schemeClr val="tx1"/>
                </a:solidFill>
                <a:latin typeface="Arial" pitchFamily="34" charset="0"/>
                <a:ea typeface="新細明體" pitchFamily="18" charset="-120"/>
              </a:defRPr>
            </a:lvl3pPr>
            <a:lvl4pPr marL="1431925" algn="l">
              <a:defRPr kumimoji="1">
                <a:solidFill>
                  <a:schemeClr val="tx1"/>
                </a:solidFill>
                <a:latin typeface="Arial" pitchFamily="34" charset="0"/>
                <a:ea typeface="新細明體" pitchFamily="18" charset="-120"/>
              </a:defRPr>
            </a:lvl4pPr>
            <a:lvl5pPr algn="l">
              <a:defRPr kumimoji="1">
                <a:solidFill>
                  <a:schemeClr val="tx1"/>
                </a:solidFill>
                <a:latin typeface="Arial" pitchFamily="34" charset="0"/>
                <a:ea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defRPr>
            </a:lvl9pPr>
          </a:lstStyle>
          <a:p>
            <a:r>
              <a:rPr lang="zh-TW" altLang="en-US" sz="1100" b="0">
                <a:solidFill>
                  <a:srgbClr val="333333"/>
                </a:solidFill>
                <a:effectLst/>
              </a:rPr>
              <a:t>資料來源： </a:t>
            </a:r>
            <a:r>
              <a:rPr lang="en-US" altLang="zh-TW" sz="1100" b="0">
                <a:solidFill>
                  <a:srgbClr val="333333"/>
                </a:solidFill>
                <a:effectLst/>
              </a:rPr>
              <a:t>Russell Investments / </a:t>
            </a:r>
            <a:r>
              <a:rPr lang="zh-TW" altLang="en-US" sz="1100" b="0">
                <a:solidFill>
                  <a:srgbClr val="333333"/>
                </a:solidFill>
                <a:effectLst/>
              </a:rPr>
              <a:t>寶來投信整理。</a:t>
            </a:r>
            <a:r>
              <a:rPr lang="en-US" altLang="zh-TW" sz="1100" b="0">
                <a:solidFill>
                  <a:srgbClr val="333333"/>
                </a:solidFill>
                <a:effectLst/>
              </a:rPr>
              <a:t>(</a:t>
            </a:r>
            <a:r>
              <a:rPr lang="zh-TW" altLang="en-US" sz="1100" b="0">
                <a:solidFill>
                  <a:srgbClr val="333333"/>
                </a:solidFill>
                <a:effectLst/>
              </a:rPr>
              <a:t>結算日期：</a:t>
            </a:r>
            <a:r>
              <a:rPr lang="en-US" altLang="zh-TW" sz="1100" b="0">
                <a:solidFill>
                  <a:srgbClr val="333333"/>
                </a:solidFill>
                <a:effectLst/>
              </a:rPr>
              <a:t>2009/01/12)</a:t>
            </a:r>
          </a:p>
        </p:txBody>
      </p:sp>
      <p:sp>
        <p:nvSpPr>
          <p:cNvPr id="1225732" name="Control 4"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3" name="Control 5"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4" name="Control 6"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5" name="Control 7"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6" name="Control 8"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7" name="Control 9"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8" name="Control 10"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39" name="Control 11"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40" name="Control 12"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sp>
        <p:nvSpPr>
          <p:cNvPr id="1225741" name="Control 13" hidden="1"/>
          <p:cNvSpPr>
            <a:spLocks noRot="1" noChangeArrowheads="1" noChangeShapeType="1" noTextEdit="1"/>
          </p:cNvSpPr>
          <p:nvPr/>
        </p:nvSpPr>
        <p:spPr bwMode="auto">
          <a:xfrm>
            <a:off x="1825625" y="2620963"/>
            <a:ext cx="609600" cy="161925"/>
          </a:xfrm>
          <a:prstGeom prst="rect">
            <a:avLst/>
          </a:prstGeom>
          <a:noFill/>
          <a:ln>
            <a:noFill/>
          </a:ln>
          <a:extLst>
            <a:ext uri="{91240B29-F687-4F45-9708-019B960494DF}">
              <a14:hiddenLine xmlns:a14="http://schemas.microsoft.com/office/drawing/2010/main" w="9525">
                <a:noFill/>
                <a:miter lim="800000"/>
                <a:headEnd/>
                <a:tailEnd/>
              </a14:hiddenLine>
            </a:ext>
          </a:extLst>
        </p:spPr>
        <p:txBody>
          <a:bodyPr/>
          <a:lstStyle/>
          <a:p>
            <a:endParaRPr lang="zh-TW" altLang="en-US"/>
          </a:p>
        </p:txBody>
      </p:sp>
      <p:pic>
        <p:nvPicPr>
          <p:cNvPr id="122574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2182813"/>
            <a:ext cx="4154487"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5743" name="Rectangle 15"/>
          <p:cNvSpPr>
            <a:spLocks noChangeArrowheads="1"/>
          </p:cNvSpPr>
          <p:nvPr/>
        </p:nvSpPr>
        <p:spPr bwMode="auto">
          <a:xfrm>
            <a:off x="1328738" y="1947863"/>
            <a:ext cx="2428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zh-TW" altLang="en-US" sz="1600">
                <a:solidFill>
                  <a:srgbClr val="003366"/>
                </a:solidFill>
                <a:effectLst>
                  <a:outerShdw blurRad="38100" dist="38100" dir="2700000" algn="tl">
                    <a:srgbClr val="C0C0C0"/>
                  </a:outerShdw>
                </a:effectLst>
                <a:latin typeface="Arial" pitchFamily="34" charset="0"/>
              </a:rPr>
              <a:t>權重分佈</a:t>
            </a:r>
            <a:r>
              <a:rPr lang="en-US" altLang="zh-TW" sz="1600">
                <a:solidFill>
                  <a:srgbClr val="003366"/>
                </a:solidFill>
                <a:effectLst>
                  <a:outerShdw blurRad="38100" dist="38100" dir="2700000" algn="tl">
                    <a:srgbClr val="C0C0C0"/>
                  </a:outerShdw>
                </a:effectLst>
                <a:latin typeface="Arial" pitchFamily="34" charset="0"/>
              </a:rPr>
              <a:t>--</a:t>
            </a:r>
            <a:r>
              <a:rPr lang="zh-TW" altLang="en-US" sz="1600">
                <a:solidFill>
                  <a:srgbClr val="003366"/>
                </a:solidFill>
                <a:effectLst>
                  <a:outerShdw blurRad="38100" dist="38100" dir="2700000" algn="tl">
                    <a:srgbClr val="C0C0C0"/>
                  </a:outerShdw>
                </a:effectLst>
                <a:latin typeface="Arial" pitchFamily="34" charset="0"/>
              </a:rPr>
              <a:t>國家別</a:t>
            </a:r>
          </a:p>
        </p:txBody>
      </p:sp>
      <p:sp>
        <p:nvSpPr>
          <p:cNvPr id="1225744" name="Rectangle 16"/>
          <p:cNvSpPr>
            <a:spLocks noChangeArrowheads="1"/>
          </p:cNvSpPr>
          <p:nvPr/>
        </p:nvSpPr>
        <p:spPr bwMode="auto">
          <a:xfrm>
            <a:off x="177800" y="201613"/>
            <a:ext cx="6484938" cy="5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buFont typeface="Wingdings" pitchFamily="2" charset="2"/>
              <a:buNone/>
            </a:pP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羅素大中華大型股價值指數</a:t>
            </a:r>
          </a:p>
        </p:txBody>
      </p:sp>
      <p:sp>
        <p:nvSpPr>
          <p:cNvPr id="1225745" name="Rectangle 17"/>
          <p:cNvSpPr>
            <a:spLocks noChangeArrowheads="1"/>
          </p:cNvSpPr>
          <p:nvPr/>
        </p:nvSpPr>
        <p:spPr bwMode="auto">
          <a:xfrm>
            <a:off x="5751513" y="1960563"/>
            <a:ext cx="2716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zh-TW" altLang="en-US" sz="1600">
                <a:solidFill>
                  <a:srgbClr val="003366"/>
                </a:solidFill>
                <a:effectLst>
                  <a:outerShdw blurRad="38100" dist="38100" dir="2700000" algn="tl">
                    <a:srgbClr val="C0C0C0"/>
                  </a:outerShdw>
                </a:effectLst>
                <a:latin typeface="Arial" pitchFamily="34" charset="0"/>
              </a:rPr>
              <a:t>權重分佈</a:t>
            </a:r>
            <a:r>
              <a:rPr lang="en-US" altLang="zh-TW" sz="1600">
                <a:solidFill>
                  <a:srgbClr val="003366"/>
                </a:solidFill>
                <a:effectLst>
                  <a:outerShdw blurRad="38100" dist="38100" dir="2700000" algn="tl">
                    <a:srgbClr val="C0C0C0"/>
                  </a:outerShdw>
                </a:effectLst>
                <a:latin typeface="Arial" pitchFamily="34" charset="0"/>
              </a:rPr>
              <a:t>--</a:t>
            </a:r>
            <a:r>
              <a:rPr lang="zh-TW" altLang="en-US" sz="1600">
                <a:solidFill>
                  <a:srgbClr val="003366"/>
                </a:solidFill>
                <a:effectLst>
                  <a:outerShdw blurRad="38100" dist="38100" dir="2700000" algn="tl">
                    <a:srgbClr val="C0C0C0"/>
                  </a:outerShdw>
                </a:effectLst>
                <a:latin typeface="Arial" pitchFamily="34" charset="0"/>
              </a:rPr>
              <a:t>產業別</a:t>
            </a:r>
          </a:p>
        </p:txBody>
      </p:sp>
      <p:sp>
        <p:nvSpPr>
          <p:cNvPr id="1225746" name="Rectangle 18"/>
          <p:cNvSpPr>
            <a:spLocks noChangeArrowheads="1"/>
          </p:cNvSpPr>
          <p:nvPr/>
        </p:nvSpPr>
        <p:spPr bwMode="auto">
          <a:xfrm>
            <a:off x="185738" y="1200150"/>
            <a:ext cx="881062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lnSpc>
                <a:spcPct val="120000"/>
              </a:lnSpc>
              <a:buFont typeface="Wingdings" pitchFamily="2" charset="2"/>
              <a:buChar char="§"/>
              <a:defRPr kumimoji="1" b="1">
                <a:solidFill>
                  <a:srgbClr val="333333"/>
                </a:solidFill>
                <a:latin typeface="Arial" pitchFamily="34" charset="0"/>
                <a:ea typeface="新細明體" pitchFamily="18" charset="-120"/>
              </a:defRPr>
            </a:lvl1pPr>
            <a:lvl2pPr algn="l">
              <a:lnSpc>
                <a:spcPct val="120000"/>
              </a:lnSpc>
              <a:buFont typeface="Wingdings" pitchFamily="2" charset="2"/>
              <a:buChar char="§"/>
              <a:defRPr kumimoji="1" b="1">
                <a:solidFill>
                  <a:srgbClr val="333333"/>
                </a:solidFill>
                <a:latin typeface="Arial" pitchFamily="34" charset="0"/>
                <a:ea typeface="新細明體" pitchFamily="18" charset="-120"/>
              </a:defRPr>
            </a:lvl2pPr>
            <a:lvl3pPr algn="l">
              <a:spcBef>
                <a:spcPct val="20000"/>
              </a:spcBef>
              <a:buBlip>
                <a:blip r:embed="rId3"/>
              </a:buBlip>
              <a:defRPr kumimoji="1" sz="2000" b="1">
                <a:solidFill>
                  <a:srgbClr val="FF6600"/>
                </a:solidFill>
                <a:latin typeface="Times New Roman" pitchFamily="18" charset="0"/>
                <a:ea typeface="新細明體" pitchFamily="18" charset="-120"/>
              </a:defRPr>
            </a:lvl3pPr>
            <a:lvl4pPr algn="l">
              <a:spcBef>
                <a:spcPct val="20000"/>
              </a:spcBef>
              <a:defRPr kumimoji="1" sz="2000" b="1">
                <a:solidFill>
                  <a:srgbClr val="FF6600"/>
                </a:solidFill>
                <a:latin typeface="Times New Roman" pitchFamily="18" charset="0"/>
                <a:ea typeface="新細明體" pitchFamily="18" charset="-120"/>
              </a:defRPr>
            </a:lvl4pPr>
            <a:lvl5pPr algn="l">
              <a:spcBef>
                <a:spcPct val="20000"/>
              </a:spcBef>
              <a:buChar char="»"/>
              <a:defRPr kumimoji="1" sz="2000">
                <a:solidFill>
                  <a:schemeClr val="tx1"/>
                </a:solidFill>
                <a:latin typeface="Times New Roman" pitchFamily="18" charset="0"/>
                <a:ea typeface="新細明體" pitchFamily="18" charset="-120"/>
              </a:defRPr>
            </a:lvl5pPr>
            <a:lvl6pPr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just">
              <a:buClr>
                <a:srgbClr val="A50021"/>
              </a:buClr>
            </a:pPr>
            <a:r>
              <a:rPr lang="zh-TW" altLang="en-US">
                <a:solidFill>
                  <a:srgbClr val="4D4D4D"/>
                </a:solidFill>
                <a:effectLst/>
              </a:rPr>
              <a:t>羅素大中華大型股價值指數成分股，涵蓋中、港、台三大市場及八大主要產業</a:t>
            </a:r>
          </a:p>
        </p:txBody>
      </p:sp>
      <p:pic>
        <p:nvPicPr>
          <p:cNvPr id="1225747"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8800" y="2493963"/>
            <a:ext cx="444817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5748" name="Rectangle 20"/>
          <p:cNvSpPr>
            <a:spLocks noChangeArrowheads="1"/>
          </p:cNvSpPr>
          <p:nvPr/>
        </p:nvSpPr>
        <p:spPr bwMode="auto">
          <a:xfrm>
            <a:off x="276225" y="6064250"/>
            <a:ext cx="886777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893763" indent="-893763" algn="l">
              <a:defRPr kumimoji="1">
                <a:solidFill>
                  <a:schemeClr val="tx1"/>
                </a:solidFill>
                <a:latin typeface="Arial" pitchFamily="34" charset="0"/>
                <a:ea typeface="新細明體" pitchFamily="18" charset="-120"/>
              </a:defRPr>
            </a:lvl1pPr>
            <a:lvl2pPr marL="1073150" algn="l">
              <a:defRPr kumimoji="1">
                <a:solidFill>
                  <a:schemeClr val="tx1"/>
                </a:solidFill>
                <a:latin typeface="Arial" pitchFamily="34" charset="0"/>
                <a:ea typeface="新細明體" pitchFamily="18" charset="-120"/>
              </a:defRPr>
            </a:lvl2pPr>
            <a:lvl3pPr marL="1252538" algn="l">
              <a:defRPr kumimoji="1">
                <a:solidFill>
                  <a:schemeClr val="tx1"/>
                </a:solidFill>
                <a:latin typeface="Arial" pitchFamily="34" charset="0"/>
                <a:ea typeface="新細明體" pitchFamily="18" charset="-120"/>
              </a:defRPr>
            </a:lvl3pPr>
            <a:lvl4pPr marL="1431925" algn="l">
              <a:defRPr kumimoji="1">
                <a:solidFill>
                  <a:schemeClr val="tx1"/>
                </a:solidFill>
                <a:latin typeface="Arial" pitchFamily="34" charset="0"/>
                <a:ea typeface="新細明體" pitchFamily="18" charset="-120"/>
              </a:defRPr>
            </a:lvl4pPr>
            <a:lvl5pPr algn="l">
              <a:defRPr kumimoji="1">
                <a:solidFill>
                  <a:schemeClr val="tx1"/>
                </a:solidFill>
                <a:latin typeface="Arial" pitchFamily="34" charset="0"/>
                <a:ea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defRPr>
            </a:lvl9pPr>
          </a:lstStyle>
          <a:p>
            <a:r>
              <a:rPr lang="zh-TW" altLang="en-US" sz="1100">
                <a:solidFill>
                  <a:srgbClr val="333333"/>
                </a:solidFill>
                <a:effectLst/>
              </a:rPr>
              <a:t>註：市場分類係以</a:t>
            </a:r>
            <a:r>
              <a:rPr lang="en-US" altLang="zh-TW" sz="1100">
                <a:solidFill>
                  <a:srgbClr val="333333"/>
                </a:solidFill>
                <a:effectLst/>
              </a:rPr>
              <a:t>Russell Index </a:t>
            </a:r>
            <a:r>
              <a:rPr lang="zh-TW" altLang="en-US" sz="1100">
                <a:solidFill>
                  <a:srgbClr val="333333"/>
                </a:solidFill>
                <a:effectLst/>
              </a:rPr>
              <a:t>成分股市場分類為準。所稱中國市場比重，包括在中國、香港及美國掛牌交易的中國企業股票加總為主。</a:t>
            </a:r>
          </a:p>
        </p:txBody>
      </p:sp>
    </p:spTree>
    <p:extLst>
      <p:ext uri="{BB962C8B-B14F-4D97-AF65-F5344CB8AC3E}">
        <p14:creationId xmlns:p14="http://schemas.microsoft.com/office/powerpoint/2010/main" val="3094993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6754" name="Text Box 2"/>
          <p:cNvSpPr txBox="1">
            <a:spLocks noChangeArrowheads="1"/>
          </p:cNvSpPr>
          <p:nvPr/>
        </p:nvSpPr>
        <p:spPr bwMode="auto">
          <a:xfrm>
            <a:off x="5672138" y="62611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TW" altLang="zh-TW">
              <a:effectLst>
                <a:outerShdw blurRad="38100" dist="38100" dir="2700000" algn="tl">
                  <a:srgbClr val="C0C0C0"/>
                </a:outerShdw>
              </a:effectLst>
              <a:latin typeface="Arial" pitchFamily="34" charset="0"/>
            </a:endParaRPr>
          </a:p>
        </p:txBody>
      </p:sp>
      <p:graphicFrame>
        <p:nvGraphicFramePr>
          <p:cNvPr id="1226755" name="Group 3"/>
          <p:cNvGraphicFramePr>
            <a:graphicFrameLocks noGrp="1"/>
          </p:cNvGraphicFramePr>
          <p:nvPr>
            <p:ph sz="half" idx="1"/>
          </p:nvPr>
        </p:nvGraphicFramePr>
        <p:xfrm>
          <a:off x="273050" y="3687763"/>
          <a:ext cx="8531225" cy="2694432"/>
        </p:xfrm>
        <a:graphic>
          <a:graphicData uri="http://schemas.openxmlformats.org/drawingml/2006/table">
            <a:tbl>
              <a:tblPr/>
              <a:tblGrid>
                <a:gridCol w="1019175"/>
                <a:gridCol w="723900"/>
                <a:gridCol w="3182938"/>
                <a:gridCol w="1122362"/>
                <a:gridCol w="1111250"/>
                <a:gridCol w="1371600"/>
              </a:tblGrid>
              <a:tr h="28257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endParaRPr kumimoji="1" lang="zh-TW" altLang="zh-TW" sz="14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NO.</a:t>
                      </a:r>
                      <a:endParaRPr kumimoji="1" lang="en-US" altLang="zh-TW" sz="14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公司名稱</a:t>
                      </a:r>
                      <a:endParaRPr kumimoji="1" lang="zh-TW" altLang="en-US" sz="14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權重</a:t>
                      </a:r>
                      <a:endParaRPr kumimoji="1" lang="zh-TW" altLang="en-US" sz="14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國家別</a:t>
                      </a:r>
                      <a:endParaRPr kumimoji="1" lang="zh-TW" altLang="en-US" sz="14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交易市場</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hlink"/>
                    </a:solidFill>
                  </a:tcPr>
                </a:tc>
              </a:tr>
              <a:tr h="2889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美國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-ADR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1</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新豪博亞娛樂 </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ADR</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0.451%</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香港</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美國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NASDAQ</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889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1</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上海陸家嘴金融貿易區開發</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股</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公司</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0.219%</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中國上海</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4131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2</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中國國際海運集裝箱集團</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0.196%</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中國深圳</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30200">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3</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本鋼板材</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股</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公司</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0.062%</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中國深圳</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0956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4</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廣東電力發展</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股</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公司</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0.055%</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中國深圳</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0956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5</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山東晨鳴紙業集團</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0.044%</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中國深圳</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r>
              <a:tr h="30956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-B</a:t>
                      </a: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股</a:t>
                      </a:r>
                    </a:p>
                  </a:txBody>
                  <a:tcPr anchor="b" horzOverflow="overflow">
                    <a:lnL w="12700" cap="flat" cmpd="sng" algn="ctr">
                      <a:solidFill>
                        <a:srgbClr val="00000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6</a:t>
                      </a:r>
                      <a:endParaRPr kumimoji="1" lang="en-US" altLang="zh-TW" sz="1800" b="0" i="0" u="none" strike="noStrike" cap="none" normalizeH="0" baseline="0" smtClean="0">
                        <a:ln>
                          <a:noFill/>
                        </a:ln>
                        <a:solidFill>
                          <a:srgbClr val="4D4D4D"/>
                        </a:solidFill>
                        <a:effectLst/>
                        <a:latin typeface="Arial" pitchFamily="34" charset="0"/>
                        <a:ea typeface="新細明體" pitchFamily="18" charset="-120"/>
                      </a:endParaRP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招商局地產控股</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股</a:t>
                      </a:r>
                      <a:r>
                        <a:rPr kumimoji="1" lang="en-US" altLang="zh-TW" sz="1400" b="1" i="0" u="none" strike="noStrike" cap="none" normalizeH="0" baseline="0" smtClean="0">
                          <a:ln>
                            <a:noFill/>
                          </a:ln>
                          <a:solidFill>
                            <a:srgbClr val="4D4D4D"/>
                          </a:solidFill>
                          <a:effectLst/>
                          <a:latin typeface="Arial" pitchFamily="34" charset="0"/>
                          <a:ea typeface="新細明體" pitchFamily="18" charset="-120"/>
                        </a:rPr>
                        <a:t>)</a:t>
                      </a:r>
                      <a:r>
                        <a:rPr kumimoji="1" lang="zh-TW" altLang="en-US" sz="1400" b="1" i="0" u="none" strike="noStrike" cap="none" normalizeH="0" baseline="0" smtClean="0">
                          <a:ln>
                            <a:noFill/>
                          </a:ln>
                          <a:solidFill>
                            <a:srgbClr val="4D4D4D"/>
                          </a:solidFill>
                          <a:effectLst/>
                          <a:latin typeface="Arial" pitchFamily="34" charset="0"/>
                          <a:ea typeface="新細明體" pitchFamily="18" charset="-120"/>
                        </a:rPr>
                        <a:t>公司</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4D4D4D"/>
                          </a:solidFill>
                          <a:effectLst/>
                          <a:latin typeface="Arial" pitchFamily="34" charset="0"/>
                          <a:ea typeface="新細明體" pitchFamily="18" charset="-120"/>
                        </a:rPr>
                        <a:t>0.002%</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a:t>
                      </a:r>
                    </a:p>
                  </a:txBody>
                  <a:tcPr anchor="b"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400" b="0" i="0" u="none" strike="noStrike" cap="none" normalizeH="0" baseline="0" smtClean="0">
                          <a:ln>
                            <a:noFill/>
                          </a:ln>
                          <a:solidFill>
                            <a:srgbClr val="4D4D4D"/>
                          </a:solidFill>
                          <a:effectLst/>
                          <a:latin typeface="Arial" pitchFamily="34" charset="0"/>
                          <a:ea typeface="新細明體" pitchFamily="18" charset="-120"/>
                        </a:rPr>
                        <a:t>中國深圳</a:t>
                      </a:r>
                    </a:p>
                  </a:txBody>
                  <a:tcPr anchor="b" horzOverflow="overflow">
                    <a:lnL w="12700" cap="flat" cmpd="sng" algn="ctr">
                      <a:solidFill>
                        <a:srgbClr val="C0C0C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26830" name="Rectangle 78"/>
          <p:cNvSpPr>
            <a:spLocks noChangeArrowheads="1"/>
          </p:cNvSpPr>
          <p:nvPr/>
        </p:nvSpPr>
        <p:spPr bwMode="auto">
          <a:xfrm>
            <a:off x="188913" y="223838"/>
            <a:ext cx="6484937" cy="562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buFont typeface="Wingdings" pitchFamily="2" charset="2"/>
              <a:buNone/>
            </a:pP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羅素大中華大型股價值指數</a:t>
            </a:r>
          </a:p>
        </p:txBody>
      </p:sp>
      <p:sp>
        <p:nvSpPr>
          <p:cNvPr id="1226831" name="Rectangle 79"/>
          <p:cNvSpPr>
            <a:spLocks noChangeArrowheads="1"/>
          </p:cNvSpPr>
          <p:nvPr/>
        </p:nvSpPr>
        <p:spPr bwMode="auto">
          <a:xfrm>
            <a:off x="260350" y="3333750"/>
            <a:ext cx="3875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zh-TW" altLang="en-US" sz="1600">
                <a:solidFill>
                  <a:srgbClr val="003366"/>
                </a:solidFill>
                <a:effectLst>
                  <a:outerShdw blurRad="38100" dist="38100" dir="2700000" algn="tl">
                    <a:srgbClr val="C0C0C0"/>
                  </a:outerShdw>
                </a:effectLst>
                <a:latin typeface="Arial" pitchFamily="34" charset="0"/>
              </a:rPr>
              <a:t>交易市場在美國及中國的股票</a:t>
            </a:r>
          </a:p>
        </p:txBody>
      </p:sp>
      <p:sp>
        <p:nvSpPr>
          <p:cNvPr id="1226832" name="Rectangle 80"/>
          <p:cNvSpPr>
            <a:spLocks noChangeArrowheads="1"/>
          </p:cNvSpPr>
          <p:nvPr/>
        </p:nvSpPr>
        <p:spPr bwMode="auto">
          <a:xfrm>
            <a:off x="190500" y="6402388"/>
            <a:ext cx="530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893763" indent="-893763" algn="l">
              <a:defRPr kumimoji="1">
                <a:solidFill>
                  <a:schemeClr val="tx1"/>
                </a:solidFill>
                <a:latin typeface="Arial" pitchFamily="34" charset="0"/>
                <a:ea typeface="新細明體" pitchFamily="18" charset="-120"/>
              </a:defRPr>
            </a:lvl1pPr>
            <a:lvl2pPr marL="1073150" algn="l">
              <a:defRPr kumimoji="1">
                <a:solidFill>
                  <a:schemeClr val="tx1"/>
                </a:solidFill>
                <a:latin typeface="Arial" pitchFamily="34" charset="0"/>
                <a:ea typeface="新細明體" pitchFamily="18" charset="-120"/>
              </a:defRPr>
            </a:lvl2pPr>
            <a:lvl3pPr marL="1252538" algn="l">
              <a:defRPr kumimoji="1">
                <a:solidFill>
                  <a:schemeClr val="tx1"/>
                </a:solidFill>
                <a:latin typeface="Arial" pitchFamily="34" charset="0"/>
                <a:ea typeface="新細明體" pitchFamily="18" charset="-120"/>
              </a:defRPr>
            </a:lvl3pPr>
            <a:lvl4pPr marL="1431925" algn="l">
              <a:defRPr kumimoji="1">
                <a:solidFill>
                  <a:schemeClr val="tx1"/>
                </a:solidFill>
                <a:latin typeface="Arial" pitchFamily="34" charset="0"/>
                <a:ea typeface="新細明體" pitchFamily="18" charset="-120"/>
              </a:defRPr>
            </a:lvl4pPr>
            <a:lvl5pPr algn="l">
              <a:defRPr kumimoji="1">
                <a:solidFill>
                  <a:schemeClr val="tx1"/>
                </a:solidFill>
                <a:latin typeface="Arial" pitchFamily="34" charset="0"/>
                <a:ea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defRPr>
            </a:lvl9pPr>
          </a:lstStyle>
          <a:p>
            <a:r>
              <a:rPr lang="zh-TW" altLang="en-US" sz="1100" b="0">
                <a:solidFill>
                  <a:srgbClr val="333333"/>
                </a:solidFill>
                <a:effectLst/>
              </a:rPr>
              <a:t>資料來源： </a:t>
            </a:r>
            <a:r>
              <a:rPr lang="en-US" altLang="zh-TW" sz="1100" b="0">
                <a:solidFill>
                  <a:srgbClr val="333333"/>
                </a:solidFill>
                <a:effectLst/>
              </a:rPr>
              <a:t>Russell Investments / </a:t>
            </a:r>
            <a:r>
              <a:rPr lang="zh-TW" altLang="en-US" sz="1100" b="0">
                <a:solidFill>
                  <a:srgbClr val="333333"/>
                </a:solidFill>
                <a:effectLst/>
              </a:rPr>
              <a:t>寶來投信整理。</a:t>
            </a:r>
            <a:r>
              <a:rPr lang="en-US" altLang="zh-TW" sz="1100" b="0">
                <a:solidFill>
                  <a:srgbClr val="333333"/>
                </a:solidFill>
                <a:effectLst/>
              </a:rPr>
              <a:t>(</a:t>
            </a:r>
            <a:r>
              <a:rPr lang="zh-TW" altLang="en-US" sz="1100" b="0">
                <a:solidFill>
                  <a:srgbClr val="333333"/>
                </a:solidFill>
                <a:effectLst/>
              </a:rPr>
              <a:t>結算日期：</a:t>
            </a:r>
            <a:r>
              <a:rPr lang="en-US" altLang="zh-TW" sz="1100" b="0">
                <a:solidFill>
                  <a:srgbClr val="333333"/>
                </a:solidFill>
                <a:effectLst/>
              </a:rPr>
              <a:t>2009/01/12)</a:t>
            </a:r>
          </a:p>
        </p:txBody>
      </p:sp>
      <p:graphicFrame>
        <p:nvGraphicFramePr>
          <p:cNvPr id="1226833" name="Group 81"/>
          <p:cNvGraphicFramePr>
            <a:graphicFrameLocks noGrp="1"/>
          </p:cNvGraphicFramePr>
          <p:nvPr/>
        </p:nvGraphicFramePr>
        <p:xfrm>
          <a:off x="269875" y="1233488"/>
          <a:ext cx="8558213" cy="2077784"/>
        </p:xfrm>
        <a:graphic>
          <a:graphicData uri="http://schemas.openxmlformats.org/drawingml/2006/table">
            <a:tbl>
              <a:tblPr/>
              <a:tblGrid>
                <a:gridCol w="511175"/>
                <a:gridCol w="1071563"/>
                <a:gridCol w="1123950"/>
                <a:gridCol w="744537"/>
                <a:gridCol w="822325"/>
                <a:gridCol w="549275"/>
                <a:gridCol w="1312863"/>
                <a:gridCol w="920750"/>
                <a:gridCol w="665162"/>
                <a:gridCol w="836613"/>
              </a:tblGrid>
              <a:tr h="3397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排名</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股票名稱</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權重</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國家別</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交易市場</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排名</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股票名稱</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權重</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國家別</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交易市場</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28575" cap="flat" cmpd="sng" algn="ctr">
                      <a:solidFill>
                        <a:srgbClr val="5F5F5F"/>
                      </a:solidFill>
                      <a:prstDash val="solid"/>
                      <a:round/>
                      <a:headEnd type="none" w="med" len="med"/>
                      <a:tailEnd type="none" w="med" len="med"/>
                    </a:lnT>
                    <a:lnB w="12700" cap="flat" cmpd="sng" algn="ctr">
                      <a:solidFill>
                        <a:srgbClr val="5F5F5F"/>
                      </a:solidFill>
                      <a:prstDash val="solid"/>
                      <a:round/>
                      <a:headEnd type="none" w="med" len="med"/>
                      <a:tailEnd type="none" w="med" len="med"/>
                    </a:lnB>
                    <a:lnTlToBr>
                      <a:noFill/>
                    </a:lnTlToBr>
                    <a:lnBlToTr>
                      <a:noFill/>
                    </a:lnBlToTr>
                    <a:solidFill>
                      <a:schemeClr val="hlink"/>
                    </a:solidFill>
                  </a:tcPr>
                </a:tc>
              </a:tr>
              <a:tr h="3270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1</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中國石油</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7.84%</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中國</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6</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香港電燈</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3.15%</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r>
              <a:tr h="38417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2</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長江實業</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6.11%</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7</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南亞</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3.01%</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r>
              <a:tr h="363538">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3</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和記黃埔</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4.68%</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8</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台化</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2.86%</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r>
              <a:tr h="306388">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4</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中電控股</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4.60%</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9</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中國電信</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2.28%</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中國</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12700" cap="flat" cmpd="sng" algn="ctr">
                      <a:solidFill>
                        <a:srgbClr val="5F5F5F"/>
                      </a:solidFill>
                      <a:prstDash val="sysDash"/>
                      <a:round/>
                      <a:headEnd type="none" w="med" len="med"/>
                      <a:tailEnd type="none" w="med" len="med"/>
                    </a:lnB>
                    <a:lnTlToBr>
                      <a:noFill/>
                    </a:lnTlToBr>
                    <a:lnBlToTr>
                      <a:noFill/>
                    </a:lnBlToTr>
                    <a:noFill/>
                  </a:tcPr>
                </a:tc>
              </a:tr>
              <a:tr h="3524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5</a:t>
                      </a:r>
                    </a:p>
                  </a:txBody>
                  <a:tcPr horzOverflow="overflow">
                    <a:lnL w="28575"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中華電信</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3.84%</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台灣</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10</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1" i="0" u="none" strike="noStrike" cap="none" normalizeH="0" baseline="0" smtClean="0">
                          <a:ln>
                            <a:noFill/>
                          </a:ln>
                          <a:solidFill>
                            <a:srgbClr val="4D4D4D"/>
                          </a:solidFill>
                          <a:effectLst/>
                          <a:latin typeface="Arial" pitchFamily="34" charset="0"/>
                          <a:ea typeface="新細明體" pitchFamily="18" charset="-120"/>
                        </a:rPr>
                        <a:t>恒生銀行</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200" b="1" i="0" u="none" strike="noStrike" cap="none" normalizeH="0" baseline="0" smtClean="0">
                          <a:ln>
                            <a:noFill/>
                          </a:ln>
                          <a:solidFill>
                            <a:srgbClr val="4D4D4D"/>
                          </a:solidFill>
                          <a:effectLst/>
                          <a:latin typeface="Arial" pitchFamily="34" charset="0"/>
                          <a:ea typeface="新細明體" pitchFamily="18" charset="-120"/>
                        </a:rPr>
                        <a:t>2.22%</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12700"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algn="l">
                        <a:lnSpc>
                          <a:spcPct val="120000"/>
                        </a:lnSpc>
                        <a:buFont typeface="Wingdings" pitchFamily="2" charset="2"/>
                        <a:defRPr kumimoji="1" sz="1600" b="1">
                          <a:solidFill>
                            <a:srgbClr val="333333"/>
                          </a:solidFill>
                          <a:latin typeface="Arial" pitchFamily="34" charset="0"/>
                          <a:ea typeface="新細明體" pitchFamily="18" charset="-120"/>
                        </a:defRPr>
                      </a:lvl2pPr>
                      <a:lvl3pPr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200" b="0" i="0" u="none" strike="noStrike" cap="none" normalizeH="0" baseline="0" smtClean="0">
                          <a:ln>
                            <a:noFill/>
                          </a:ln>
                          <a:solidFill>
                            <a:srgbClr val="4D4D4D"/>
                          </a:solidFill>
                          <a:effectLst/>
                          <a:latin typeface="Arial" pitchFamily="34" charset="0"/>
                          <a:ea typeface="新細明體" pitchFamily="18" charset="-120"/>
                        </a:rPr>
                        <a:t>香港</a:t>
                      </a:r>
                    </a:p>
                  </a:txBody>
                  <a:tcPr horzOverflow="overflow">
                    <a:lnL w="12700" cap="flat" cmpd="sng" algn="ctr">
                      <a:solidFill>
                        <a:srgbClr val="5F5F5F"/>
                      </a:solidFill>
                      <a:prstDash val="solid"/>
                      <a:round/>
                      <a:headEnd type="none" w="med" len="med"/>
                      <a:tailEnd type="none" w="med" len="med"/>
                    </a:lnL>
                    <a:lnR w="28575" cap="flat" cmpd="sng" algn="ctr">
                      <a:solidFill>
                        <a:srgbClr val="5F5F5F"/>
                      </a:solidFill>
                      <a:prstDash val="solid"/>
                      <a:round/>
                      <a:headEnd type="none" w="med" len="med"/>
                      <a:tailEnd type="none" w="med" len="med"/>
                    </a:lnR>
                    <a:lnT w="12700" cap="flat" cmpd="sng" algn="ctr">
                      <a:solidFill>
                        <a:srgbClr val="5F5F5F"/>
                      </a:solidFill>
                      <a:prstDash val="sysDash"/>
                      <a:round/>
                      <a:headEnd type="none" w="med" len="med"/>
                      <a:tailEnd type="none" w="med" len="med"/>
                    </a:lnT>
                    <a:lnB w="28575" cap="flat" cmpd="sng" algn="ctr">
                      <a:solidFill>
                        <a:srgbClr val="5F5F5F"/>
                      </a:solidFill>
                      <a:prstDash val="solid"/>
                      <a:round/>
                      <a:headEnd type="none" w="med" len="med"/>
                      <a:tailEnd type="none" w="med" len="med"/>
                    </a:lnB>
                    <a:lnTlToBr>
                      <a:noFill/>
                    </a:lnTlToBr>
                    <a:lnBlToTr>
                      <a:noFill/>
                    </a:lnBlToTr>
                    <a:noFill/>
                  </a:tcPr>
                </a:tc>
              </a:tr>
            </a:tbl>
          </a:graphicData>
        </a:graphic>
      </p:graphicFrame>
      <p:sp>
        <p:nvSpPr>
          <p:cNvPr id="1226914" name="Rectangle 162"/>
          <p:cNvSpPr>
            <a:spLocks noChangeArrowheads="1"/>
          </p:cNvSpPr>
          <p:nvPr/>
        </p:nvSpPr>
        <p:spPr bwMode="auto">
          <a:xfrm>
            <a:off x="261938" y="847725"/>
            <a:ext cx="2974975"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buFont typeface="Wingdings" pitchFamily="2" charset="2"/>
              <a:buNone/>
            </a:pPr>
            <a:r>
              <a:rPr lang="zh-TW" altLang="en-US" sz="1600">
                <a:solidFill>
                  <a:srgbClr val="003366"/>
                </a:solidFill>
                <a:effectLst>
                  <a:outerShdw blurRad="38100" dist="38100" dir="2700000" algn="tl">
                    <a:srgbClr val="C0C0C0"/>
                  </a:outerShdw>
                </a:effectLst>
                <a:latin typeface="Arial" pitchFamily="34" charset="0"/>
              </a:rPr>
              <a:t>前十大持股</a:t>
            </a:r>
            <a:r>
              <a:rPr lang="en-US" altLang="zh-TW" sz="1600">
                <a:solidFill>
                  <a:srgbClr val="003366"/>
                </a:solidFill>
                <a:effectLst>
                  <a:outerShdw blurRad="38100" dist="38100" dir="2700000" algn="tl">
                    <a:srgbClr val="C0C0C0"/>
                  </a:outerShdw>
                </a:effectLst>
                <a:latin typeface="Arial" pitchFamily="34" charset="0"/>
              </a:rPr>
              <a:t>--(</a:t>
            </a:r>
            <a:r>
              <a:rPr lang="zh-TW" altLang="en-US" sz="1600">
                <a:solidFill>
                  <a:srgbClr val="003366"/>
                </a:solidFill>
                <a:effectLst>
                  <a:outerShdw blurRad="38100" dist="38100" dir="2700000" algn="tl">
                    <a:srgbClr val="C0C0C0"/>
                  </a:outerShdw>
                </a:effectLst>
                <a:latin typeface="Arial" pitchFamily="34" charset="0"/>
              </a:rPr>
              <a:t>權重共計</a:t>
            </a:r>
            <a:r>
              <a:rPr lang="en-US" altLang="zh-TW" sz="1600">
                <a:solidFill>
                  <a:srgbClr val="003366"/>
                </a:solidFill>
                <a:effectLst>
                  <a:outerShdw blurRad="38100" dist="38100" dir="2700000" algn="tl">
                    <a:srgbClr val="C0C0C0"/>
                  </a:outerShdw>
                </a:effectLst>
                <a:latin typeface="Arial" pitchFamily="34" charset="0"/>
              </a:rPr>
              <a:t>40.58%)</a:t>
            </a:r>
          </a:p>
        </p:txBody>
      </p:sp>
    </p:spTree>
    <p:extLst>
      <p:ext uri="{BB962C8B-B14F-4D97-AF65-F5344CB8AC3E}">
        <p14:creationId xmlns:p14="http://schemas.microsoft.com/office/powerpoint/2010/main" val="2841461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7" name="Rectangle 5"/>
          <p:cNvSpPr>
            <a:spLocks noChangeArrowheads="1"/>
          </p:cNvSpPr>
          <p:nvPr/>
        </p:nvSpPr>
        <p:spPr bwMode="auto">
          <a:xfrm>
            <a:off x="179512" y="131664"/>
            <a:ext cx="6107112"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lnSpc>
                <a:spcPct val="120000"/>
              </a:lnSpc>
              <a:buFont typeface="Wingdings" pitchFamily="2" charset="2"/>
              <a:buChar char="§"/>
              <a:defRPr kumimoji="1" b="1">
                <a:solidFill>
                  <a:srgbClr val="333333"/>
                </a:solidFill>
                <a:latin typeface="Arial" pitchFamily="34" charset="0"/>
                <a:ea typeface="新細明體" pitchFamily="18" charset="-120"/>
              </a:defRPr>
            </a:lvl1pPr>
            <a:lvl2pPr algn="l">
              <a:lnSpc>
                <a:spcPct val="120000"/>
              </a:lnSpc>
              <a:buFont typeface="Wingdings" pitchFamily="2" charset="2"/>
              <a:buChar char="§"/>
              <a:defRPr kumimoji="1" b="1">
                <a:solidFill>
                  <a:srgbClr val="333333"/>
                </a:solidFill>
                <a:latin typeface="Arial" pitchFamily="34" charset="0"/>
                <a:ea typeface="新細明體" pitchFamily="18" charset="-120"/>
              </a:defRPr>
            </a:lvl2pPr>
            <a:lvl3pPr algn="l">
              <a:spcBef>
                <a:spcPct val="20000"/>
              </a:spcBef>
              <a:buBlip>
                <a:blip r:embed="rId2"/>
              </a:buBlip>
              <a:defRPr kumimoji="1" sz="2000" b="1">
                <a:solidFill>
                  <a:srgbClr val="FF6600"/>
                </a:solidFill>
                <a:latin typeface="Times New Roman" pitchFamily="18" charset="0"/>
                <a:ea typeface="新細明體" pitchFamily="18" charset="-120"/>
              </a:defRPr>
            </a:lvl3pPr>
            <a:lvl4pPr algn="l">
              <a:spcBef>
                <a:spcPct val="20000"/>
              </a:spcBef>
              <a:defRPr kumimoji="1" sz="2000" b="1">
                <a:solidFill>
                  <a:srgbClr val="FF6600"/>
                </a:solidFill>
                <a:latin typeface="Times New Roman" pitchFamily="18" charset="0"/>
                <a:ea typeface="新細明體" pitchFamily="18" charset="-120"/>
              </a:defRPr>
            </a:lvl4pPr>
            <a:lvl5pPr algn="l">
              <a:spcBef>
                <a:spcPct val="20000"/>
              </a:spcBef>
              <a:buChar char="»"/>
              <a:defRPr kumimoji="1" sz="2000">
                <a:solidFill>
                  <a:schemeClr val="tx1"/>
                </a:solidFill>
                <a:latin typeface="Times New Roman" pitchFamily="18" charset="0"/>
                <a:ea typeface="新細明體" pitchFamily="18" charset="-120"/>
              </a:defRPr>
            </a:lvl5pPr>
            <a:lvl6pPr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0" hangingPunct="0">
              <a:lnSpc>
                <a:spcPct val="100000"/>
              </a:lnSpc>
              <a:buFontTx/>
              <a:buNone/>
            </a:pPr>
            <a:r>
              <a:rPr lang="zh-TW" altLang="en-US" sz="2800" b="0" dirty="0">
                <a:solidFill>
                  <a:srgbClr val="00428E"/>
                </a:solidFill>
                <a:latin typeface="微軟正黑體" panose="020B0604030504040204" pitchFamily="34" charset="-120"/>
                <a:ea typeface="微軟正黑體" panose="020B0604030504040204" pitchFamily="34" charset="-120"/>
                <a:cs typeface="Times New Roman" pitchFamily="18" charset="0"/>
              </a:rPr>
              <a:t>基金成本及交易成本相對低廉</a:t>
            </a:r>
          </a:p>
          <a:p>
            <a:pPr eaLnBrk="0" hangingPunct="0">
              <a:lnSpc>
                <a:spcPct val="100000"/>
              </a:lnSpc>
              <a:buFontTx/>
              <a:buNone/>
            </a:pPr>
            <a:endParaRPr lang="en-US" altLang="zh-TW" sz="2800" dirty="0">
              <a:solidFill>
                <a:srgbClr val="A50021"/>
              </a:solidFill>
              <a:effectLst>
                <a:outerShdw blurRad="38100" dist="38100" dir="2700000" algn="tl">
                  <a:srgbClr val="C0C0C0"/>
                </a:outerShdw>
              </a:effectLst>
            </a:endParaRPr>
          </a:p>
        </p:txBody>
      </p:sp>
      <p:graphicFrame>
        <p:nvGraphicFramePr>
          <p:cNvPr id="1139834" name="Group 122"/>
          <p:cNvGraphicFramePr>
            <a:graphicFrameLocks noGrp="1"/>
          </p:cNvGraphicFramePr>
          <p:nvPr>
            <p:extLst>
              <p:ext uri="{D42A27DB-BD31-4B8C-83A1-F6EECF244321}">
                <p14:modId xmlns:p14="http://schemas.microsoft.com/office/powerpoint/2010/main" val="659654260"/>
              </p:ext>
            </p:extLst>
          </p:nvPr>
        </p:nvGraphicFramePr>
        <p:xfrm>
          <a:off x="438150" y="1274763"/>
          <a:ext cx="8024813" cy="4425696"/>
        </p:xfrm>
        <a:graphic>
          <a:graphicData uri="http://schemas.openxmlformats.org/drawingml/2006/table">
            <a:tbl>
              <a:tblPr/>
              <a:tblGrid>
                <a:gridCol w="2630488"/>
                <a:gridCol w="2781300"/>
                <a:gridCol w="2613025"/>
              </a:tblGrid>
              <a:tr h="39211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8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項     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8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元大寶來大中華價值</a:t>
                      </a:r>
                      <a:endParaRPr kumimoji="1" lang="en-US" altLang="zh-TW" sz="18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8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指數基金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8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同業新募集大中華基金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1814513">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dirty="0" smtClean="0">
                          <a:ln>
                            <a:noFill/>
                          </a:ln>
                          <a:solidFill>
                            <a:srgbClr val="990033"/>
                          </a:solidFill>
                          <a:effectLst/>
                          <a:latin typeface="微軟正黑體" panose="020B0604030504040204" pitchFamily="34" charset="-120"/>
                          <a:ea typeface="微軟正黑體" panose="020B0604030504040204" pitchFamily="34" charset="-120"/>
                        </a:rPr>
                        <a:t>總費用率</a:t>
                      </a:r>
                      <a:br>
                        <a:rPr kumimoji="1" lang="zh-TW" altLang="en-US" sz="1600" b="1" i="0" u="none" strike="noStrike" cap="none" normalizeH="0" baseline="0" dirty="0" smtClean="0">
                          <a:ln>
                            <a:noFill/>
                          </a:ln>
                          <a:solidFill>
                            <a:srgbClr val="990033"/>
                          </a:solidFill>
                          <a:effectLst/>
                          <a:latin typeface="微軟正黑體" panose="020B0604030504040204" pitchFamily="34" charset="-120"/>
                          <a:ea typeface="微軟正黑體" panose="020B0604030504040204" pitchFamily="34" charset="-120"/>
                        </a:rPr>
                      </a:br>
                      <a: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t>基金經理費</a:t>
                      </a:r>
                      <a:b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br>
                      <a: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t>基金保管費</a:t>
                      </a:r>
                      <a:b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br>
                      <a: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t>指數授權費</a:t>
                      </a:r>
                      <a:b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br>
                      <a:r>
                        <a:rPr kumimoji="1" lang="zh-TW" altLang="en-US" sz="1600" b="1" i="0" u="none" strike="noStrike" cap="none" normalizeH="0" baseline="0" dirty="0" smtClean="0">
                          <a:ln>
                            <a:noFill/>
                          </a:ln>
                          <a:solidFill>
                            <a:srgbClr val="4D4D4D"/>
                          </a:solidFill>
                          <a:effectLst/>
                          <a:latin typeface="微軟正黑體" panose="020B0604030504040204" pitchFamily="34" charset="-120"/>
                          <a:ea typeface="微軟正黑體" panose="020B0604030504040204" pitchFamily="34" charset="-120"/>
                        </a:rPr>
                        <a:t>申購手續費</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dirty="0" smtClean="0">
                          <a:ln>
                            <a:noFill/>
                          </a:ln>
                          <a:solidFill>
                            <a:srgbClr val="990033"/>
                          </a:solidFill>
                          <a:effectLst/>
                          <a:latin typeface="微軟正黑體" panose="020B0604030504040204" pitchFamily="34" charset="-120"/>
                          <a:ea typeface="微軟正黑體" panose="020B0604030504040204" pitchFamily="34" charset="-12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990033"/>
                          </a:solidFill>
                          <a:effectLst/>
                          <a:latin typeface="微軟正黑體" panose="020B0604030504040204" pitchFamily="34" charset="-120"/>
                          <a:ea typeface="微軟正黑體" panose="020B0604030504040204" pitchFamily="34" charset="-120"/>
                        </a:rPr>
                        <a:t>較低</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0.9%~1.0%</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0.16%</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0.05%</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牌告</a:t>
                      </a: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0.8%(</a:t>
                      </a:r>
                      <a:r>
                        <a:rPr kumimoji="1" lang="zh-TW" altLang="en-US"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單一費率</a:t>
                      </a: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990033"/>
                          </a:solidFill>
                          <a:effectLst/>
                          <a:latin typeface="微軟正黑體" panose="020B0604030504040204" pitchFamily="34" charset="-120"/>
                          <a:ea typeface="微軟正黑體" panose="020B0604030504040204" pitchFamily="34" charset="-120"/>
                        </a:rPr>
                        <a:t>1.91%~2.01%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990033"/>
                          </a:solidFill>
                          <a:effectLst/>
                          <a:latin typeface="微軟正黑體" panose="020B0604030504040204" pitchFamily="34" charset="-120"/>
                          <a:ea typeface="微軟正黑體" panose="020B0604030504040204" pitchFamily="34" charset="-120"/>
                        </a:rPr>
                        <a:t>較高</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1.8%</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0.26%</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0%</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牌告</a:t>
                      </a: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1%~2%(</a:t>
                      </a:r>
                      <a:r>
                        <a:rPr kumimoji="1" lang="zh-TW" altLang="en-US"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採級距式收費</a:t>
                      </a:r>
                      <a:r>
                        <a:rPr kumimoji="1" lang="en-US" altLang="zh-TW" sz="1600" b="1" i="0" u="none" strike="noStrike" cap="none" normalizeH="0" baseline="0" smtClean="0">
                          <a:ln>
                            <a:noFill/>
                          </a:ln>
                          <a:solidFill>
                            <a:srgbClr val="4D4D4D"/>
                          </a:solidFill>
                          <a:effectLst/>
                          <a:latin typeface="微軟正黑體" panose="020B0604030504040204" pitchFamily="34" charset="-120"/>
                          <a:ea typeface="微軟正黑體" panose="020B0604030504040204" pitchFamily="34" charset="-120"/>
                        </a:rPr>
                        <a:t>)</a:t>
                      </a:r>
                    </a:p>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en-US" altLang="zh-TW" sz="1600" b="1" i="0" u="none" strike="noStrike" cap="none" normalizeH="0" baseline="0" smtClean="0">
                          <a:ln>
                            <a:noFill/>
                          </a:ln>
                          <a:solidFill>
                            <a:srgbClr val="990033"/>
                          </a:solidFill>
                          <a:effectLst/>
                          <a:latin typeface="微軟正黑體" panose="020B0604030504040204" pitchFamily="34" charset="-120"/>
                          <a:ea typeface="微軟正黑體" panose="020B0604030504040204" pitchFamily="34" charset="-120"/>
                        </a:rPr>
                        <a:t>3.06%~4.06%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管理方式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被動式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主動式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持股周轉率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較低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較高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持股分散程度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較高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較低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5125">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閉鎖期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smtClean="0">
                          <a:ln>
                            <a:noFill/>
                          </a:ln>
                          <a:solidFill>
                            <a:srgbClr val="990033"/>
                          </a:solidFill>
                          <a:effectLst/>
                          <a:latin typeface="微軟正黑體" panose="020B0604030504040204" pitchFamily="34" charset="-120"/>
                          <a:ea typeface="微軟正黑體" panose="020B0604030504040204" pitchFamily="34" charset="-120"/>
                        </a:rPr>
                        <a:t>無</a:t>
                      </a:r>
                      <a:r>
                        <a:rPr kumimoji="1" lang="zh-TW" altLang="en-US" sz="16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  </a:t>
                      </a:r>
                      <a:r>
                        <a:rPr kumimoji="1" lang="en-US" altLang="zh-TW" sz="14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a:t>
                      </a:r>
                      <a:r>
                        <a:rPr kumimoji="1" lang="zh-TW" altLang="en-US" sz="14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基金成立後即開放買回</a:t>
                      </a:r>
                      <a:r>
                        <a:rPr kumimoji="1" lang="en-US" altLang="zh-TW" sz="1400" b="1" i="0" u="none" strike="noStrike" cap="none" normalizeH="0" baseline="0" smtClean="0">
                          <a:ln>
                            <a:noFill/>
                          </a:ln>
                          <a:solidFill>
                            <a:srgbClr val="333333"/>
                          </a:solidFill>
                          <a:effectLst/>
                          <a:latin typeface="微軟正黑體" panose="020B0604030504040204" pitchFamily="34" charset="-120"/>
                          <a:ea typeface="微軟正黑體" panose="020B0604030504040204" pitchFamily="34" charset="-120"/>
                        </a:rPr>
                        <a:t>)</a:t>
                      </a:r>
                      <a:r>
                        <a:rPr kumimoji="1" lang="zh-TW" altLang="en-US" sz="1600" b="1" i="0" u="none" strike="noStrike" cap="none" normalizeH="0" baseline="30000" smtClean="0">
                          <a:ln>
                            <a:noFill/>
                          </a:ln>
                          <a:solidFill>
                            <a:srgbClr val="333333"/>
                          </a:solidFill>
                          <a:effectLst/>
                          <a:latin typeface="微軟正黑體" panose="020B0604030504040204" pitchFamily="34" charset="-120"/>
                          <a:ea typeface="微軟正黑體" panose="020B0604030504040204" pitchFamily="34" charset="-120"/>
                        </a:rPr>
                        <a:t>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lnSpc>
                          <a:spcPct val="120000"/>
                        </a:lnSpc>
                        <a:buFont typeface="Wingdings" pitchFamily="2" charset="2"/>
                        <a:defRPr kumimoji="1" sz="1600" b="1">
                          <a:solidFill>
                            <a:srgbClr val="333333"/>
                          </a:solidFill>
                          <a:latin typeface="Arial" pitchFamily="34" charset="0"/>
                          <a:ea typeface="新細明體" pitchFamily="18" charset="-120"/>
                        </a:defRPr>
                      </a:lvl1pPr>
                      <a:lvl2pPr marL="515938" algn="l">
                        <a:lnSpc>
                          <a:spcPct val="120000"/>
                        </a:lnSpc>
                        <a:buFont typeface="Wingdings" pitchFamily="2" charset="2"/>
                        <a:defRPr kumimoji="1" sz="1600" b="1">
                          <a:solidFill>
                            <a:srgbClr val="333333"/>
                          </a:solidFill>
                          <a:latin typeface="Arial" pitchFamily="34" charset="0"/>
                          <a:ea typeface="新細明體" pitchFamily="18" charset="-120"/>
                        </a:defRPr>
                      </a:lvl2pPr>
                      <a:lvl3pPr marL="917575" algn="l">
                        <a:spcBef>
                          <a:spcPct val="20000"/>
                        </a:spcBef>
                        <a:defRPr kumimoji="1" b="1">
                          <a:solidFill>
                            <a:srgbClr val="FF6600"/>
                          </a:solidFill>
                          <a:latin typeface="Times New Roman" pitchFamily="18" charset="0"/>
                          <a:ea typeface="新細明體" pitchFamily="18" charset="-120"/>
                        </a:defRPr>
                      </a:lvl3pPr>
                      <a:lvl4pPr algn="l">
                        <a:spcBef>
                          <a:spcPct val="20000"/>
                        </a:spcBef>
                        <a:defRPr kumimoji="1" b="1">
                          <a:solidFill>
                            <a:srgbClr val="FF6600"/>
                          </a:solidFill>
                          <a:latin typeface="Times New Roman" pitchFamily="18" charset="0"/>
                          <a:ea typeface="新細明體" pitchFamily="18" charset="-120"/>
                        </a:defRPr>
                      </a:lvl4pPr>
                      <a:lvl5pPr algn="l">
                        <a:spcBef>
                          <a:spcPct val="20000"/>
                        </a:spcBef>
                        <a:defRPr kumimoji="1">
                          <a:solidFill>
                            <a:schemeClr val="tx1"/>
                          </a:solidFill>
                          <a:latin typeface="Times New Roman" pitchFamily="18" charset="0"/>
                          <a:ea typeface="新細明體" pitchFamily="18" charset="-120"/>
                        </a:defRPr>
                      </a:lvl5pPr>
                      <a:lvl6pPr fontAlgn="base">
                        <a:spcBef>
                          <a:spcPct val="20000"/>
                        </a:spcBef>
                        <a:spcAft>
                          <a:spcPct val="0"/>
                        </a:spcAft>
                        <a:defRPr kumimoji="1">
                          <a:solidFill>
                            <a:schemeClr val="tx1"/>
                          </a:solidFill>
                          <a:latin typeface="Times New Roman" pitchFamily="18" charset="0"/>
                          <a:ea typeface="新細明體" pitchFamily="18" charset="-120"/>
                        </a:defRPr>
                      </a:lvl6pPr>
                      <a:lvl7pPr fontAlgn="base">
                        <a:spcBef>
                          <a:spcPct val="20000"/>
                        </a:spcBef>
                        <a:spcAft>
                          <a:spcPct val="0"/>
                        </a:spcAft>
                        <a:defRPr kumimoji="1">
                          <a:solidFill>
                            <a:schemeClr val="tx1"/>
                          </a:solidFill>
                          <a:latin typeface="Times New Roman" pitchFamily="18" charset="0"/>
                          <a:ea typeface="新細明體" pitchFamily="18" charset="-120"/>
                        </a:defRPr>
                      </a:lvl7pPr>
                      <a:lvl8pPr fontAlgn="base">
                        <a:spcBef>
                          <a:spcPct val="20000"/>
                        </a:spcBef>
                        <a:spcAft>
                          <a:spcPct val="0"/>
                        </a:spcAft>
                        <a:defRPr kumimoji="1">
                          <a:solidFill>
                            <a:schemeClr val="tx1"/>
                          </a:solidFill>
                          <a:latin typeface="Times New Roman" pitchFamily="18" charset="0"/>
                          <a:ea typeface="新細明體" pitchFamily="18" charset="-120"/>
                        </a:defRPr>
                      </a:lvl8pPr>
                      <a:lvl9pPr fontAlgn="base">
                        <a:spcBef>
                          <a:spcPct val="20000"/>
                        </a:spcBef>
                        <a:spcAft>
                          <a:spcPct val="0"/>
                        </a:spcAft>
                        <a:defRPr kumimoji="1">
                          <a:solidFill>
                            <a:schemeClr val="tx1"/>
                          </a:solidFill>
                          <a:latin typeface="Times New Roman" pitchFamily="18" charset="0"/>
                          <a:ea typeface="新細明體" pitchFamily="18" charset="-120"/>
                        </a:defRPr>
                      </a:lvl9pPr>
                    </a:lstStyle>
                    <a:p>
                      <a:pPr marL="0" marR="0" lvl="0" indent="0" algn="ctr" defTabSz="914400" rtl="0" eaLnBrk="1" fontAlgn="base" latinLnBrk="0" hangingPunct="1">
                        <a:lnSpc>
                          <a:spcPct val="120000"/>
                        </a:lnSpc>
                        <a:spcBef>
                          <a:spcPct val="0"/>
                        </a:spcBef>
                        <a:spcAft>
                          <a:spcPct val="0"/>
                        </a:spcAft>
                        <a:buClrTx/>
                        <a:buSzTx/>
                        <a:buFont typeface="Wingdings" pitchFamily="2" charset="2"/>
                        <a:buNone/>
                        <a:tabLst/>
                      </a:pPr>
                      <a:r>
                        <a:rPr kumimoji="1" lang="zh-TW" altLang="en-US" sz="1600" b="1" i="0" u="none" strike="noStrike" cap="none" normalizeH="0" baseline="0" dirty="0" smtClean="0">
                          <a:ln>
                            <a:noFill/>
                          </a:ln>
                          <a:solidFill>
                            <a:srgbClr val="333333"/>
                          </a:solidFill>
                          <a:effectLst/>
                          <a:latin typeface="微軟正黑體" panose="020B0604030504040204" pitchFamily="34" charset="-120"/>
                          <a:ea typeface="微軟正黑體" panose="020B0604030504040204" pitchFamily="34" charset="-120"/>
                        </a:rPr>
                        <a:t>約</a:t>
                      </a:r>
                      <a:r>
                        <a:rPr kumimoji="1" lang="en-US" altLang="zh-TW" sz="1600" b="1" i="0" u="none" strike="noStrike" cap="none" normalizeH="0" baseline="0" dirty="0" smtClean="0">
                          <a:ln>
                            <a:noFill/>
                          </a:ln>
                          <a:solidFill>
                            <a:srgbClr val="333333"/>
                          </a:solidFill>
                          <a:effectLst/>
                          <a:latin typeface="微軟正黑體" panose="020B0604030504040204" pitchFamily="34" charset="-120"/>
                          <a:ea typeface="微軟正黑體" panose="020B0604030504040204" pitchFamily="34" charset="-120"/>
                        </a:rPr>
                        <a:t>60</a:t>
                      </a:r>
                      <a:r>
                        <a:rPr kumimoji="1" lang="zh-TW" altLang="en-US" sz="1600" b="1" i="0" u="none" strike="noStrike" cap="none" normalizeH="0" baseline="0" dirty="0" smtClean="0">
                          <a:ln>
                            <a:noFill/>
                          </a:ln>
                          <a:solidFill>
                            <a:srgbClr val="333333"/>
                          </a:solidFill>
                          <a:effectLst/>
                          <a:latin typeface="微軟正黑體" panose="020B0604030504040204" pitchFamily="34" charset="-120"/>
                          <a:ea typeface="微軟正黑體" panose="020B0604030504040204" pitchFamily="34" charset="-120"/>
                        </a:rPr>
                        <a:t>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139805" name="Line 93"/>
          <p:cNvSpPr>
            <a:spLocks noChangeShapeType="1"/>
          </p:cNvSpPr>
          <p:nvPr/>
        </p:nvSpPr>
        <p:spPr bwMode="auto">
          <a:xfrm>
            <a:off x="873125" y="2057400"/>
            <a:ext cx="7561263" cy="0"/>
          </a:xfrm>
          <a:prstGeom prst="line">
            <a:avLst/>
          </a:prstGeom>
          <a:noFill/>
          <a:ln w="12700">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sp>
        <p:nvSpPr>
          <p:cNvPr id="1139806" name="Line 94"/>
          <p:cNvSpPr>
            <a:spLocks noChangeShapeType="1"/>
          </p:cNvSpPr>
          <p:nvPr/>
        </p:nvSpPr>
        <p:spPr bwMode="auto">
          <a:xfrm>
            <a:off x="858838" y="2347913"/>
            <a:ext cx="7561262" cy="0"/>
          </a:xfrm>
          <a:prstGeom prst="line">
            <a:avLst/>
          </a:prstGeom>
          <a:noFill/>
          <a:ln w="12700">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sp>
        <p:nvSpPr>
          <p:cNvPr id="1139807" name="Line 95"/>
          <p:cNvSpPr>
            <a:spLocks noChangeShapeType="1"/>
          </p:cNvSpPr>
          <p:nvPr/>
        </p:nvSpPr>
        <p:spPr bwMode="auto">
          <a:xfrm>
            <a:off x="858838" y="2624138"/>
            <a:ext cx="7577137" cy="0"/>
          </a:xfrm>
          <a:prstGeom prst="line">
            <a:avLst/>
          </a:prstGeom>
          <a:noFill/>
          <a:ln w="12700">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sp>
        <p:nvSpPr>
          <p:cNvPr id="1139808" name="Line 96"/>
          <p:cNvSpPr>
            <a:spLocks noChangeShapeType="1"/>
          </p:cNvSpPr>
          <p:nvPr/>
        </p:nvSpPr>
        <p:spPr bwMode="auto">
          <a:xfrm>
            <a:off x="871538" y="2957513"/>
            <a:ext cx="7546975" cy="0"/>
          </a:xfrm>
          <a:prstGeom prst="line">
            <a:avLst/>
          </a:prstGeom>
          <a:noFill/>
          <a:ln w="12700">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sp>
        <p:nvSpPr>
          <p:cNvPr id="1139812" name="Rectangle 100"/>
          <p:cNvSpPr>
            <a:spLocks noChangeArrowheads="1"/>
          </p:cNvSpPr>
          <p:nvPr/>
        </p:nvSpPr>
        <p:spPr bwMode="auto">
          <a:xfrm>
            <a:off x="360363" y="5566569"/>
            <a:ext cx="8145462"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pPr>
            <a:r>
              <a:rPr lang="zh-TW" altLang="en-US" sz="1100" b="0" dirty="0">
                <a:solidFill>
                  <a:srgbClr val="333333"/>
                </a:solidFill>
                <a:effectLst/>
                <a:latin typeface="Arial" pitchFamily="34" charset="0"/>
              </a:rPr>
              <a:t>註：為避免因受益人短線交易頻繁，造成基金管理及交易成本增加，進而損及基金長期持有之受益人權益，本基金不歡迎受益人進行短線交易。若受益人持有本基金未滿七個日曆日</a:t>
            </a:r>
            <a:r>
              <a:rPr lang="en-US" altLang="zh-TW" sz="1100" b="0" dirty="0">
                <a:solidFill>
                  <a:srgbClr val="333333"/>
                </a:solidFill>
                <a:effectLst/>
                <a:latin typeface="Arial" pitchFamily="34" charset="0"/>
              </a:rPr>
              <a:t>(</a:t>
            </a:r>
            <a:r>
              <a:rPr lang="zh-TW" altLang="en-US" sz="1100" b="0" dirty="0">
                <a:solidFill>
                  <a:srgbClr val="333333"/>
                </a:solidFill>
                <a:effectLst/>
                <a:latin typeface="Arial" pitchFamily="34" charset="0"/>
              </a:rPr>
              <a:t>含</a:t>
            </a:r>
            <a:r>
              <a:rPr lang="en-US" altLang="zh-TW" sz="1100" b="0" dirty="0">
                <a:solidFill>
                  <a:srgbClr val="333333"/>
                </a:solidFill>
                <a:effectLst/>
                <a:latin typeface="Arial" pitchFamily="34" charset="0"/>
              </a:rPr>
              <a:t>)</a:t>
            </a:r>
            <a:r>
              <a:rPr lang="zh-TW" altLang="en-US" sz="1100" b="0" dirty="0">
                <a:solidFill>
                  <a:srgbClr val="333333"/>
                </a:solidFill>
                <a:effectLst/>
                <a:latin typeface="Arial" pitchFamily="34" charset="0"/>
              </a:rPr>
              <a:t>且申請買回受益憑證時本基金基金業已成立者，應支付買回價金之萬分之一</a:t>
            </a:r>
            <a:r>
              <a:rPr lang="en-US" altLang="zh-TW" sz="1100" b="0" dirty="0">
                <a:solidFill>
                  <a:srgbClr val="333333"/>
                </a:solidFill>
                <a:effectLst/>
                <a:latin typeface="Arial" pitchFamily="34" charset="0"/>
              </a:rPr>
              <a:t>(0.01%)</a:t>
            </a:r>
            <a:r>
              <a:rPr lang="zh-TW" altLang="en-US" sz="1100" b="0" dirty="0">
                <a:solidFill>
                  <a:srgbClr val="333333"/>
                </a:solidFill>
                <a:effectLst/>
                <a:latin typeface="Arial" pitchFamily="34" charset="0"/>
              </a:rPr>
              <a:t>之買回費用 。相關規定請詳參本基金公開說明書。</a:t>
            </a:r>
          </a:p>
        </p:txBody>
      </p:sp>
    </p:spTree>
    <p:extLst>
      <p:ext uri="{BB962C8B-B14F-4D97-AF65-F5344CB8AC3E}">
        <p14:creationId xmlns:p14="http://schemas.microsoft.com/office/powerpoint/2010/main" val="260152645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標題 4"/>
          <p:cNvSpPr>
            <a:spLocks noGrp="1"/>
          </p:cNvSpPr>
          <p:nvPr>
            <p:ph type="ctrTitle"/>
          </p:nvPr>
        </p:nvSpPr>
        <p:spPr/>
        <p:txBody>
          <a:bodyPr/>
          <a:lstStyle/>
          <a:p>
            <a:pPr eaLnBrk="1" hangingPunct="1"/>
            <a:r>
              <a:rPr lang="zh-TW" altLang="en-US" dirty="0" smtClean="0"/>
              <a:t>           債券型指數基金介紹</a:t>
            </a:r>
          </a:p>
        </p:txBody>
      </p:sp>
      <p:sp>
        <p:nvSpPr>
          <p:cNvPr id="24578" name="副標題 5"/>
          <p:cNvSpPr>
            <a:spLocks noGrp="1"/>
          </p:cNvSpPr>
          <p:nvPr>
            <p:ph type="subTitle" idx="1"/>
          </p:nvPr>
        </p:nvSpPr>
        <p:spPr/>
        <p:txBody>
          <a:bodyPr/>
          <a:lstStyle/>
          <a:p>
            <a:pPr eaLnBrk="1" hangingPunct="1"/>
            <a:endParaRPr lang="zh-TW" altLang="en-US" smtClean="0"/>
          </a:p>
        </p:txBody>
      </p:sp>
    </p:spTree>
    <p:extLst>
      <p:ext uri="{BB962C8B-B14F-4D97-AF65-F5344CB8AC3E}">
        <p14:creationId xmlns:p14="http://schemas.microsoft.com/office/powerpoint/2010/main" val="2662424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TW" altLang="en-US" sz="2800" dirty="0">
                <a:cs typeface="Times New Roman" pitchFamily="18" charset="0"/>
              </a:rPr>
              <a:t>境內基金公司規模分佈</a:t>
            </a:r>
          </a:p>
        </p:txBody>
      </p:sp>
      <p:graphicFrame>
        <p:nvGraphicFramePr>
          <p:cNvPr id="53199" name="Group 975"/>
          <p:cNvGraphicFramePr>
            <a:graphicFrameLocks noGrp="1"/>
          </p:cNvGraphicFramePr>
          <p:nvPr>
            <p:ph idx="1"/>
            <p:extLst>
              <p:ext uri="{D42A27DB-BD31-4B8C-83A1-F6EECF244321}">
                <p14:modId xmlns:p14="http://schemas.microsoft.com/office/powerpoint/2010/main" val="3406382653"/>
              </p:ext>
            </p:extLst>
          </p:nvPr>
        </p:nvGraphicFramePr>
        <p:xfrm>
          <a:off x="323850" y="1125538"/>
          <a:ext cx="8281988" cy="4894263"/>
        </p:xfrm>
        <a:graphic>
          <a:graphicData uri="http://schemas.openxmlformats.org/drawingml/2006/table">
            <a:tbl>
              <a:tblPr/>
              <a:tblGrid>
                <a:gridCol w="1441450"/>
                <a:gridCol w="1800225"/>
                <a:gridCol w="1630363"/>
                <a:gridCol w="2497137"/>
                <a:gridCol w="912813"/>
              </a:tblGrid>
              <a:tr h="288925">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dirty="0" smtClean="0">
                          <a:ln>
                            <a:noFill/>
                          </a:ln>
                          <a:solidFill>
                            <a:srgbClr val="FFFFFF"/>
                          </a:solidFill>
                          <a:effectLst/>
                          <a:latin typeface="微軟正黑體" panose="020B0604030504040204" pitchFamily="34" charset="-120"/>
                          <a:ea typeface="微軟正黑體" panose="020B0604030504040204" pitchFamily="34" charset="-120"/>
                        </a:rPr>
                        <a:t>類型</a:t>
                      </a:r>
                      <a:endParaRPr kumimoji="1" lang="zh-TW" altLang="en-US" sz="14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a:noFill/>
                    </a:lnB>
                    <a:lnTlToBr>
                      <a:noFill/>
                    </a:lnTlToBr>
                    <a:lnBlToTr>
                      <a:noFill/>
                    </a:lnBlToTr>
                    <a:solidFill>
                      <a:srgbClr val="3366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種類</a:t>
                      </a:r>
                      <a:endPar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a:noFill/>
                    </a:lnB>
                    <a:lnTlToBr>
                      <a:noFill/>
                    </a:lnTlToBr>
                    <a:lnBlToTr>
                      <a:noFill/>
                    </a:lnBlToTr>
                    <a:solidFill>
                      <a:srgbClr val="3366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基金數量</a:t>
                      </a:r>
                      <a:endPar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a:noFill/>
                    </a:lnB>
                    <a:lnTlToBr>
                      <a:noFill/>
                    </a:lnTlToBr>
                    <a:lnBlToTr>
                      <a:noFill/>
                    </a:lnBlToTr>
                    <a:solidFill>
                      <a:srgbClr val="3366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基金規模</a:t>
                      </a:r>
                      <a:r>
                        <a:rPr kumimoji="1" lang="en-US" altLang="zh-TW"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cs typeface="Arial" pitchFamily="34" charset="0"/>
                        </a:rPr>
                        <a:t>(</a:t>
                      </a: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元</a:t>
                      </a:r>
                      <a:r>
                        <a:rPr kumimoji="1" lang="en-US" altLang="zh-TW"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a:t>
                      </a: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新台幣：元</a:t>
                      </a:r>
                      <a:r>
                        <a:rPr kumimoji="1" lang="en-US" altLang="zh-TW"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rPr>
                        <a:t>)</a:t>
                      </a:r>
                      <a:endPar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66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FFFFFF"/>
                          </a:solidFill>
                          <a:effectLst/>
                          <a:latin typeface="微軟正黑體" panose="020B0604030504040204" pitchFamily="34" charset="-120"/>
                          <a:ea typeface="微軟正黑體" panose="020B0604030504040204" pitchFamily="34" charset="-120"/>
                          <a:cs typeface="Arial" pitchFamily="34" charset="0"/>
                        </a:rPr>
                        <a:t>比重　</a:t>
                      </a:r>
                      <a:endPar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endParaRPr>
                    </a:p>
                  </a:txBody>
                  <a:tcPr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66FF"/>
                    </a:solidFill>
                  </a:tcPr>
                </a:tc>
              </a:tr>
              <a:tr h="271463">
                <a:tc rowSpan="2">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股票型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rPr>
                        <a:t>國內投資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154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236,513,903,656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vMerge="1">
                  <a:txBody>
                    <a:bodyPr/>
                    <a:lstStyle/>
                    <a:p>
                      <a:endParaRPr lang="zh-TW" altLang="en-US"/>
                    </a:p>
                  </a:txBody>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rPr>
                        <a:t>跨國投資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188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299,792,140,133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6225">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平衡型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國內與跨國投資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44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68,005,920,134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00038">
                <a:tc rowSpan="3">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固定收益型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國內投資一般債券型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3,395,610,670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180975">
                <a:tc vMerge="1">
                  <a:txBody>
                    <a:bodyPr/>
                    <a:lstStyle/>
                    <a:p>
                      <a:endParaRPr lang="zh-TW" altLang="en-US"/>
                    </a:p>
                  </a:txBody>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跨國投資一般債券型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48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74,299,055,958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180975">
                <a:tc vMerge="1">
                  <a:txBody>
                    <a:bodyPr/>
                    <a:lstStyle/>
                    <a:p>
                      <a:endParaRPr lang="zh-TW" altLang="en-US"/>
                    </a:p>
                  </a:txBody>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rPr>
                        <a:t>高收益債券型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36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213,513,922,158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貨幣市場基金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國內與跨國投資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53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864,121,994,429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41%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74638">
                <a:tc rowSpan="3">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跨國投資</a:t>
                      </a: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a:t>
                      </a: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股票型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16,188,050,867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74638">
                <a:tc vMerge="1">
                  <a:txBody>
                    <a:bodyPr/>
                    <a:lstStyle/>
                    <a:p>
                      <a:endParaRPr lang="zh-TW" altLang="en-US"/>
                    </a:p>
                  </a:txBody>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跨國投資</a:t>
                      </a: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a:t>
                      </a: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債券型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29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63,589,651,139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74638">
                <a:tc vMerge="1">
                  <a:txBody>
                    <a:bodyPr/>
                    <a:lstStyle/>
                    <a:p>
                      <a:endParaRPr lang="zh-TW" altLang="en-US"/>
                    </a:p>
                  </a:txBody>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跨國投資</a:t>
                      </a: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a:t>
                      </a: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平衡型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61,109,177,448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保本型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保本型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15,311,030,102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22263">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不動產證券化型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不動產證券化</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18,076,128,516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指數股票型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rPr>
                        <a:t>國內與跨國投資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23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146,937,413,912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rgbClr val="CC0000"/>
                          </a:solidFill>
                          <a:effectLst/>
                          <a:latin typeface="微軟正黑體" panose="020B0604030504040204" pitchFamily="34" charset="-120"/>
                          <a:ea typeface="微軟正黑體" panose="020B0604030504040204" pitchFamily="34" charset="-120"/>
                          <a:cs typeface="Arial" pitchFamily="34" charset="0"/>
                        </a:rPr>
                        <a:t>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指數型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國內與跨國投資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11,354,342,554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rPr>
                        <a:t>合</a:t>
                      </a:r>
                      <a:r>
                        <a:rPr kumimoji="1" lang="zh-TW" altLang="en-US"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cs typeface="Arial" pitchFamily="34" charset="0"/>
                        </a:rPr>
                        <a:t> </a:t>
                      </a:r>
                      <a:r>
                        <a:rPr kumimoji="1" lang="zh-TW" altLang="en-US"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rPr>
                        <a:t>計</a:t>
                      </a:r>
                      <a:r>
                        <a:rPr kumimoji="1" lang="en-US" altLang="zh-TW"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rPr>
                        <a:t>(</a:t>
                      </a:r>
                      <a:r>
                        <a:rPr kumimoji="1" lang="zh-TW" altLang="en-US"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rPr>
                        <a:t>新台幣</a:t>
                      </a:r>
                      <a:r>
                        <a:rPr kumimoji="1" lang="en-US" altLang="zh-TW"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cs typeface="Arial" pitchFamily="34" charset="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cs typeface="Arial" pitchFamily="34" charset="0"/>
                        </a:rPr>
                        <a:t>648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smtClean="0">
                          <a:ln>
                            <a:noFill/>
                          </a:ln>
                          <a:solidFill>
                            <a:schemeClr val="bg1"/>
                          </a:solidFill>
                          <a:effectLst/>
                          <a:latin typeface="微軟正黑體" panose="020B0604030504040204" pitchFamily="34" charset="-120"/>
                          <a:ea typeface="微軟正黑體" panose="020B0604030504040204" pitchFamily="34" charset="-120"/>
                          <a:cs typeface="Arial" pitchFamily="34" charset="0"/>
                        </a:rPr>
                        <a:t>2,093,624,705,260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c>
                  <a:txBody>
                    <a:bodyPr/>
                    <a:lstStyle>
                      <a:lvl1pPr eaLnBrk="0" hangingPunct="0">
                        <a:spcBef>
                          <a:spcPct val="20000"/>
                        </a:spcBef>
                        <a:defRPr kumimoji="1" sz="2200">
                          <a:solidFill>
                            <a:schemeClr val="tx1"/>
                          </a:solidFill>
                          <a:latin typeface="Arial" pitchFamily="34" charset="0"/>
                          <a:ea typeface="標楷體" pitchFamily="65" charset="-120"/>
                        </a:defRPr>
                      </a:lvl1pPr>
                      <a:lvl2pPr marL="742950" indent="-285750" eaLnBrk="0" hangingPunct="0">
                        <a:spcBef>
                          <a:spcPct val="20000"/>
                        </a:spcBef>
                        <a:defRPr kumimoji="1" sz="2000">
                          <a:solidFill>
                            <a:schemeClr val="tx1"/>
                          </a:solidFill>
                          <a:latin typeface="Arial" pitchFamily="34" charset="0"/>
                          <a:ea typeface="標楷體" pitchFamily="65" charset="-120"/>
                        </a:defRPr>
                      </a:lvl2pPr>
                      <a:lvl3pPr marL="1143000" indent="-228600" eaLnBrk="0" hangingPunct="0">
                        <a:spcBef>
                          <a:spcPct val="20000"/>
                        </a:spcBef>
                        <a:defRPr kumimoji="1" sz="2000">
                          <a:solidFill>
                            <a:schemeClr val="tx1"/>
                          </a:solidFill>
                          <a:latin typeface="Arial" pitchFamily="34" charset="0"/>
                          <a:ea typeface="標楷體" pitchFamily="65" charset="-120"/>
                        </a:defRPr>
                      </a:lvl3pPr>
                      <a:lvl4pPr marL="1600200" indent="-228600" eaLnBrk="0" hangingPunct="0">
                        <a:spcBef>
                          <a:spcPct val="20000"/>
                        </a:spcBef>
                        <a:defRPr kumimoji="1" sz="2000">
                          <a:solidFill>
                            <a:schemeClr val="tx1"/>
                          </a:solidFill>
                          <a:latin typeface="Arial" pitchFamily="34" charset="0"/>
                          <a:ea typeface="標楷體" pitchFamily="65" charset="-120"/>
                        </a:defRPr>
                      </a:lvl4pPr>
                      <a:lvl5pPr marL="2057400" indent="-228600" eaLnBrk="0" hangingPunct="0">
                        <a:spcBef>
                          <a:spcPct val="20000"/>
                        </a:spcBef>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defRPr kumimoji="1" sz="2000">
                          <a:solidFill>
                            <a:schemeClr val="tx1"/>
                          </a:solidFill>
                          <a:latin typeface="Arial" pitchFamily="34" charset="0"/>
                          <a:ea typeface="標楷體" pitchFamily="65"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bg1"/>
                          </a:solidFill>
                          <a:effectLst/>
                          <a:latin typeface="微軟正黑體" panose="020B0604030504040204" pitchFamily="34" charset="-120"/>
                          <a:ea typeface="微軟正黑體" panose="020B0604030504040204" pitchFamily="34" charset="-120"/>
                          <a:cs typeface="Arial" pitchFamily="34" charset="0"/>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FF"/>
                    </a:solidFill>
                  </a:tcPr>
                </a:tc>
              </a:tr>
            </a:tbl>
          </a:graphicData>
        </a:graphic>
      </p:graphicFrame>
      <p:sp>
        <p:nvSpPr>
          <p:cNvPr id="4205" name="Text Box 941"/>
          <p:cNvSpPr txBox="1">
            <a:spLocks noChangeArrowheads="1"/>
          </p:cNvSpPr>
          <p:nvPr/>
        </p:nvSpPr>
        <p:spPr bwMode="auto">
          <a:xfrm>
            <a:off x="250825" y="6021388"/>
            <a:ext cx="5256213" cy="304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1400"/>
              <a:t>資料來源</a:t>
            </a:r>
            <a:r>
              <a:rPr lang="en-US" altLang="zh-TW" sz="1400"/>
              <a:t>: </a:t>
            </a:r>
            <a:r>
              <a:rPr lang="zh-TW" altLang="en-US" sz="1400"/>
              <a:t>投信投顧公會 資料時間</a:t>
            </a:r>
            <a:r>
              <a:rPr lang="en-US" altLang="zh-TW" sz="1400"/>
              <a:t>: 2014/10</a:t>
            </a:r>
          </a:p>
        </p:txBody>
      </p:sp>
    </p:spTree>
    <p:extLst>
      <p:ext uri="{BB962C8B-B14F-4D97-AF65-F5344CB8AC3E}">
        <p14:creationId xmlns:p14="http://schemas.microsoft.com/office/powerpoint/2010/main" val="575364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6"/>
          <p:cNvSpPr txBox="1">
            <a:spLocks noGrp="1" noChangeArrowheads="1"/>
          </p:cNvSpPr>
          <p:nvPr/>
        </p:nvSpPr>
        <p:spPr bwMode="auto">
          <a:xfrm>
            <a:off x="6804025" y="6481763"/>
            <a:ext cx="2133600" cy="476250"/>
          </a:xfrm>
          <a:prstGeom prst="rect">
            <a:avLst/>
          </a:prstGeom>
          <a:noFill/>
          <a:ln w="9525">
            <a:noFill/>
            <a:miter lim="800000"/>
            <a:headEnd/>
            <a:tailEnd/>
          </a:ln>
        </p:spPr>
        <p:txBody>
          <a:bodyPr/>
          <a:lstStyle/>
          <a:p>
            <a:pPr algn="r"/>
            <a:fld id="{71551756-DE5E-4242-858E-418F41372245}" type="slidenum">
              <a:rPr lang="en-US" altLang="zh-TW" sz="1400" b="1">
                <a:solidFill>
                  <a:schemeClr val="bg1"/>
                </a:solidFill>
                <a:latin typeface="微軟正黑體" panose="020B0604030504040204" pitchFamily="34" charset="-120"/>
                <a:ea typeface="微軟正黑體" panose="020B0604030504040204" pitchFamily="34" charset="-120"/>
              </a:rPr>
              <a:pPr algn="r"/>
              <a:t>3</a:t>
            </a:fld>
            <a:endParaRPr lang="en-US" altLang="zh-TW" sz="1400" b="1">
              <a:solidFill>
                <a:schemeClr val="bg1"/>
              </a:solidFill>
              <a:latin typeface="微軟正黑體" panose="020B0604030504040204" pitchFamily="34" charset="-120"/>
              <a:ea typeface="微軟正黑體" panose="020B0604030504040204" pitchFamily="34" charset="-120"/>
            </a:endParaRPr>
          </a:p>
        </p:txBody>
      </p:sp>
      <p:sp>
        <p:nvSpPr>
          <p:cNvPr id="21506" name="Rectangle 4"/>
          <p:cNvSpPr>
            <a:spLocks noGrp="1" noChangeArrowheads="1"/>
          </p:cNvSpPr>
          <p:nvPr>
            <p:ph type="title" idx="4294967295"/>
          </p:nvPr>
        </p:nvSpPr>
        <p:spPr>
          <a:xfrm>
            <a:off x="0" y="0"/>
            <a:ext cx="9144000" cy="836613"/>
          </a:xfrm>
        </p:spPr>
        <p:txBody>
          <a:bodyPr/>
          <a:lstStyle/>
          <a:p>
            <a:pPr eaLnBrk="1" hangingPunct="1"/>
            <a:r>
              <a:rPr lang="zh-TW" altLang="en-US" sz="2800" dirty="0">
                <a:cs typeface="Times New Roman" pitchFamily="18" charset="0"/>
              </a:rPr>
              <a:t>指數型商品發展進程 </a:t>
            </a:r>
          </a:p>
        </p:txBody>
      </p:sp>
      <p:sp>
        <p:nvSpPr>
          <p:cNvPr id="21507" name="Rectangle 5"/>
          <p:cNvSpPr>
            <a:spLocks noGrp="1" noChangeArrowheads="1"/>
          </p:cNvSpPr>
          <p:nvPr>
            <p:ph type="body" idx="4294967295"/>
          </p:nvPr>
        </p:nvSpPr>
        <p:spPr>
          <a:xfrm>
            <a:off x="0" y="981075"/>
            <a:ext cx="8785225" cy="3152775"/>
          </a:xfrm>
        </p:spPr>
        <p:txBody>
          <a:bodyPr/>
          <a:lstStyle/>
          <a:p>
            <a:pPr eaLnBrk="1" hangingPunct="1"/>
            <a:r>
              <a:rPr lang="zh-TW" altLang="en-US" sz="1500" smtClean="0"/>
              <a:t>指數型基金（</a:t>
            </a:r>
            <a:r>
              <a:rPr lang="en-US" altLang="zh-TW" sz="1500" smtClean="0"/>
              <a:t>Index fund</a:t>
            </a:r>
            <a:r>
              <a:rPr lang="zh-TW" altLang="en-US" sz="1500" smtClean="0"/>
              <a:t>）與指數股票型基金（</a:t>
            </a:r>
            <a:r>
              <a:rPr lang="en-US" altLang="zh-TW" sz="1500" smtClean="0"/>
              <a:t>ETF</a:t>
            </a:r>
            <a:r>
              <a:rPr lang="zh-TW" altLang="en-US" sz="1500" smtClean="0"/>
              <a:t>）的投資目標都是希望能</a:t>
            </a:r>
            <a:r>
              <a:rPr lang="zh-TW" altLang="en-US" sz="1500" b="1" smtClean="0">
                <a:solidFill>
                  <a:srgbClr val="FF0000"/>
                </a:solidFill>
              </a:rPr>
              <a:t>追蹤某一股價指數</a:t>
            </a:r>
            <a:r>
              <a:rPr lang="zh-TW" altLang="en-US" sz="1500" smtClean="0"/>
              <a:t>的績效表現。兩者的差異僅在於</a:t>
            </a:r>
            <a:r>
              <a:rPr lang="zh-TW" altLang="en-US" sz="1500" b="1" smtClean="0">
                <a:solidFill>
                  <a:srgbClr val="FF0000"/>
                </a:solidFill>
              </a:rPr>
              <a:t>發行架構</a:t>
            </a:r>
            <a:r>
              <a:rPr lang="zh-TW" altLang="en-US" sz="1500" smtClean="0"/>
              <a:t>及</a:t>
            </a:r>
            <a:r>
              <a:rPr lang="zh-TW" altLang="en-US" sz="1500" b="1" smtClean="0">
                <a:solidFill>
                  <a:srgbClr val="FF0000"/>
                </a:solidFill>
              </a:rPr>
              <a:t>交易方式</a:t>
            </a:r>
            <a:r>
              <a:rPr lang="zh-TW" altLang="en-US" sz="1500" smtClean="0"/>
              <a:t>。</a:t>
            </a:r>
            <a:endParaRPr lang="en-US" altLang="zh-TW" sz="1500" smtClean="0"/>
          </a:p>
          <a:p>
            <a:pPr eaLnBrk="1" hangingPunct="1"/>
            <a:r>
              <a:rPr lang="zh-TW" altLang="zh-TW" sz="1500" smtClean="0"/>
              <a:t>全球首檔「</a:t>
            </a:r>
            <a:r>
              <a:rPr lang="zh-TW" altLang="en-US" sz="1500" smtClean="0"/>
              <a:t>指數型基金」及「</a:t>
            </a:r>
            <a:r>
              <a:rPr lang="zh-TW" altLang="zh-TW" sz="1500" smtClean="0"/>
              <a:t>指數股票型基金」</a:t>
            </a:r>
            <a:r>
              <a:rPr lang="zh-TW" altLang="en-US" sz="1500" smtClean="0"/>
              <a:t>皆為</a:t>
            </a:r>
            <a:r>
              <a:rPr lang="zh-TW" altLang="zh-TW" sz="1500" smtClean="0"/>
              <a:t>美國所推動，兩檔指數化商品</a:t>
            </a:r>
            <a:r>
              <a:rPr lang="zh-TW" altLang="en-US" sz="1500" smtClean="0"/>
              <a:t>同為追蹤</a:t>
            </a:r>
            <a:r>
              <a:rPr lang="zh-TW" altLang="zh-TW" sz="1500" smtClean="0"/>
              <a:t>美國證交所 “ </a:t>
            </a:r>
            <a:r>
              <a:rPr lang="en-US" altLang="zh-TW" sz="1500" smtClean="0"/>
              <a:t>S&amp;P500</a:t>
            </a:r>
            <a:r>
              <a:rPr lang="zh-TW" altLang="zh-TW" sz="1500" smtClean="0"/>
              <a:t>指數 ”</a:t>
            </a:r>
            <a:r>
              <a:rPr lang="zh-TW" altLang="en-US" sz="1500" smtClean="0"/>
              <a:t>。</a:t>
            </a:r>
          </a:p>
        </p:txBody>
      </p:sp>
      <p:pic>
        <p:nvPicPr>
          <p:cNvPr id="148482" name="Picture 2"/>
          <p:cNvPicPr>
            <a:picLocks noChangeAspect="1" noChangeArrowheads="1"/>
          </p:cNvPicPr>
          <p:nvPr/>
        </p:nvPicPr>
        <p:blipFill>
          <a:blip r:embed="rId2" cstate="print"/>
          <a:srcRect/>
          <a:stretch>
            <a:fillRect/>
          </a:stretch>
        </p:blipFill>
        <p:spPr bwMode="auto">
          <a:xfrm>
            <a:off x="1619672" y="2204864"/>
            <a:ext cx="5029200" cy="3505200"/>
          </a:xfrm>
          <a:prstGeom prst="ellipse">
            <a:avLst/>
          </a:prstGeom>
          <a:ln>
            <a:noFill/>
          </a:ln>
          <a:effectLst>
            <a:softEdge rad="112500"/>
          </a:effectLst>
        </p:spPr>
      </p:pic>
      <p:sp>
        <p:nvSpPr>
          <p:cNvPr id="21509" name="Line 21"/>
          <p:cNvSpPr>
            <a:spLocks noChangeShapeType="1"/>
          </p:cNvSpPr>
          <p:nvPr/>
        </p:nvSpPr>
        <p:spPr bwMode="auto">
          <a:xfrm>
            <a:off x="5524500" y="3055938"/>
            <a:ext cx="719138" cy="0"/>
          </a:xfrm>
          <a:prstGeom prst="line">
            <a:avLst/>
          </a:prstGeom>
          <a:noFill/>
          <a:ln w="9525">
            <a:solidFill>
              <a:srgbClr val="C0C0C0"/>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510" name="Line 35"/>
          <p:cNvSpPr>
            <a:spLocks noChangeShapeType="1"/>
          </p:cNvSpPr>
          <p:nvPr/>
        </p:nvSpPr>
        <p:spPr bwMode="auto">
          <a:xfrm flipV="1">
            <a:off x="5535613" y="3054350"/>
            <a:ext cx="0" cy="863600"/>
          </a:xfrm>
          <a:prstGeom prst="line">
            <a:avLst/>
          </a:prstGeom>
          <a:noFill/>
          <a:ln w="9525">
            <a:solidFill>
              <a:srgbClr val="C0C0C0"/>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511" name="Oval 36"/>
          <p:cNvSpPr>
            <a:spLocks noChangeArrowheads="1"/>
          </p:cNvSpPr>
          <p:nvPr/>
        </p:nvSpPr>
        <p:spPr bwMode="auto">
          <a:xfrm>
            <a:off x="5499100" y="3919538"/>
            <a:ext cx="85725" cy="85725"/>
          </a:xfrm>
          <a:prstGeom prst="ellipse">
            <a:avLst/>
          </a:prstGeom>
          <a:solidFill>
            <a:srgbClr val="C0C0C0"/>
          </a:solidFill>
          <a:ln w="12700">
            <a:solidFill>
              <a:srgbClr val="EFEFF0"/>
            </a:solidFill>
            <a:round/>
            <a:headEnd/>
            <a:tailEnd/>
          </a:ln>
        </p:spPr>
        <p:txBody>
          <a:bodyPr wrap="none" anchor="ctr"/>
          <a:lstStyle/>
          <a:p>
            <a:endParaRPr lang="zh-TW" altLang="en-US" b="1">
              <a:latin typeface="微軟正黑體" panose="020B0604030504040204" pitchFamily="34" charset="-120"/>
              <a:ea typeface="微軟正黑體" panose="020B0604030504040204" pitchFamily="34" charset="-120"/>
            </a:endParaRPr>
          </a:p>
        </p:txBody>
      </p:sp>
      <p:sp>
        <p:nvSpPr>
          <p:cNvPr id="21512" name="Rectangle 10"/>
          <p:cNvSpPr>
            <a:spLocks noChangeArrowheads="1"/>
          </p:cNvSpPr>
          <p:nvPr/>
        </p:nvSpPr>
        <p:spPr bwMode="auto">
          <a:xfrm>
            <a:off x="6092825" y="3911600"/>
            <a:ext cx="2835275" cy="1346522"/>
          </a:xfrm>
          <a:prstGeom prst="rect">
            <a:avLst/>
          </a:prstGeom>
          <a:noFill/>
          <a:ln w="9525">
            <a:noFill/>
            <a:miter lim="800000"/>
            <a:headEnd/>
            <a:tailEnd/>
          </a:ln>
        </p:spPr>
        <p:txBody>
          <a:bodyPr>
            <a:spAutoFit/>
          </a:bodyPr>
          <a:lstStyle/>
          <a:p>
            <a:pPr algn="just">
              <a:lnSpc>
                <a:spcPct val="95000"/>
              </a:lnSpc>
              <a:spcBef>
                <a:spcPct val="20000"/>
              </a:spcBef>
            </a:pPr>
            <a:r>
              <a:rPr lang="en-US" altLang="zh-TW" sz="1600">
                <a:solidFill>
                  <a:srgbClr val="ED6D00"/>
                </a:solidFill>
                <a:latin typeface="微軟正黑體" panose="020B0604030504040204" pitchFamily="34" charset="-120"/>
                <a:ea typeface="微軟正黑體" panose="020B0604030504040204" pitchFamily="34" charset="-120"/>
              </a:rPr>
              <a:t>1993 </a:t>
            </a:r>
            <a:r>
              <a:rPr lang="zh-TW" altLang="en-US">
                <a:solidFill>
                  <a:srgbClr val="ED6D00"/>
                </a:solidFill>
                <a:latin typeface="微軟正黑體" panose="020B0604030504040204" pitchFamily="34" charset="-120"/>
                <a:ea typeface="微軟正黑體" panose="020B0604030504040204" pitchFamily="34" charset="-120"/>
              </a:rPr>
              <a:t>＿</a:t>
            </a:r>
            <a:r>
              <a:rPr lang="en-US" altLang="zh-TW" b="1">
                <a:latin typeface="微軟正黑體" panose="020B0604030504040204" pitchFamily="34" charset="-120"/>
                <a:ea typeface="微軟正黑體" panose="020B0604030504040204" pitchFamily="34" charset="-120"/>
              </a:rPr>
              <a:t> </a:t>
            </a:r>
            <a:r>
              <a:rPr lang="en-US" altLang="zh-TW" sz="1600">
                <a:solidFill>
                  <a:srgbClr val="ED6D00"/>
                </a:solidFill>
                <a:latin typeface="微軟正黑體" panose="020B0604030504040204" pitchFamily="34" charset="-120"/>
                <a:ea typeface="微軟正黑體" panose="020B0604030504040204" pitchFamily="34" charset="-120"/>
              </a:rPr>
              <a:t>SPDR</a:t>
            </a:r>
            <a:r>
              <a:rPr lang="zh-TW" altLang="en-US" sz="1600">
                <a:solidFill>
                  <a:srgbClr val="ED6D00"/>
                </a:solidFill>
                <a:latin typeface="微軟正黑體" panose="020B0604030504040204" pitchFamily="34" charset="-120"/>
                <a:ea typeface="微軟正黑體" panose="020B0604030504040204" pitchFamily="34" charset="-120"/>
              </a:rPr>
              <a:t> </a:t>
            </a:r>
            <a:r>
              <a:rPr lang="en-US" altLang="zh-TW" sz="1600">
                <a:solidFill>
                  <a:srgbClr val="ED6D00"/>
                </a:solidFill>
                <a:latin typeface="微軟正黑體" panose="020B0604030504040204" pitchFamily="34" charset="-120"/>
                <a:ea typeface="微軟正黑體" panose="020B0604030504040204" pitchFamily="34" charset="-120"/>
              </a:rPr>
              <a:t>S&amp;P500 ETF</a:t>
            </a:r>
          </a:p>
          <a:p>
            <a:pPr algn="just">
              <a:lnSpc>
                <a:spcPct val="95000"/>
              </a:lnSpc>
              <a:spcBef>
                <a:spcPct val="20000"/>
              </a:spcBef>
            </a:pPr>
            <a:r>
              <a:rPr kumimoji="0" lang="en-US" altLang="zh-TW" sz="1400">
                <a:latin typeface="微軟正黑體" panose="020B0604030504040204" pitchFamily="34" charset="-120"/>
                <a:ea typeface="微軟正黑體" panose="020B0604030504040204" pitchFamily="34" charset="-120"/>
              </a:rPr>
              <a:t>Bloomberg ticker</a:t>
            </a:r>
            <a:r>
              <a:rPr kumimoji="0" lang="zh-TW" altLang="en-US" sz="1400">
                <a:latin typeface="微軟正黑體" panose="020B0604030504040204" pitchFamily="34" charset="-120"/>
                <a:ea typeface="微軟正黑體" panose="020B0604030504040204" pitchFamily="34" charset="-120"/>
              </a:rPr>
              <a:t>（</a:t>
            </a:r>
            <a:r>
              <a:rPr lang="en-US" altLang="zh-TW" sz="1400">
                <a:latin typeface="微軟正黑體" panose="020B0604030504040204" pitchFamily="34" charset="-120"/>
                <a:ea typeface="微軟正黑體" panose="020B0604030504040204" pitchFamily="34" charset="-120"/>
              </a:rPr>
              <a:t>SPY US</a:t>
            </a:r>
            <a:r>
              <a:rPr lang="zh-TW" altLang="en-US" sz="1400">
                <a:latin typeface="微軟正黑體" panose="020B0604030504040204" pitchFamily="34" charset="-120"/>
                <a:ea typeface="微軟正黑體" panose="020B0604030504040204" pitchFamily="34" charset="-120"/>
              </a:rPr>
              <a:t>）</a:t>
            </a:r>
          </a:p>
          <a:p>
            <a:pPr algn="just">
              <a:lnSpc>
                <a:spcPct val="95000"/>
              </a:lnSpc>
              <a:spcBef>
                <a:spcPct val="20000"/>
              </a:spcBef>
            </a:pPr>
            <a:r>
              <a:rPr lang="zh-TW" altLang="en-US" sz="1400">
                <a:latin typeface="微軟正黑體" panose="020B0604030504040204" pitchFamily="34" charset="-120"/>
                <a:ea typeface="微軟正黑體" panose="020B0604030504040204" pitchFamily="34" charset="-120"/>
              </a:rPr>
              <a:t>總資產規模</a:t>
            </a:r>
            <a:r>
              <a:rPr lang="en-US" altLang="zh-TW" sz="1400">
                <a:latin typeface="微軟正黑體" panose="020B0604030504040204" pitchFamily="34" charset="-120"/>
                <a:ea typeface="微軟正黑體" panose="020B0604030504040204" pitchFamily="34" charset="-120"/>
              </a:rPr>
              <a:t>1,385</a:t>
            </a:r>
            <a:r>
              <a:rPr lang="zh-TW" altLang="en-US" sz="1400">
                <a:latin typeface="微軟正黑體" panose="020B0604030504040204" pitchFamily="34" charset="-120"/>
                <a:ea typeface="微軟正黑體" panose="020B0604030504040204" pitchFamily="34" charset="-120"/>
              </a:rPr>
              <a:t>億美元</a:t>
            </a:r>
          </a:p>
          <a:p>
            <a:pPr algn="just">
              <a:lnSpc>
                <a:spcPct val="95000"/>
              </a:lnSpc>
              <a:spcBef>
                <a:spcPct val="20000"/>
              </a:spcBef>
            </a:pPr>
            <a:r>
              <a:rPr lang="zh-TW" altLang="en-US" sz="1400">
                <a:latin typeface="微軟正黑體" panose="020B0604030504040204" pitchFamily="34" charset="-120"/>
                <a:ea typeface="微軟正黑體" panose="020B0604030504040204" pitchFamily="34" charset="-120"/>
              </a:rPr>
              <a:t>月平均成交量</a:t>
            </a:r>
            <a:r>
              <a:rPr lang="en-US" altLang="zh-TW" sz="1400">
                <a:latin typeface="微軟正黑體" panose="020B0604030504040204" pitchFamily="34" charset="-120"/>
                <a:ea typeface="微軟正黑體" panose="020B0604030504040204" pitchFamily="34" charset="-120"/>
              </a:rPr>
              <a:t>128</a:t>
            </a:r>
            <a:r>
              <a:rPr lang="zh-TW" altLang="en-US" sz="1400">
                <a:latin typeface="微軟正黑體" panose="020B0604030504040204" pitchFamily="34" charset="-120"/>
                <a:ea typeface="微軟正黑體" panose="020B0604030504040204" pitchFamily="34" charset="-120"/>
              </a:rPr>
              <a:t>億美元</a:t>
            </a:r>
          </a:p>
          <a:p>
            <a:pPr algn="just">
              <a:lnSpc>
                <a:spcPct val="95000"/>
              </a:lnSpc>
              <a:spcBef>
                <a:spcPct val="20000"/>
              </a:spcBef>
            </a:pPr>
            <a:r>
              <a:rPr lang="zh-TW" altLang="en-US" sz="1400">
                <a:latin typeface="微軟正黑體" panose="020B0604030504040204" pitchFamily="34" charset="-120"/>
                <a:ea typeface="微軟正黑體" panose="020B0604030504040204" pitchFamily="34" charset="-120"/>
              </a:rPr>
              <a:t>（</a:t>
            </a:r>
            <a:r>
              <a:rPr lang="en-US" altLang="zh-TW" sz="1400">
                <a:latin typeface="微軟正黑體" panose="020B0604030504040204" pitchFamily="34" charset="-120"/>
                <a:ea typeface="微軟正黑體" panose="020B0604030504040204" pitchFamily="34" charset="-120"/>
              </a:rPr>
              <a:t>2013/5/31</a:t>
            </a:r>
            <a:r>
              <a:rPr lang="zh-TW" altLang="en-US" sz="1400">
                <a:latin typeface="微軟正黑體" panose="020B0604030504040204" pitchFamily="34" charset="-120"/>
                <a:ea typeface="微軟正黑體" panose="020B0604030504040204" pitchFamily="34" charset="-120"/>
              </a:rPr>
              <a:t>）</a:t>
            </a:r>
            <a:endParaRPr lang="en-US" altLang="zh-TW" sz="1400">
              <a:latin typeface="微軟正黑體" panose="020B0604030504040204" pitchFamily="34" charset="-120"/>
              <a:ea typeface="微軟正黑體" panose="020B0604030504040204" pitchFamily="34" charset="-120"/>
            </a:endParaRPr>
          </a:p>
        </p:txBody>
      </p:sp>
      <p:sp>
        <p:nvSpPr>
          <p:cNvPr id="21" name="Rectangle 23"/>
          <p:cNvSpPr>
            <a:spLocks noChangeArrowheads="1"/>
          </p:cNvSpPr>
          <p:nvPr/>
        </p:nvSpPr>
        <p:spPr bwMode="auto">
          <a:xfrm>
            <a:off x="6084888" y="2420938"/>
            <a:ext cx="2843212" cy="1439862"/>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zh-TW" altLang="en-US" dirty="0">
              <a:latin typeface="微軟正黑體" panose="020B0604030504040204" pitchFamily="34" charset="-120"/>
              <a:ea typeface="微軟正黑體" panose="020B0604030504040204" pitchFamily="34" charset="-120"/>
            </a:endParaRPr>
          </a:p>
        </p:txBody>
      </p:sp>
      <p:sp>
        <p:nvSpPr>
          <p:cNvPr id="21514" name="Rectangle 24"/>
          <p:cNvSpPr>
            <a:spLocks noChangeArrowheads="1"/>
          </p:cNvSpPr>
          <p:nvPr/>
        </p:nvSpPr>
        <p:spPr bwMode="auto">
          <a:xfrm>
            <a:off x="6084888" y="2533650"/>
            <a:ext cx="2879725" cy="1320361"/>
          </a:xfrm>
          <a:prstGeom prst="rect">
            <a:avLst/>
          </a:prstGeom>
          <a:noFill/>
          <a:ln w="9525">
            <a:noFill/>
            <a:miter lim="800000"/>
            <a:headEnd/>
            <a:tailEnd/>
          </a:ln>
        </p:spPr>
        <p:txBody>
          <a:bodyPr>
            <a:spAutoFit/>
          </a:bodyPr>
          <a:lstStyle/>
          <a:p>
            <a:pPr algn="just">
              <a:lnSpc>
                <a:spcPct val="95000"/>
              </a:lnSpc>
            </a:pPr>
            <a:r>
              <a:rPr lang="zh-TW" altLang="zh-TW" sz="1400">
                <a:latin typeface="微軟正黑體" panose="020B0604030504040204" pitchFamily="34" charset="-120"/>
                <a:ea typeface="微軟正黑體" panose="020B0604030504040204" pitchFamily="34" charset="-120"/>
              </a:rPr>
              <a:t>解決美國證券交易所</a:t>
            </a:r>
            <a:r>
              <a:rPr lang="zh-TW" altLang="en-US" sz="1400">
                <a:latin typeface="微軟正黑體" panose="020B0604030504040204" pitchFamily="34" charset="-120"/>
                <a:ea typeface="微軟正黑體" panose="020B0604030504040204" pitchFamily="34" charset="-120"/>
              </a:rPr>
              <a:t>（</a:t>
            </a:r>
            <a:r>
              <a:rPr lang="en-US" altLang="zh-TW" sz="1400">
                <a:latin typeface="微軟正黑體" panose="020B0604030504040204" pitchFamily="34" charset="-120"/>
                <a:ea typeface="微軟正黑體" panose="020B0604030504040204" pitchFamily="34" charset="-120"/>
              </a:rPr>
              <a:t>AMEX</a:t>
            </a:r>
            <a:r>
              <a:rPr lang="zh-TW" altLang="en-US" sz="1400">
                <a:latin typeface="微軟正黑體" panose="020B0604030504040204" pitchFamily="34" charset="-120"/>
                <a:ea typeface="微軟正黑體" panose="020B0604030504040204" pitchFamily="34" charset="-120"/>
              </a:rPr>
              <a:t>）</a:t>
            </a:r>
            <a:r>
              <a:rPr lang="zh-TW" altLang="zh-TW" sz="1400">
                <a:latin typeface="微軟正黑體" panose="020B0604030504040204" pitchFamily="34" charset="-120"/>
                <a:ea typeface="微軟正黑體" panose="020B0604030504040204" pitchFamily="34" charset="-120"/>
              </a:rPr>
              <a:t>本身交易狀況不若美國其他兩大交易所－</a:t>
            </a:r>
            <a:r>
              <a:rPr lang="en-US" altLang="zh-TW" sz="1400">
                <a:latin typeface="微軟正黑體" panose="020B0604030504040204" pitchFamily="34" charset="-120"/>
                <a:ea typeface="微軟正黑體" panose="020B0604030504040204" pitchFamily="34" charset="-120"/>
              </a:rPr>
              <a:t>NYSE</a:t>
            </a:r>
            <a:r>
              <a:rPr lang="zh-TW" altLang="zh-TW" sz="1400">
                <a:latin typeface="微軟正黑體" panose="020B0604030504040204" pitchFamily="34" charset="-120"/>
                <a:ea typeface="微軟正黑體" panose="020B0604030504040204" pitchFamily="34" charset="-120"/>
              </a:rPr>
              <a:t>及</a:t>
            </a:r>
            <a:r>
              <a:rPr lang="en-US" altLang="zh-TW" sz="1400">
                <a:latin typeface="微軟正黑體" panose="020B0604030504040204" pitchFamily="34" charset="-120"/>
                <a:ea typeface="微軟正黑體" panose="020B0604030504040204" pitchFamily="34" charset="-120"/>
              </a:rPr>
              <a:t>NASDAQ</a:t>
            </a:r>
            <a:r>
              <a:rPr lang="zh-TW" altLang="zh-TW" sz="1400">
                <a:latin typeface="微軟正黑體" panose="020B0604030504040204" pitchFamily="34" charset="-120"/>
                <a:ea typeface="微軟正黑體" panose="020B0604030504040204" pitchFamily="34" charset="-120"/>
              </a:rPr>
              <a:t>的市場規模，因而亟思創新金融商品下的產物。由道富集團與美國證券交易所</a:t>
            </a:r>
            <a:r>
              <a:rPr lang="zh-TW" altLang="en-US" sz="1400">
                <a:latin typeface="微軟正黑體" panose="020B0604030504040204" pitchFamily="34" charset="-120"/>
                <a:ea typeface="微軟正黑體" panose="020B0604030504040204" pitchFamily="34" charset="-120"/>
              </a:rPr>
              <a:t>（</a:t>
            </a:r>
            <a:r>
              <a:rPr lang="en-US" altLang="zh-TW" sz="1400">
                <a:latin typeface="微軟正黑體" panose="020B0604030504040204" pitchFamily="34" charset="-120"/>
                <a:ea typeface="微軟正黑體" panose="020B0604030504040204" pitchFamily="34" charset="-120"/>
              </a:rPr>
              <a:t>AMEX</a:t>
            </a:r>
            <a:r>
              <a:rPr lang="zh-TW" altLang="en-US" sz="1400">
                <a:latin typeface="微軟正黑體" panose="020B0604030504040204" pitchFamily="34" charset="-120"/>
                <a:ea typeface="微軟正黑體" panose="020B0604030504040204" pitchFamily="34" charset="-120"/>
              </a:rPr>
              <a:t>）</a:t>
            </a:r>
            <a:r>
              <a:rPr lang="zh-TW" altLang="zh-TW" sz="1400">
                <a:latin typeface="微軟正黑體" panose="020B0604030504040204" pitchFamily="34" charset="-120"/>
                <a:ea typeface="微軟正黑體" panose="020B0604030504040204" pitchFamily="34" charset="-120"/>
              </a:rPr>
              <a:t>共同推出</a:t>
            </a:r>
            <a:r>
              <a:rPr lang="zh-TW" altLang="en-US" sz="1400">
                <a:latin typeface="微軟正黑體" panose="020B0604030504040204" pitchFamily="34" charset="-120"/>
                <a:ea typeface="微軟正黑體" panose="020B0604030504040204" pitchFamily="34" charset="-120"/>
              </a:rPr>
              <a:t>。</a:t>
            </a:r>
          </a:p>
        </p:txBody>
      </p:sp>
      <p:sp>
        <p:nvSpPr>
          <p:cNvPr id="21515" name="Line 42"/>
          <p:cNvSpPr>
            <a:spLocks noChangeShapeType="1"/>
          </p:cNvSpPr>
          <p:nvPr/>
        </p:nvSpPr>
        <p:spPr bwMode="auto">
          <a:xfrm>
            <a:off x="3074988" y="3284538"/>
            <a:ext cx="2195512" cy="0"/>
          </a:xfrm>
          <a:prstGeom prst="line">
            <a:avLst/>
          </a:prstGeom>
          <a:noFill/>
          <a:ln w="9525">
            <a:solidFill>
              <a:srgbClr val="C0C0C0"/>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516" name="Line 44"/>
          <p:cNvSpPr>
            <a:spLocks noChangeShapeType="1"/>
          </p:cNvSpPr>
          <p:nvPr/>
        </p:nvSpPr>
        <p:spPr bwMode="auto">
          <a:xfrm flipV="1">
            <a:off x="5276850" y="3284538"/>
            <a:ext cx="0" cy="719137"/>
          </a:xfrm>
          <a:prstGeom prst="line">
            <a:avLst/>
          </a:prstGeom>
          <a:noFill/>
          <a:ln w="9525">
            <a:solidFill>
              <a:srgbClr val="C0C0C0"/>
            </a:solidFill>
            <a:round/>
            <a:headEnd/>
            <a:tailEnd/>
          </a:ln>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517" name="Oval 46"/>
          <p:cNvSpPr>
            <a:spLocks noChangeArrowheads="1"/>
          </p:cNvSpPr>
          <p:nvPr/>
        </p:nvSpPr>
        <p:spPr bwMode="auto">
          <a:xfrm>
            <a:off x="5233988" y="3962400"/>
            <a:ext cx="85725" cy="85725"/>
          </a:xfrm>
          <a:prstGeom prst="ellipse">
            <a:avLst/>
          </a:prstGeom>
          <a:solidFill>
            <a:srgbClr val="C0C0C0"/>
          </a:solidFill>
          <a:ln w="12700">
            <a:solidFill>
              <a:srgbClr val="EFEFF0"/>
            </a:solidFill>
            <a:round/>
            <a:headEnd/>
            <a:tailEnd/>
          </a:ln>
        </p:spPr>
        <p:txBody>
          <a:bodyPr wrap="none" anchor="ctr"/>
          <a:lstStyle/>
          <a:p>
            <a:endParaRPr lang="zh-TW" altLang="en-US" b="1">
              <a:latin typeface="微軟正黑體" panose="020B0604030504040204" pitchFamily="34" charset="-120"/>
              <a:ea typeface="微軟正黑體" panose="020B0604030504040204" pitchFamily="34" charset="-120"/>
            </a:endParaRPr>
          </a:p>
        </p:txBody>
      </p:sp>
      <p:sp>
        <p:nvSpPr>
          <p:cNvPr id="21518" name="Rectangle 12"/>
          <p:cNvSpPr>
            <a:spLocks noChangeArrowheads="1"/>
          </p:cNvSpPr>
          <p:nvPr/>
        </p:nvSpPr>
        <p:spPr bwMode="auto">
          <a:xfrm>
            <a:off x="156444" y="4453163"/>
            <a:ext cx="3457575" cy="1069524"/>
          </a:xfrm>
          <a:prstGeom prst="rect">
            <a:avLst/>
          </a:prstGeom>
          <a:noFill/>
          <a:ln w="9525">
            <a:noFill/>
            <a:miter lim="800000"/>
            <a:headEnd/>
            <a:tailEnd/>
          </a:ln>
        </p:spPr>
        <p:txBody>
          <a:bodyPr>
            <a:spAutoFit/>
          </a:bodyPr>
          <a:lstStyle/>
          <a:p>
            <a:pPr algn="just" fontAlgn="ctr">
              <a:lnSpc>
                <a:spcPct val="95000"/>
              </a:lnSpc>
              <a:spcBef>
                <a:spcPct val="20000"/>
              </a:spcBef>
            </a:pPr>
            <a:r>
              <a:rPr lang="en-US" altLang="zh-TW" sz="1600" dirty="0">
                <a:solidFill>
                  <a:srgbClr val="ED6D00"/>
                </a:solidFill>
                <a:latin typeface="微軟正黑體" panose="020B0604030504040204" pitchFamily="34" charset="-120"/>
                <a:ea typeface="微軟正黑體" panose="020B0604030504040204" pitchFamily="34" charset="-120"/>
              </a:rPr>
              <a:t>1976</a:t>
            </a:r>
            <a:r>
              <a:rPr lang="zh-TW" altLang="en-US" sz="1600" dirty="0">
                <a:solidFill>
                  <a:srgbClr val="ED6D00"/>
                </a:solidFill>
                <a:latin typeface="微軟正黑體" panose="020B0604030504040204" pitchFamily="34" charset="-120"/>
                <a:ea typeface="微軟正黑體" panose="020B0604030504040204" pitchFamily="34" charset="-120"/>
              </a:rPr>
              <a:t>＿先鋒</a:t>
            </a:r>
            <a:r>
              <a:rPr lang="en-US" altLang="zh-TW" sz="1600" dirty="0">
                <a:solidFill>
                  <a:srgbClr val="ED6D00"/>
                </a:solidFill>
                <a:latin typeface="微軟正黑體" panose="020B0604030504040204" pitchFamily="34" charset="-120"/>
                <a:ea typeface="微軟正黑體" panose="020B0604030504040204" pitchFamily="34" charset="-120"/>
              </a:rPr>
              <a:t>500</a:t>
            </a:r>
            <a:r>
              <a:rPr lang="zh-TW" altLang="en-US" sz="1600" dirty="0">
                <a:solidFill>
                  <a:srgbClr val="ED6D00"/>
                </a:solidFill>
                <a:latin typeface="微軟正黑體" panose="020B0604030504040204" pitchFamily="34" charset="-120"/>
                <a:ea typeface="微軟正黑體" panose="020B0604030504040204" pitchFamily="34" charset="-120"/>
              </a:rPr>
              <a:t>指數型基金</a:t>
            </a:r>
            <a:endParaRPr lang="en-US" altLang="zh-TW" sz="1600" dirty="0">
              <a:solidFill>
                <a:srgbClr val="ED6D00"/>
              </a:solidFill>
              <a:latin typeface="微軟正黑體" panose="020B0604030504040204" pitchFamily="34" charset="-120"/>
              <a:ea typeface="微軟正黑體" panose="020B0604030504040204" pitchFamily="34" charset="-120"/>
            </a:endParaRPr>
          </a:p>
          <a:p>
            <a:pPr algn="just" fontAlgn="ctr">
              <a:lnSpc>
                <a:spcPct val="95000"/>
              </a:lnSpc>
              <a:spcBef>
                <a:spcPct val="20000"/>
              </a:spcBef>
            </a:pPr>
            <a:r>
              <a:rPr kumimoji="0" lang="en-US" altLang="zh-TW" sz="1400" dirty="0">
                <a:latin typeface="微軟正黑體" panose="020B0604030504040204" pitchFamily="34" charset="-120"/>
                <a:ea typeface="微軟正黑體" panose="020B0604030504040204" pitchFamily="34" charset="-120"/>
              </a:rPr>
              <a:t>Bloomberg ticker</a:t>
            </a:r>
            <a:r>
              <a:rPr kumimoji="0" lang="zh-TW" altLang="en-US" sz="1400" dirty="0">
                <a:latin typeface="微軟正黑體" panose="020B0604030504040204" pitchFamily="34" charset="-120"/>
                <a:ea typeface="微軟正黑體" panose="020B0604030504040204" pitchFamily="34" charset="-120"/>
              </a:rPr>
              <a:t>（</a:t>
            </a:r>
            <a:r>
              <a:rPr kumimoji="0" lang="en-US" altLang="zh-TW" sz="1400" dirty="0">
                <a:latin typeface="微軟正黑體" panose="020B0604030504040204" pitchFamily="34" charset="-120"/>
                <a:ea typeface="微軟正黑體" panose="020B0604030504040204" pitchFamily="34" charset="-120"/>
              </a:rPr>
              <a:t>VFINX</a:t>
            </a:r>
            <a:r>
              <a:rPr lang="en-US" altLang="zh-TW" sz="1400" dirty="0">
                <a:latin typeface="微軟正黑體" panose="020B0604030504040204" pitchFamily="34" charset="-120"/>
                <a:ea typeface="微軟正黑體" panose="020B0604030504040204" pitchFamily="34" charset="-120"/>
              </a:rPr>
              <a:t> US EQUITY</a:t>
            </a:r>
            <a:r>
              <a:rPr lang="zh-TW" altLang="en-US" sz="1400" dirty="0">
                <a:latin typeface="微軟正黑體" panose="020B0604030504040204" pitchFamily="34" charset="-120"/>
                <a:ea typeface="微軟正黑體" panose="020B0604030504040204" pitchFamily="34" charset="-120"/>
              </a:rPr>
              <a:t>）</a:t>
            </a:r>
          </a:p>
          <a:p>
            <a:pPr algn="just" fontAlgn="ctr">
              <a:lnSpc>
                <a:spcPct val="95000"/>
              </a:lnSpc>
              <a:spcBef>
                <a:spcPct val="20000"/>
              </a:spcBef>
            </a:pPr>
            <a:r>
              <a:rPr lang="zh-TW" altLang="en-US" sz="1400" dirty="0">
                <a:latin typeface="微軟正黑體" panose="020B0604030504040204" pitchFamily="34" charset="-120"/>
                <a:ea typeface="微軟正黑體" panose="020B0604030504040204" pitchFamily="34" charset="-120"/>
              </a:rPr>
              <a:t>總資產規模</a:t>
            </a:r>
            <a:r>
              <a:rPr lang="en-US" altLang="zh-TW" sz="1400" dirty="0">
                <a:latin typeface="微軟正黑體" panose="020B0604030504040204" pitchFamily="34" charset="-120"/>
                <a:ea typeface="微軟正黑體" panose="020B0604030504040204" pitchFamily="34" charset="-120"/>
              </a:rPr>
              <a:t>1,299</a:t>
            </a:r>
            <a:r>
              <a:rPr lang="zh-TW" altLang="en-US" sz="1400" dirty="0">
                <a:latin typeface="微軟正黑體" panose="020B0604030504040204" pitchFamily="34" charset="-120"/>
                <a:ea typeface="微軟正黑體" panose="020B0604030504040204" pitchFamily="34" charset="-120"/>
              </a:rPr>
              <a:t>億美元</a:t>
            </a:r>
          </a:p>
          <a:p>
            <a:pPr algn="just" fontAlgn="ctr">
              <a:lnSpc>
                <a:spcPct val="95000"/>
              </a:lnSpc>
              <a:spcBef>
                <a:spcPct val="20000"/>
              </a:spcBef>
            </a:pPr>
            <a:r>
              <a:rPr lang="zh-TW" altLang="en-US" sz="1400" dirty="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2013/5/31</a:t>
            </a:r>
            <a:r>
              <a:rPr lang="zh-TW" altLang="en-US" sz="1400" dirty="0">
                <a:latin typeface="微軟正黑體" panose="020B0604030504040204" pitchFamily="34" charset="-120"/>
                <a:ea typeface="微軟正黑體" panose="020B0604030504040204" pitchFamily="34" charset="-120"/>
              </a:rPr>
              <a:t>）</a:t>
            </a:r>
          </a:p>
        </p:txBody>
      </p:sp>
      <p:sp>
        <p:nvSpPr>
          <p:cNvPr id="29" name="Rectangle 26"/>
          <p:cNvSpPr>
            <a:spLocks noChangeArrowheads="1"/>
          </p:cNvSpPr>
          <p:nvPr/>
        </p:nvSpPr>
        <p:spPr bwMode="auto">
          <a:xfrm>
            <a:off x="179388" y="2781300"/>
            <a:ext cx="3024187" cy="151179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zh-TW" altLang="en-US" b="1">
              <a:latin typeface="微軟正黑體" panose="020B0604030504040204" pitchFamily="34" charset="-120"/>
              <a:ea typeface="微軟正黑體" panose="020B0604030504040204" pitchFamily="34" charset="-120"/>
            </a:endParaRPr>
          </a:p>
        </p:txBody>
      </p:sp>
      <p:sp>
        <p:nvSpPr>
          <p:cNvPr id="21520" name="Rectangle 27"/>
          <p:cNvSpPr>
            <a:spLocks noChangeArrowheads="1"/>
          </p:cNvSpPr>
          <p:nvPr/>
        </p:nvSpPr>
        <p:spPr bwMode="auto">
          <a:xfrm>
            <a:off x="179388" y="2840038"/>
            <a:ext cx="3024187" cy="1292662"/>
          </a:xfrm>
          <a:prstGeom prst="rect">
            <a:avLst/>
          </a:prstGeom>
          <a:noFill/>
          <a:ln w="9525">
            <a:noFill/>
            <a:miter lim="800000"/>
            <a:headEnd/>
            <a:tailEnd/>
          </a:ln>
        </p:spPr>
        <p:txBody>
          <a:bodyPr>
            <a:spAutoFit/>
          </a:bodyPr>
          <a:lstStyle/>
          <a:p>
            <a:pPr algn="just"/>
            <a:r>
              <a:rPr lang="en-US" altLang="zh-TW" sz="1300" dirty="0" smtClean="0">
                <a:latin typeface="微軟正黑體" panose="020B0604030504040204" pitchFamily="34" charset="-120"/>
                <a:ea typeface="微軟正黑體" panose="020B0604030504040204" pitchFamily="34" charset="-120"/>
              </a:rPr>
              <a:t>1952</a:t>
            </a:r>
            <a:r>
              <a:rPr lang="zh-TW" altLang="en-US" sz="1300" dirty="0" smtClean="0">
                <a:latin typeface="微軟正黑體" panose="020B0604030504040204" pitchFamily="34" charset="-120"/>
                <a:ea typeface="微軟正黑體" panose="020B0604030504040204" pitchFamily="34" charset="-120"/>
              </a:rPr>
              <a:t>年</a:t>
            </a:r>
            <a:r>
              <a:rPr lang="en-US" altLang="zh-TW" sz="1300" dirty="0">
                <a:latin typeface="微軟正黑體" panose="020B0604030504040204" pitchFamily="34" charset="-120"/>
                <a:ea typeface="微軟正黑體" panose="020B0604030504040204" pitchFamily="34" charset="-120"/>
              </a:rPr>
              <a:t>Harry </a:t>
            </a:r>
            <a:r>
              <a:rPr lang="en-US" altLang="zh-TW" sz="1300" dirty="0" smtClean="0">
                <a:latin typeface="微軟正黑體" panose="020B0604030504040204" pitchFamily="34" charset="-120"/>
                <a:ea typeface="微軟正黑體" panose="020B0604030504040204" pitchFamily="34" charset="-120"/>
              </a:rPr>
              <a:t>Markowitz</a:t>
            </a:r>
            <a:r>
              <a:rPr lang="zh-TW" altLang="en-US" sz="1300" dirty="0" smtClean="0">
                <a:latin typeface="微軟正黑體" panose="020B0604030504040204" pitchFamily="34" charset="-120"/>
                <a:ea typeface="微軟正黑體" panose="020B0604030504040204" pitchFamily="34" charset="-120"/>
              </a:rPr>
              <a:t>的效率前緣理論首度提出。在當時，他提倡透過分散持有可以維持特定投資組合風險下，取得更大的預期報酬，而這樣的概念在</a:t>
            </a:r>
            <a:r>
              <a:rPr lang="en-US" altLang="zh-TW" sz="1300" dirty="0" smtClean="0">
                <a:latin typeface="微軟正黑體" panose="020B0604030504040204" pitchFamily="34" charset="-120"/>
                <a:ea typeface="微軟正黑體" panose="020B0604030504040204" pitchFamily="34" charset="-120"/>
              </a:rPr>
              <a:t>1976</a:t>
            </a:r>
            <a:r>
              <a:rPr lang="zh-TW" altLang="en-US" sz="1300" dirty="0" smtClean="0">
                <a:latin typeface="微軟正黑體" panose="020B0604030504040204" pitchFamily="34" charset="-120"/>
                <a:ea typeface="微軟正黑體" panose="020B0604030504040204" pitchFamily="34" charset="-120"/>
              </a:rPr>
              <a:t>年，</a:t>
            </a:r>
            <a:r>
              <a:rPr lang="en-US" altLang="zh-TW" sz="1300" dirty="0" smtClean="0">
                <a:latin typeface="微軟正黑體" panose="020B0604030504040204" pitchFamily="34" charset="-120"/>
                <a:ea typeface="微軟正黑體" panose="020B0604030504040204" pitchFamily="34" charset="-120"/>
              </a:rPr>
              <a:t>Vanguard</a:t>
            </a:r>
            <a:r>
              <a:rPr lang="zh-TW" altLang="en-US" sz="1300" dirty="0" smtClean="0">
                <a:latin typeface="微軟正黑體" panose="020B0604030504040204" pitchFamily="34" charset="-120"/>
                <a:ea typeface="微軟正黑體" panose="020B0604030504040204" pitchFamily="34" charset="-120"/>
              </a:rPr>
              <a:t>所發行的</a:t>
            </a:r>
            <a:r>
              <a:rPr lang="en-US" altLang="zh-TW" sz="1300" dirty="0" smtClean="0">
                <a:latin typeface="微軟正黑體" panose="020B0604030504040204" pitchFamily="34" charset="-120"/>
                <a:ea typeface="微軟正黑體" panose="020B0604030504040204" pitchFamily="34" charset="-120"/>
              </a:rPr>
              <a:t>S&amp;P500</a:t>
            </a:r>
            <a:r>
              <a:rPr lang="zh-TW" altLang="en-US" sz="1300" dirty="0" smtClean="0">
                <a:latin typeface="微軟正黑體" panose="020B0604030504040204" pitchFamily="34" charset="-120"/>
                <a:ea typeface="微軟正黑體" panose="020B0604030504040204" pitchFamily="34" charset="-120"/>
              </a:rPr>
              <a:t>指數型基金中，獲得很好的驗證。</a:t>
            </a:r>
            <a:endParaRPr lang="zh-TW" altLang="en-US" sz="1300" dirty="0">
              <a:latin typeface="微軟正黑體" panose="020B0604030504040204" pitchFamily="34" charset="-120"/>
              <a:ea typeface="微軟正黑體" panose="020B0604030504040204" pitchFamily="34" charset="-120"/>
            </a:endParaRPr>
          </a:p>
        </p:txBody>
      </p:sp>
      <p:pic>
        <p:nvPicPr>
          <p:cNvPr id="21521" name="Picture 20" descr="01200000000481113748700857868"/>
          <p:cNvPicPr>
            <a:picLocks noChangeAspect="1" noChangeArrowheads="1"/>
          </p:cNvPicPr>
          <p:nvPr/>
        </p:nvPicPr>
        <p:blipFill>
          <a:blip r:embed="rId3"/>
          <a:srcRect/>
          <a:stretch>
            <a:fillRect/>
          </a:stretch>
        </p:blipFill>
        <p:spPr bwMode="auto">
          <a:xfrm>
            <a:off x="6084888" y="2060575"/>
            <a:ext cx="649287" cy="438150"/>
          </a:xfrm>
          <a:prstGeom prst="rect">
            <a:avLst/>
          </a:prstGeom>
          <a:noFill/>
          <a:ln w="9525">
            <a:noFill/>
            <a:miter lim="800000"/>
            <a:headEnd/>
            <a:tailEnd/>
          </a:ln>
        </p:spPr>
      </p:pic>
      <p:pic>
        <p:nvPicPr>
          <p:cNvPr id="21522" name="Picture 21" descr="01200000000481113748700857868"/>
          <p:cNvPicPr>
            <a:picLocks noChangeAspect="1" noChangeArrowheads="1"/>
          </p:cNvPicPr>
          <p:nvPr/>
        </p:nvPicPr>
        <p:blipFill>
          <a:blip r:embed="rId3"/>
          <a:srcRect/>
          <a:stretch>
            <a:fillRect/>
          </a:stretch>
        </p:blipFill>
        <p:spPr bwMode="auto">
          <a:xfrm>
            <a:off x="179388" y="2413000"/>
            <a:ext cx="649287"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6"/>
          <p:cNvSpPr>
            <a:spLocks noGrp="1" noChangeArrowheads="1"/>
          </p:cNvSpPr>
          <p:nvPr>
            <p:ph type="title"/>
          </p:nvPr>
        </p:nvSpPr>
        <p:spPr/>
        <p:txBody>
          <a:bodyPr/>
          <a:lstStyle/>
          <a:p>
            <a:pPr eaLnBrk="1" hangingPunct="1"/>
            <a:r>
              <a:rPr lang="zh-TW" altLang="en-US" sz="2800" dirty="0">
                <a:cs typeface="Times New Roman" pitchFamily="18" charset="0"/>
              </a:rPr>
              <a:t>境外基金公司規模分佈</a:t>
            </a:r>
          </a:p>
        </p:txBody>
      </p:sp>
      <p:pic>
        <p:nvPicPr>
          <p:cNvPr id="5123" name="Picture 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14488"/>
            <a:ext cx="8497887"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5124" name="Rectangle 111"/>
          <p:cNvSpPr>
            <a:spLocks noChangeArrowheads="1"/>
          </p:cNvSpPr>
          <p:nvPr/>
        </p:nvSpPr>
        <p:spPr bwMode="auto">
          <a:xfrm>
            <a:off x="4406900" y="2995613"/>
            <a:ext cx="330200" cy="86836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44436" bIns="44436"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r>
              <a:rPr lang="zh-TW" altLang="en-US">
                <a:latin typeface="微軟正黑體" panose="020B0604030504040204" pitchFamily="34" charset="-120"/>
                <a:ea typeface="微軟正黑體" panose="020B0604030504040204" pitchFamily="34" charset="-120"/>
              </a:rPr>
              <a:t>     </a:t>
            </a:r>
            <a:br>
              <a:rPr lang="zh-TW" altLang="en-US">
                <a:latin typeface="微軟正黑體" panose="020B0604030504040204" pitchFamily="34" charset="-120"/>
                <a:ea typeface="微軟正黑體" panose="020B0604030504040204" pitchFamily="34" charset="-120"/>
              </a:rPr>
            </a:br>
            <a:r>
              <a:rPr lang="zh-TW" altLang="en-US">
                <a:latin typeface="微軟正黑體" panose="020B0604030504040204" pitchFamily="34" charset="-120"/>
                <a:ea typeface="微軟正黑體" panose="020B0604030504040204" pitchFamily="34" charset="-120"/>
              </a:rPr>
              <a:t/>
            </a:r>
            <a:br>
              <a:rPr lang="zh-TW" altLang="en-US">
                <a:latin typeface="微軟正黑體" panose="020B0604030504040204" pitchFamily="34" charset="-120"/>
                <a:ea typeface="微軟正黑體" panose="020B0604030504040204" pitchFamily="34" charset="-120"/>
              </a:rPr>
            </a:br>
            <a:endParaRPr lang="zh-TW" altLang="en-US">
              <a:latin typeface="微軟正黑體" panose="020B0604030504040204" pitchFamily="34" charset="-120"/>
              <a:ea typeface="微軟正黑體" panose="020B0604030504040204" pitchFamily="34" charset="-120"/>
            </a:endParaRPr>
          </a:p>
        </p:txBody>
      </p:sp>
      <p:sp>
        <p:nvSpPr>
          <p:cNvPr id="5125" name="Rectangle 112"/>
          <p:cNvSpPr>
            <a:spLocks noChangeArrowheads="1"/>
          </p:cNvSpPr>
          <p:nvPr/>
        </p:nvSpPr>
        <p:spPr bwMode="auto">
          <a:xfrm>
            <a:off x="4406900" y="3132138"/>
            <a:ext cx="330200" cy="5937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44436" bIns="44436"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r>
              <a:rPr lang="zh-TW" altLang="en-US">
                <a:latin typeface="微軟正黑體" panose="020B0604030504040204" pitchFamily="34" charset="-120"/>
                <a:ea typeface="微軟正黑體" panose="020B0604030504040204" pitchFamily="34" charset="-120"/>
              </a:rPr>
              <a:t>     </a:t>
            </a:r>
            <a:br>
              <a:rPr lang="zh-TW" altLang="en-US">
                <a:latin typeface="微軟正黑體" panose="020B0604030504040204" pitchFamily="34" charset="-120"/>
                <a:ea typeface="微軟正黑體" panose="020B0604030504040204" pitchFamily="34" charset="-120"/>
              </a:rPr>
            </a:br>
            <a:endParaRPr lang="zh-TW" altLang="en-US">
              <a:latin typeface="微軟正黑體" panose="020B0604030504040204" pitchFamily="34" charset="-120"/>
              <a:ea typeface="微軟正黑體" panose="020B0604030504040204" pitchFamily="34" charset="-120"/>
            </a:endParaRPr>
          </a:p>
        </p:txBody>
      </p:sp>
      <p:sp>
        <p:nvSpPr>
          <p:cNvPr id="5126" name="Rectangle 113"/>
          <p:cNvSpPr>
            <a:spLocks noChangeArrowheads="1"/>
          </p:cNvSpPr>
          <p:nvPr/>
        </p:nvSpPr>
        <p:spPr bwMode="auto">
          <a:xfrm>
            <a:off x="179388" y="981075"/>
            <a:ext cx="8353425" cy="6413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r>
              <a:rPr lang="zh-TW" altLang="en-US">
                <a:latin typeface="微軟正黑體" panose="020B0604030504040204" pitchFamily="34" charset="-120"/>
                <a:ea typeface="微軟正黑體" panose="020B0604030504040204" pitchFamily="34" charset="-120"/>
              </a:rPr>
              <a:t>截至 </a:t>
            </a:r>
            <a:r>
              <a:rPr lang="en-US" altLang="zh-TW">
                <a:latin typeface="微軟正黑體" panose="020B0604030504040204" pitchFamily="34" charset="-120"/>
                <a:ea typeface="微軟正黑體" panose="020B0604030504040204" pitchFamily="34" charset="-120"/>
              </a:rPr>
              <a:t>2014</a:t>
            </a:r>
            <a:r>
              <a:rPr lang="zh-TW" altLang="en-US">
                <a:latin typeface="微軟正黑體" panose="020B0604030504040204" pitchFamily="34" charset="-120"/>
                <a:ea typeface="微軟正黑體" panose="020B0604030504040204" pitchFamily="34" charset="-120"/>
              </a:rPr>
              <a:t>年</a:t>
            </a:r>
            <a:r>
              <a:rPr lang="en-US" altLang="zh-TW">
                <a:latin typeface="微軟正黑體" panose="020B0604030504040204" pitchFamily="34" charset="-120"/>
                <a:ea typeface="微軟正黑體" panose="020B0604030504040204" pitchFamily="34" charset="-120"/>
              </a:rPr>
              <a:t>10</a:t>
            </a:r>
            <a:r>
              <a:rPr lang="zh-TW" altLang="en-US">
                <a:latin typeface="微軟正黑體" panose="020B0604030504040204" pitchFamily="34" charset="-120"/>
                <a:ea typeface="微軟正黑體" panose="020B0604030504040204" pitchFamily="34" charset="-120"/>
              </a:rPr>
              <a:t>月底止，共核准 </a:t>
            </a:r>
            <a:r>
              <a:rPr lang="en-US" altLang="zh-TW">
                <a:solidFill>
                  <a:srgbClr val="0000FF"/>
                </a:solidFill>
                <a:latin typeface="微軟正黑體" panose="020B0604030504040204" pitchFamily="34" charset="-120"/>
                <a:ea typeface="微軟正黑體" panose="020B0604030504040204" pitchFamily="34" charset="-120"/>
              </a:rPr>
              <a:t>45 </a:t>
            </a:r>
            <a:r>
              <a:rPr lang="zh-TW" altLang="en-US">
                <a:solidFill>
                  <a:srgbClr val="0000FF"/>
                </a:solidFill>
                <a:latin typeface="微軟正黑體" panose="020B0604030504040204" pitchFamily="34" charset="-120"/>
                <a:ea typeface="微軟正黑體" panose="020B0604030504040204" pitchFamily="34" charset="-120"/>
              </a:rPr>
              <a:t>家</a:t>
            </a:r>
            <a:r>
              <a:rPr lang="zh-TW" altLang="en-US">
                <a:latin typeface="微軟正黑體" panose="020B0604030504040204" pitchFamily="34" charset="-120"/>
                <a:ea typeface="微軟正黑體" panose="020B0604030504040204" pitchFamily="34" charset="-120"/>
              </a:rPr>
              <a:t>總代理人、 </a:t>
            </a:r>
            <a:r>
              <a:rPr lang="en-US" altLang="zh-TW">
                <a:solidFill>
                  <a:srgbClr val="0000FF"/>
                </a:solidFill>
                <a:latin typeface="微軟正黑體" panose="020B0604030504040204" pitchFamily="34" charset="-120"/>
                <a:ea typeface="微軟正黑體" panose="020B0604030504040204" pitchFamily="34" charset="-120"/>
              </a:rPr>
              <a:t>81 </a:t>
            </a:r>
            <a:r>
              <a:rPr lang="zh-TW" altLang="en-US">
                <a:solidFill>
                  <a:srgbClr val="0000FF"/>
                </a:solidFill>
                <a:latin typeface="微軟正黑體" panose="020B0604030504040204" pitchFamily="34" charset="-120"/>
                <a:ea typeface="微軟正黑體" panose="020B0604030504040204" pitchFamily="34" charset="-120"/>
              </a:rPr>
              <a:t>家境</a:t>
            </a:r>
            <a:r>
              <a:rPr lang="zh-TW" altLang="en-US">
                <a:latin typeface="微軟正黑體" panose="020B0604030504040204" pitchFamily="34" charset="-120"/>
                <a:ea typeface="微軟正黑體" panose="020B0604030504040204" pitchFamily="34" charset="-120"/>
              </a:rPr>
              <a:t>外基金機構、</a:t>
            </a:r>
            <a:r>
              <a:rPr lang="en-US" altLang="zh-TW">
                <a:solidFill>
                  <a:srgbClr val="0000FF"/>
                </a:solidFill>
                <a:latin typeface="微軟正黑體" panose="020B0604030504040204" pitchFamily="34" charset="-120"/>
                <a:ea typeface="微軟正黑體" panose="020B0604030504040204" pitchFamily="34" charset="-120"/>
              </a:rPr>
              <a:t>1033 </a:t>
            </a:r>
            <a:r>
              <a:rPr lang="zh-TW" altLang="en-US">
                <a:solidFill>
                  <a:srgbClr val="0000FF"/>
                </a:solidFill>
                <a:latin typeface="微軟正黑體" panose="020B0604030504040204" pitchFamily="34" charset="-120"/>
                <a:ea typeface="微軟正黑體" panose="020B0604030504040204" pitchFamily="34" charset="-120"/>
              </a:rPr>
              <a:t>檔</a:t>
            </a:r>
            <a:r>
              <a:rPr lang="zh-TW" altLang="en-US">
                <a:latin typeface="微軟正黑體" panose="020B0604030504040204" pitchFamily="34" charset="-120"/>
                <a:ea typeface="微軟正黑體" panose="020B0604030504040204" pitchFamily="34" charset="-120"/>
              </a:rPr>
              <a:t>境外基金，國內投資人持有金額共計</a:t>
            </a:r>
            <a:r>
              <a:rPr lang="zh-TW" altLang="en-US">
                <a:solidFill>
                  <a:srgbClr val="0000FF"/>
                </a:solidFill>
                <a:latin typeface="微軟正黑體" panose="020B0604030504040204" pitchFamily="34" charset="-120"/>
                <a:ea typeface="微軟正黑體" panose="020B0604030504040204" pitchFamily="34" charset="-120"/>
              </a:rPr>
              <a:t>新台幣 </a:t>
            </a:r>
            <a:r>
              <a:rPr lang="en-US" altLang="zh-TW">
                <a:solidFill>
                  <a:srgbClr val="0000FF"/>
                </a:solidFill>
                <a:latin typeface="微軟正黑體" panose="020B0604030504040204" pitchFamily="34" charset="-120"/>
                <a:ea typeface="微軟正黑體" panose="020B0604030504040204" pitchFamily="34" charset="-120"/>
              </a:rPr>
              <a:t>3.3</a:t>
            </a:r>
            <a:r>
              <a:rPr lang="zh-TW" altLang="en-US">
                <a:solidFill>
                  <a:srgbClr val="0000FF"/>
                </a:solidFill>
                <a:latin typeface="微軟正黑體" panose="020B0604030504040204" pitchFamily="34" charset="-120"/>
                <a:ea typeface="微軟正黑體" panose="020B0604030504040204" pitchFamily="34" charset="-120"/>
              </a:rPr>
              <a:t>兆</a:t>
            </a:r>
            <a:r>
              <a:rPr lang="zh-TW" altLang="en-US">
                <a:latin typeface="微軟正黑體" panose="020B0604030504040204" pitchFamily="34" charset="-120"/>
                <a:ea typeface="微軟正黑體" panose="020B0604030504040204" pitchFamily="34" charset="-120"/>
              </a:rPr>
              <a:t> </a:t>
            </a:r>
          </a:p>
        </p:txBody>
      </p:sp>
      <p:sp>
        <p:nvSpPr>
          <p:cNvPr id="5127" name="Text Box 114"/>
          <p:cNvSpPr txBox="1">
            <a:spLocks noChangeArrowheads="1"/>
          </p:cNvSpPr>
          <p:nvPr/>
        </p:nvSpPr>
        <p:spPr bwMode="auto">
          <a:xfrm>
            <a:off x="222250" y="6107113"/>
            <a:ext cx="5256213" cy="304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1400">
                <a:latin typeface="微軟正黑體" panose="020B0604030504040204" pitchFamily="34" charset="-120"/>
                <a:ea typeface="微軟正黑體" panose="020B0604030504040204" pitchFamily="34" charset="-120"/>
              </a:rPr>
              <a:t>資料來源</a:t>
            </a:r>
            <a:r>
              <a:rPr lang="en-US" altLang="zh-TW" sz="1400">
                <a:latin typeface="微軟正黑體" panose="020B0604030504040204" pitchFamily="34" charset="-120"/>
                <a:ea typeface="微軟正黑體" panose="020B0604030504040204" pitchFamily="34" charset="-120"/>
              </a:rPr>
              <a:t>: </a:t>
            </a:r>
            <a:r>
              <a:rPr lang="zh-TW" altLang="en-US" sz="1400">
                <a:latin typeface="微軟正黑體" panose="020B0604030504040204" pitchFamily="34" charset="-120"/>
                <a:ea typeface="微軟正黑體" panose="020B0604030504040204" pitchFamily="34" charset="-120"/>
              </a:rPr>
              <a:t>投信投顧公會 資料時間</a:t>
            </a:r>
            <a:r>
              <a:rPr lang="en-US" altLang="zh-TW" sz="1400">
                <a:latin typeface="微軟正黑體" panose="020B0604030504040204" pitchFamily="34" charset="-120"/>
                <a:ea typeface="微軟正黑體" panose="020B0604030504040204" pitchFamily="34" charset="-120"/>
              </a:rPr>
              <a:t>: 2014/10</a:t>
            </a:r>
          </a:p>
        </p:txBody>
      </p:sp>
      <p:sp>
        <p:nvSpPr>
          <p:cNvPr id="5128" name="Rectangle 115"/>
          <p:cNvSpPr>
            <a:spLocks noChangeArrowheads="1"/>
          </p:cNvSpPr>
          <p:nvPr/>
        </p:nvSpPr>
        <p:spPr bwMode="auto">
          <a:xfrm>
            <a:off x="3535363" y="2767013"/>
            <a:ext cx="5140325" cy="360362"/>
          </a:xfrm>
          <a:prstGeom prst="rect">
            <a:avLst/>
          </a:prstGeom>
          <a:noFill/>
          <a:ln w="9525">
            <a:solidFill>
              <a:srgbClr val="FF0000"/>
            </a:solidFill>
            <a:miter lim="800000"/>
            <a:headEnd/>
            <a:tailEnd/>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微軟正黑體" panose="020B0604030504040204" pitchFamily="34" charset="-120"/>
              <a:ea typeface="微軟正黑體" panose="020B0604030504040204" pitchFamily="34" charset="-120"/>
            </a:endParaRPr>
          </a:p>
        </p:txBody>
      </p:sp>
      <p:sp>
        <p:nvSpPr>
          <p:cNvPr id="5129" name="Text Box 116"/>
          <p:cNvSpPr txBox="1">
            <a:spLocks noChangeArrowheads="1"/>
          </p:cNvSpPr>
          <p:nvPr/>
        </p:nvSpPr>
        <p:spPr bwMode="auto">
          <a:xfrm>
            <a:off x="6173788" y="2781300"/>
            <a:ext cx="9366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en-US" altLang="zh-TW" b="1">
                <a:solidFill>
                  <a:srgbClr val="CC0000"/>
                </a:solidFill>
                <a:latin typeface="微軟正黑體" panose="020B0604030504040204" pitchFamily="34" charset="-120"/>
                <a:ea typeface="微軟正黑體" panose="020B0604030504040204" pitchFamily="34" charset="-120"/>
              </a:rPr>
              <a:t>36%</a:t>
            </a:r>
          </a:p>
        </p:txBody>
      </p:sp>
      <p:sp>
        <p:nvSpPr>
          <p:cNvPr id="5130" name="Rectangle 117"/>
          <p:cNvSpPr>
            <a:spLocks noChangeArrowheads="1"/>
          </p:cNvSpPr>
          <p:nvPr/>
        </p:nvSpPr>
        <p:spPr bwMode="auto">
          <a:xfrm>
            <a:off x="1835150" y="2089150"/>
            <a:ext cx="6840538" cy="36036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微軟正黑體" panose="020B0604030504040204" pitchFamily="34" charset="-120"/>
              <a:ea typeface="微軟正黑體" panose="020B0604030504040204" pitchFamily="34" charset="-120"/>
            </a:endParaRPr>
          </a:p>
        </p:txBody>
      </p:sp>
      <p:sp>
        <p:nvSpPr>
          <p:cNvPr id="5131" name="Text Box 118"/>
          <p:cNvSpPr txBox="1">
            <a:spLocks noChangeArrowheads="1"/>
          </p:cNvSpPr>
          <p:nvPr/>
        </p:nvSpPr>
        <p:spPr bwMode="auto">
          <a:xfrm>
            <a:off x="6172200" y="2060575"/>
            <a:ext cx="9366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en-US" altLang="zh-TW" b="1">
                <a:solidFill>
                  <a:srgbClr val="CC0000"/>
                </a:solidFill>
                <a:latin typeface="微軟正黑體" panose="020B0604030504040204" pitchFamily="34" charset="-120"/>
                <a:ea typeface="微軟正黑體" panose="020B0604030504040204" pitchFamily="34" charset="-120"/>
              </a:rPr>
              <a:t>39%</a:t>
            </a:r>
          </a:p>
        </p:txBody>
      </p:sp>
    </p:spTree>
    <p:extLst>
      <p:ext uri="{BB962C8B-B14F-4D97-AF65-F5344CB8AC3E}">
        <p14:creationId xmlns:p14="http://schemas.microsoft.com/office/powerpoint/2010/main" val="2954518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TW" altLang="en-US" sz="2800" dirty="0">
                <a:cs typeface="Times New Roman" pitchFamily="18" charset="0"/>
              </a:rPr>
              <a:t>債券對</a:t>
            </a:r>
            <a:r>
              <a:rPr lang="zh-TW" altLang="en-US" sz="2800" dirty="0" smtClean="0">
                <a:cs typeface="Times New Roman" pitchFamily="18" charset="0"/>
              </a:rPr>
              <a:t>理財人員</a:t>
            </a:r>
            <a:r>
              <a:rPr lang="zh-TW" altLang="en-US" sz="2800" dirty="0">
                <a:cs typeface="Times New Roman" pitchFamily="18" charset="0"/>
              </a:rPr>
              <a:t>的重要性</a:t>
            </a:r>
            <a:endParaRPr lang="en-US" altLang="zh-TW" sz="2800" dirty="0">
              <a:cs typeface="Times New Roman" pitchFamily="18" charset="0"/>
            </a:endParaRPr>
          </a:p>
        </p:txBody>
      </p:sp>
      <p:sp>
        <p:nvSpPr>
          <p:cNvPr id="77827" name="Rectangle 3"/>
          <p:cNvSpPr>
            <a:spLocks noGrp="1" noChangeArrowheads="1"/>
          </p:cNvSpPr>
          <p:nvPr>
            <p:ph type="body" idx="1"/>
          </p:nvPr>
        </p:nvSpPr>
        <p:spPr>
          <a:xfrm>
            <a:off x="468313" y="2122488"/>
            <a:ext cx="7777162" cy="2547937"/>
          </a:xfrm>
        </p:spPr>
        <p:txBody>
          <a:bodyPr/>
          <a:lstStyle/>
          <a:p>
            <a:pPr>
              <a:buFontTx/>
              <a:buNone/>
            </a:pPr>
            <a:r>
              <a:rPr lang="en-US" altLang="zh-TW" sz="2800" dirty="0" smtClean="0"/>
              <a:t>    1. </a:t>
            </a:r>
            <a:r>
              <a:rPr lang="zh-TW" altLang="en-US" sz="2800" dirty="0" smtClean="0"/>
              <a:t>高淨值客戶愛買</a:t>
            </a:r>
            <a:r>
              <a:rPr lang="en-US" altLang="zh-TW" sz="2800" dirty="0" smtClean="0"/>
              <a:t>(</a:t>
            </a:r>
            <a:r>
              <a:rPr lang="zh-TW" altLang="en-US" sz="2800" dirty="0" smtClean="0"/>
              <a:t>成交意願高</a:t>
            </a:r>
            <a:r>
              <a:rPr lang="en-US" altLang="zh-TW" sz="2800" dirty="0" smtClean="0"/>
              <a:t>)</a:t>
            </a:r>
            <a:r>
              <a:rPr lang="zh-TW" altLang="en-US" sz="2800" dirty="0" smtClean="0"/>
              <a:t>，愛放</a:t>
            </a:r>
            <a:r>
              <a:rPr lang="en-US" altLang="zh-TW" sz="2800" dirty="0" smtClean="0"/>
              <a:t>(</a:t>
            </a:r>
            <a:r>
              <a:rPr lang="zh-TW" altLang="en-US" sz="2800" dirty="0" smtClean="0"/>
              <a:t>黏度高</a:t>
            </a:r>
            <a:r>
              <a:rPr lang="en-US" altLang="zh-TW" sz="2800" dirty="0" smtClean="0"/>
              <a:t>)</a:t>
            </a:r>
          </a:p>
          <a:p>
            <a:pPr>
              <a:buFontTx/>
              <a:buNone/>
            </a:pPr>
            <a:r>
              <a:rPr lang="en-US" altLang="zh-TW" sz="2800" dirty="0" smtClean="0"/>
              <a:t>    2. </a:t>
            </a:r>
            <a:r>
              <a:rPr lang="zh-TW" altLang="en-US" sz="2800" dirty="0" smtClean="0"/>
              <a:t>債券有配息，退休族愛</a:t>
            </a:r>
          </a:p>
          <a:p>
            <a:pPr>
              <a:buFontTx/>
              <a:buNone/>
            </a:pPr>
            <a:r>
              <a:rPr lang="en-US" altLang="zh-TW" sz="2800" dirty="0" smtClean="0"/>
              <a:t>    3. </a:t>
            </a:r>
            <a:r>
              <a:rPr lang="zh-TW" altLang="en-US" sz="2800" dirty="0" smtClean="0"/>
              <a:t>股債低相關，股債皆賣，擴張客群</a:t>
            </a:r>
          </a:p>
          <a:p>
            <a:pPr>
              <a:buFontTx/>
              <a:buNone/>
            </a:pPr>
            <a:r>
              <a:rPr lang="zh-TW" altLang="en-US" sz="2800" dirty="0" smtClean="0"/>
              <a:t>    </a:t>
            </a:r>
            <a:r>
              <a:rPr lang="en-US" altLang="zh-TW" sz="2800" dirty="0" smtClean="0"/>
              <a:t>4. </a:t>
            </a:r>
            <a:r>
              <a:rPr lang="zh-TW" altLang="en-US" sz="2800" dirty="0" smtClean="0"/>
              <a:t>債券指數長期表現向上，客訴低</a:t>
            </a:r>
            <a:endParaRPr lang="zh-TW" altLang="en-US" dirty="0" smtClean="0"/>
          </a:p>
        </p:txBody>
      </p:sp>
    </p:spTree>
    <p:extLst>
      <p:ext uri="{BB962C8B-B14F-4D97-AF65-F5344CB8AC3E}">
        <p14:creationId xmlns:p14="http://schemas.microsoft.com/office/powerpoint/2010/main" val="25723758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標題 1"/>
          <p:cNvSpPr>
            <a:spLocks noGrp="1"/>
          </p:cNvSpPr>
          <p:nvPr>
            <p:ph type="title" idx="4294967295"/>
          </p:nvPr>
        </p:nvSpPr>
        <p:spPr>
          <a:xfrm>
            <a:off x="-11113" y="12700"/>
            <a:ext cx="9144001" cy="836613"/>
          </a:xfrm>
        </p:spPr>
        <p:txBody>
          <a:bodyPr/>
          <a:lstStyle/>
          <a:p>
            <a:pPr eaLnBrk="1" hangingPunct="1"/>
            <a:r>
              <a:rPr lang="zh-TW" altLang="en-US" sz="2800" dirty="0">
                <a:cs typeface="Times New Roman" pitchFamily="18" charset="0"/>
              </a:rPr>
              <a:t>債券投資易犯的盲點</a:t>
            </a:r>
            <a:endParaRPr lang="en-US" altLang="zh-TW" sz="2800" dirty="0">
              <a:cs typeface="Times New Roman" pitchFamily="18" charset="0"/>
            </a:endParaRPr>
          </a:p>
        </p:txBody>
      </p:sp>
      <p:sp>
        <p:nvSpPr>
          <p:cNvPr id="44035" name="內容版面配置區 2"/>
          <p:cNvSpPr>
            <a:spLocks noGrp="1"/>
          </p:cNvSpPr>
          <p:nvPr>
            <p:ph idx="4294967295"/>
          </p:nvPr>
        </p:nvSpPr>
        <p:spPr>
          <a:xfrm>
            <a:off x="107950" y="1198787"/>
            <a:ext cx="8829675" cy="5256212"/>
          </a:xfrm>
        </p:spPr>
        <p:txBody>
          <a:bodyPr/>
          <a:lstStyle/>
          <a:p>
            <a:pPr marL="444500" indent="-444500">
              <a:buFontTx/>
              <a:buAutoNum type="arabicPeriod"/>
              <a:defRPr/>
            </a:pPr>
            <a:r>
              <a:rPr lang="zh-TW" altLang="en-US" sz="2400" b="1" dirty="0" smtClean="0">
                <a:solidFill>
                  <a:srgbClr val="0066FF"/>
                </a:solidFill>
              </a:rPr>
              <a:t>債券一定要有利多才會漲</a:t>
            </a:r>
            <a:r>
              <a:rPr lang="en-US" altLang="zh-TW" sz="2400" b="1" dirty="0" smtClean="0">
                <a:solidFill>
                  <a:srgbClr val="0066FF"/>
                </a:solidFill>
              </a:rPr>
              <a:t>?</a:t>
            </a:r>
          </a:p>
          <a:p>
            <a:pPr marL="0" indent="0">
              <a:buFontTx/>
              <a:buNone/>
              <a:defRPr/>
            </a:pPr>
            <a:r>
              <a:rPr lang="zh-TW" altLang="en-US" sz="2400" dirty="0"/>
              <a:t> </a:t>
            </a:r>
            <a:r>
              <a:rPr lang="zh-TW" altLang="en-US" sz="2400" dirty="0" smtClean="0"/>
              <a:t>     雖然不同景氣循環，不同債券種類的報酬略有高低</a:t>
            </a:r>
            <a:r>
              <a:rPr lang="zh-TW" altLang="en-US" sz="2400" dirty="0" smtClean="0"/>
              <a:t>，但因利</a:t>
            </a:r>
            <a:endParaRPr lang="en-US" altLang="zh-TW" sz="2400" dirty="0" smtClean="0"/>
          </a:p>
          <a:p>
            <a:pPr marL="0" indent="0">
              <a:buFontTx/>
              <a:buNone/>
              <a:defRPr/>
            </a:pPr>
            <a:r>
              <a:rPr lang="zh-TW" altLang="en-US" sz="2400" dirty="0"/>
              <a:t> </a:t>
            </a:r>
            <a:r>
              <a:rPr lang="zh-TW" altLang="en-US" sz="2400" dirty="0" smtClean="0"/>
              <a:t>     </a:t>
            </a:r>
            <a:r>
              <a:rPr lang="zh-TW" altLang="en-US" sz="2400" dirty="0" smtClean="0"/>
              <a:t>息</a:t>
            </a:r>
            <a:r>
              <a:rPr lang="zh-TW" altLang="en-US" sz="2400" dirty="0" smtClean="0"/>
              <a:t>收入累積，債券投資長期一定會賺錢</a:t>
            </a:r>
            <a:endParaRPr lang="en-US" altLang="zh-TW" sz="2400" dirty="0" smtClean="0"/>
          </a:p>
          <a:p>
            <a:pPr marL="0" indent="0">
              <a:buFontTx/>
              <a:buNone/>
              <a:defRPr/>
            </a:pPr>
            <a:r>
              <a:rPr lang="en-US" altLang="zh-TW" sz="2400" b="1" dirty="0">
                <a:solidFill>
                  <a:srgbClr val="0066FF"/>
                </a:solidFill>
              </a:rPr>
              <a:t>2.</a:t>
            </a:r>
            <a:r>
              <a:rPr lang="zh-TW" altLang="en-US" sz="2400" b="1" dirty="0">
                <a:solidFill>
                  <a:srgbClr val="0066FF"/>
                </a:solidFill>
              </a:rPr>
              <a:t>  股好，債不好，兩者負相關</a:t>
            </a:r>
            <a:r>
              <a:rPr lang="en-US" altLang="zh-TW" sz="2400" b="1" dirty="0">
                <a:solidFill>
                  <a:srgbClr val="0066FF"/>
                </a:solidFill>
              </a:rPr>
              <a:t>?</a:t>
            </a:r>
          </a:p>
          <a:p>
            <a:pPr marL="0" indent="0">
              <a:buFontTx/>
              <a:buNone/>
              <a:defRPr/>
            </a:pPr>
            <a:r>
              <a:rPr lang="zh-TW" altLang="en-US" sz="2400" dirty="0" smtClean="0"/>
              <a:t>     信用評等越高的債券與股市相關性越低，反之信評越</a:t>
            </a:r>
            <a:r>
              <a:rPr lang="zh-TW" altLang="en-US" sz="2400" dirty="0" smtClean="0"/>
              <a:t>差，</a:t>
            </a:r>
            <a:r>
              <a:rPr lang="zh-TW" altLang="en-US" sz="2400" dirty="0" smtClean="0"/>
              <a:t>與</a:t>
            </a:r>
            <a:r>
              <a:rPr lang="zh-TW" altLang="en-US" sz="2400" dirty="0" smtClean="0"/>
              <a:t>股</a:t>
            </a:r>
            <a:endParaRPr lang="en-US" altLang="zh-TW" sz="2400" dirty="0" smtClean="0"/>
          </a:p>
          <a:p>
            <a:pPr marL="0" indent="0">
              <a:buFontTx/>
              <a:buNone/>
              <a:defRPr/>
            </a:pPr>
            <a:r>
              <a:rPr lang="zh-TW" altLang="en-US" sz="2400" dirty="0"/>
              <a:t> </a:t>
            </a:r>
            <a:r>
              <a:rPr lang="zh-TW" altLang="en-US" sz="2400" dirty="0" smtClean="0"/>
              <a:t>    </a:t>
            </a:r>
            <a:r>
              <a:rPr lang="zh-TW" altLang="en-US" sz="2400" dirty="0" smtClean="0"/>
              <a:t>市</a:t>
            </a:r>
            <a:r>
              <a:rPr lang="zh-TW" altLang="en-US" sz="2400" dirty="0" smtClean="0"/>
              <a:t>呈現正相關性越強</a:t>
            </a:r>
            <a:endParaRPr lang="en-US" altLang="zh-TW" sz="2400" b="1" dirty="0" smtClean="0">
              <a:solidFill>
                <a:srgbClr val="0066FF"/>
              </a:solidFill>
            </a:endParaRPr>
          </a:p>
          <a:p>
            <a:pPr marL="444500" indent="-444500">
              <a:buFontTx/>
              <a:buAutoNum type="arabicPeriod" startAt="3"/>
              <a:defRPr/>
            </a:pPr>
            <a:r>
              <a:rPr lang="zh-TW" altLang="en-US" sz="2400" b="1" dirty="0" smtClean="0">
                <a:solidFill>
                  <a:srgbClr val="0066FF"/>
                </a:solidFill>
              </a:rPr>
              <a:t>高配息 </a:t>
            </a:r>
            <a:r>
              <a:rPr lang="en-US" altLang="zh-TW" sz="2400" b="1" dirty="0" smtClean="0">
                <a:solidFill>
                  <a:srgbClr val="0066FF"/>
                </a:solidFill>
              </a:rPr>
              <a:t>=</a:t>
            </a:r>
            <a:r>
              <a:rPr lang="zh-TW" altLang="en-US" sz="2400" b="1" dirty="0" smtClean="0">
                <a:solidFill>
                  <a:srgbClr val="0066FF"/>
                </a:solidFill>
              </a:rPr>
              <a:t> 安心退休</a:t>
            </a:r>
            <a:r>
              <a:rPr lang="en-US" altLang="zh-TW" sz="2400" b="1" dirty="0" smtClean="0">
                <a:solidFill>
                  <a:srgbClr val="0066FF"/>
                </a:solidFill>
              </a:rPr>
              <a:t>?</a:t>
            </a:r>
          </a:p>
          <a:p>
            <a:pPr marL="0" indent="0">
              <a:buFontTx/>
              <a:buNone/>
              <a:defRPr/>
            </a:pPr>
            <a:r>
              <a:rPr lang="zh-TW" altLang="en-US" sz="2400" b="1" dirty="0">
                <a:solidFill>
                  <a:srgbClr val="0066FF"/>
                </a:solidFill>
              </a:rPr>
              <a:t> </a:t>
            </a:r>
            <a:r>
              <a:rPr lang="zh-TW" altLang="en-US" sz="2400" b="1" dirty="0" smtClean="0">
                <a:solidFill>
                  <a:srgbClr val="0066FF"/>
                </a:solidFill>
              </a:rPr>
              <a:t>    </a:t>
            </a:r>
            <a:r>
              <a:rPr lang="zh-TW" altLang="en-US" sz="2400" dirty="0" smtClean="0"/>
              <a:t>高</a:t>
            </a:r>
            <a:r>
              <a:rPr lang="zh-TW" altLang="en-US" sz="2400" dirty="0"/>
              <a:t>配息顯示承擔較高的</a:t>
            </a:r>
            <a:r>
              <a:rPr lang="zh-TW" altLang="en-US" sz="2400" dirty="0" smtClean="0"/>
              <a:t>風險</a:t>
            </a:r>
            <a:r>
              <a:rPr lang="en-US" altLang="zh-TW" sz="2400" dirty="0" smtClean="0"/>
              <a:t>(</a:t>
            </a:r>
            <a:r>
              <a:rPr lang="zh-TW" altLang="en-US" sz="2400" dirty="0" smtClean="0"/>
              <a:t>信用或匯率</a:t>
            </a:r>
            <a:r>
              <a:rPr lang="en-US" altLang="zh-TW" sz="2400" dirty="0" smtClean="0"/>
              <a:t>)</a:t>
            </a:r>
            <a:r>
              <a:rPr lang="zh-TW" altLang="en-US" sz="2400" dirty="0" smtClean="0"/>
              <a:t>，雖然債券</a:t>
            </a:r>
            <a:r>
              <a:rPr lang="zh-TW" altLang="en-US" sz="2400" dirty="0" smtClean="0"/>
              <a:t>指數長期</a:t>
            </a:r>
            <a:endParaRPr lang="en-US" altLang="zh-TW" sz="2400" dirty="0" smtClean="0"/>
          </a:p>
          <a:p>
            <a:pPr marL="0" indent="0">
              <a:buFontTx/>
              <a:buNone/>
              <a:defRPr/>
            </a:pPr>
            <a:r>
              <a:rPr lang="zh-TW" altLang="en-US" sz="2400" dirty="0"/>
              <a:t> </a:t>
            </a:r>
            <a:r>
              <a:rPr lang="zh-TW" altLang="en-US" sz="2400" dirty="0" smtClean="0"/>
              <a:t>    </a:t>
            </a:r>
            <a:r>
              <a:rPr lang="zh-TW" altLang="en-US" sz="2400" dirty="0" smtClean="0"/>
              <a:t>向上</a:t>
            </a:r>
            <a:r>
              <a:rPr lang="zh-TW" altLang="en-US" sz="2400" dirty="0" smtClean="0"/>
              <a:t>，但</a:t>
            </a:r>
            <a:r>
              <a:rPr lang="en-US" altLang="zh-TW" sz="2400" dirty="0" smtClean="0"/>
              <a:t>2008</a:t>
            </a:r>
            <a:r>
              <a:rPr lang="zh-TW" altLang="en-US" sz="2400" dirty="0" smtClean="0"/>
              <a:t>年高收益債跌幅達</a:t>
            </a:r>
            <a:r>
              <a:rPr lang="en-US" altLang="zh-TW" sz="2400" dirty="0" smtClean="0"/>
              <a:t>50%</a:t>
            </a:r>
            <a:r>
              <a:rPr lang="zh-TW" altLang="en-US" sz="2400" dirty="0" smtClean="0"/>
              <a:t>，退休族</a:t>
            </a:r>
            <a:r>
              <a:rPr lang="zh-TW" altLang="en-US" sz="2400" dirty="0" smtClean="0"/>
              <a:t>承受</a:t>
            </a:r>
            <a:r>
              <a:rPr lang="zh-TW" altLang="en-US" sz="2400" dirty="0" smtClean="0"/>
              <a:t>的了嗎</a:t>
            </a:r>
            <a:r>
              <a:rPr lang="en-US" altLang="zh-TW" sz="2400" dirty="0" smtClean="0"/>
              <a:t>?</a:t>
            </a:r>
            <a:endParaRPr lang="en-US" altLang="zh-TW" b="1" dirty="0" smtClean="0">
              <a:solidFill>
                <a:srgbClr val="0066FF"/>
              </a:solidFill>
            </a:endParaRPr>
          </a:p>
          <a:p>
            <a:pPr marL="0" indent="0">
              <a:buFontTx/>
              <a:buNone/>
              <a:defRPr/>
            </a:pPr>
            <a:r>
              <a:rPr lang="zh-TW" altLang="en-US" dirty="0"/>
              <a:t> </a:t>
            </a:r>
            <a:r>
              <a:rPr lang="zh-TW" altLang="en-US" dirty="0" smtClean="0"/>
              <a:t>                    </a:t>
            </a:r>
          </a:p>
        </p:txBody>
      </p:sp>
      <p:sp>
        <p:nvSpPr>
          <p:cNvPr id="76804" name="投影片編號版面配置區 3"/>
          <p:cNvSpPr txBox="1">
            <a:spLocks noGrp="1"/>
          </p:cNvSpPr>
          <p:nvPr/>
        </p:nvSpPr>
        <p:spPr bwMode="auto">
          <a:xfrm>
            <a:off x="6804025"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r" eaLnBrk="1" hangingPunct="1"/>
            <a:fld id="{C29188B7-2108-4143-8CDB-C21DAB8C4095}" type="slidenum">
              <a:rPr lang="en-US" altLang="zh-TW" sz="1400">
                <a:latin typeface="Arial" pitchFamily="34" charset="0"/>
                <a:ea typeface="新細明體" pitchFamily="18" charset="-120"/>
              </a:rPr>
              <a:pPr algn="r" eaLnBrk="1" hangingPunct="1"/>
              <a:t>32</a:t>
            </a:fld>
            <a:endParaRPr lang="en-US" altLang="zh-TW" sz="1400">
              <a:latin typeface="Arial" pitchFamily="34" charset="0"/>
              <a:ea typeface="新細明體" pitchFamily="18" charset="-120"/>
            </a:endParaRPr>
          </a:p>
        </p:txBody>
      </p:sp>
    </p:spTree>
    <p:extLst>
      <p:ext uri="{BB962C8B-B14F-4D97-AF65-F5344CB8AC3E}">
        <p14:creationId xmlns:p14="http://schemas.microsoft.com/office/powerpoint/2010/main" val="4238467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投影片編號版面配置區 1"/>
          <p:cNvSpPr txBox="1">
            <a:spLocks noGrp="1"/>
          </p:cNvSpPr>
          <p:nvPr/>
        </p:nvSpPr>
        <p:spPr bwMode="auto">
          <a:xfrm>
            <a:off x="6804025"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r" eaLnBrk="1" hangingPunct="1"/>
            <a:fld id="{43D9F290-BDF9-48A0-BB08-9EE87085EFBD}" type="slidenum">
              <a:rPr lang="en-US" altLang="zh-TW" sz="1400">
                <a:latin typeface="Arial" pitchFamily="34" charset="0"/>
                <a:ea typeface="新細明體" pitchFamily="18" charset="-120"/>
              </a:rPr>
              <a:pPr algn="r" eaLnBrk="1" hangingPunct="1"/>
              <a:t>33</a:t>
            </a:fld>
            <a:endParaRPr lang="en-US" altLang="zh-TW" sz="1400">
              <a:latin typeface="Arial" pitchFamily="34" charset="0"/>
              <a:ea typeface="新細明體" pitchFamily="18" charset="-120"/>
            </a:endParaRPr>
          </a:p>
        </p:txBody>
      </p:sp>
      <p:pic>
        <p:nvPicPr>
          <p:cNvPr id="78851" name="Picture 2"/>
          <p:cNvPicPr>
            <a:picLocks noChangeAspect="1" noChangeArrowheads="1"/>
          </p:cNvPicPr>
          <p:nvPr/>
        </p:nvPicPr>
        <p:blipFill>
          <a:blip r:embed="rId2">
            <a:extLst>
              <a:ext uri="{28A0092B-C50C-407E-A947-70E740481C1C}">
                <a14:useLocalDpi xmlns:a14="http://schemas.microsoft.com/office/drawing/2010/main" val="0"/>
              </a:ext>
            </a:extLst>
          </a:blip>
          <a:srcRect l="18227" t="14951" r="40108" b="15080"/>
          <a:stretch>
            <a:fillRect/>
          </a:stretch>
        </p:blipFill>
        <p:spPr bwMode="auto">
          <a:xfrm>
            <a:off x="250825" y="1412875"/>
            <a:ext cx="3600450" cy="459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descr="https://www.markets2.ml.com/gis/chartfx62/temp/CFT0618_08501139F8D.jpg"/>
          <p:cNvPicPr>
            <a:picLocks noChangeAspect="1" noChangeArrowheads="1"/>
          </p:cNvPicPr>
          <p:nvPr/>
        </p:nvPicPr>
        <p:blipFill>
          <a:blip r:embed="rId3">
            <a:extLst>
              <a:ext uri="{28A0092B-C50C-407E-A947-70E740481C1C}">
                <a14:useLocalDpi xmlns:a14="http://schemas.microsoft.com/office/drawing/2010/main" val="0"/>
              </a:ext>
            </a:extLst>
          </a:blip>
          <a:srcRect l="3394" t="7697" r="3223" b="14445"/>
          <a:stretch>
            <a:fillRect/>
          </a:stretch>
        </p:blipFill>
        <p:spPr bwMode="auto">
          <a:xfrm>
            <a:off x="4211638" y="2205038"/>
            <a:ext cx="4681537"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70"/>
          <p:cNvSpPr>
            <a:spLocks noChangeArrowheads="1"/>
          </p:cNvSpPr>
          <p:nvPr/>
        </p:nvSpPr>
        <p:spPr bwMode="auto">
          <a:xfrm>
            <a:off x="4211638" y="1427163"/>
            <a:ext cx="4681537" cy="431800"/>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858838" eaLnBrk="0" hangingPunct="0">
              <a:spcBef>
                <a:spcPct val="20000"/>
              </a:spcBef>
              <a:buChar char="•"/>
              <a:defRPr kumimoji="1" sz="2600">
                <a:solidFill>
                  <a:schemeClr val="tx1"/>
                </a:solidFill>
                <a:latin typeface="Arial" pitchFamily="34" charset="0"/>
                <a:ea typeface="標楷體" pitchFamily="65" charset="-120"/>
              </a:defRPr>
            </a:lvl1pPr>
            <a:lvl2pPr marL="742950" indent="-285750" defTabSz="858838" eaLnBrk="0" hangingPunct="0">
              <a:spcBef>
                <a:spcPct val="20000"/>
              </a:spcBef>
              <a:buChar char="–"/>
              <a:defRPr kumimoji="1" sz="2200">
                <a:solidFill>
                  <a:schemeClr val="tx1"/>
                </a:solidFill>
                <a:latin typeface="Arial" pitchFamily="34" charset="0"/>
                <a:ea typeface="標楷體" pitchFamily="65" charset="-120"/>
              </a:defRPr>
            </a:lvl2pPr>
            <a:lvl3pPr marL="1143000" indent="-228600" defTabSz="858838" eaLnBrk="0" hangingPunct="0">
              <a:spcBef>
                <a:spcPct val="20000"/>
              </a:spcBef>
              <a:buChar char="•"/>
              <a:defRPr kumimoji="1" sz="2200">
                <a:solidFill>
                  <a:schemeClr val="tx1"/>
                </a:solidFill>
                <a:latin typeface="Arial" pitchFamily="34" charset="0"/>
                <a:ea typeface="標楷體" pitchFamily="65" charset="-120"/>
              </a:defRPr>
            </a:lvl3pPr>
            <a:lvl4pPr marL="1600200" indent="-228600" defTabSz="858838" eaLnBrk="0" hangingPunct="0">
              <a:spcBef>
                <a:spcPct val="20000"/>
              </a:spcBef>
              <a:buChar char="–"/>
              <a:defRPr kumimoji="1" sz="2200">
                <a:solidFill>
                  <a:schemeClr val="tx1"/>
                </a:solidFill>
                <a:latin typeface="Arial" pitchFamily="34" charset="0"/>
                <a:ea typeface="標楷體" pitchFamily="65" charset="-120"/>
              </a:defRPr>
            </a:lvl4pPr>
            <a:lvl5pPr marL="2057400" indent="-228600" defTabSz="858838" eaLnBrk="0" hangingPunct="0">
              <a:spcBef>
                <a:spcPct val="20000"/>
              </a:spcBef>
              <a:buChar char="»"/>
              <a:defRPr kumimoji="1" sz="2200">
                <a:solidFill>
                  <a:schemeClr val="tx1"/>
                </a:solidFill>
                <a:latin typeface="Arial" pitchFamily="34" charset="0"/>
                <a:ea typeface="標楷體" pitchFamily="65" charset="-120"/>
              </a:defRPr>
            </a:lvl5pPr>
            <a:lvl6pPr marL="2514600" indent="-228600" defTabSz="858838"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6pPr>
            <a:lvl7pPr marL="2971800" indent="-228600" defTabSz="858838"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7pPr>
            <a:lvl8pPr marL="3429000" indent="-228600" defTabSz="858838"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8pPr>
            <a:lvl9pPr marL="3886200" indent="-228600" defTabSz="858838"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9pPr>
          </a:lstStyle>
          <a:p>
            <a:pPr eaLnBrk="1" hangingPunct="1">
              <a:spcBef>
                <a:spcPct val="0"/>
              </a:spcBef>
              <a:buFontTx/>
              <a:buNone/>
            </a:pPr>
            <a:r>
              <a:rPr lang="zh-TW" altLang="en-US" sz="2200" b="1">
                <a:solidFill>
                  <a:srgbClr val="FEFFFF"/>
                </a:solidFill>
              </a:rPr>
              <a:t>美國投資等級債券指數</a:t>
            </a:r>
            <a:endParaRPr lang="zh-TW" altLang="en-GB" sz="2200" b="1">
              <a:solidFill>
                <a:srgbClr val="FEFFFF"/>
              </a:solidFill>
            </a:endParaRPr>
          </a:p>
        </p:txBody>
      </p:sp>
      <p:sp>
        <p:nvSpPr>
          <p:cNvPr id="7" name="標題 1"/>
          <p:cNvSpPr txBox="1">
            <a:spLocks/>
          </p:cNvSpPr>
          <p:nvPr/>
        </p:nvSpPr>
        <p:spPr>
          <a:xfrm>
            <a:off x="0" y="115888"/>
            <a:ext cx="9144000" cy="836612"/>
          </a:xfrm>
          <a:prstGeom prst="rect">
            <a:avLst/>
          </a:prstGeom>
        </p:spPr>
        <p:txBody>
          <a:bodyPr/>
          <a:lstStyle>
            <a:lvl1pPr eaLnBrk="0" hangingPunct="0">
              <a:spcBef>
                <a:spcPct val="20000"/>
              </a:spcBef>
              <a:buChar char="•"/>
              <a:defRPr kumimoji="1" sz="2600">
                <a:solidFill>
                  <a:schemeClr val="tx1"/>
                </a:solidFill>
                <a:latin typeface="Arial" pitchFamily="34" charset="0"/>
                <a:ea typeface="標楷體" pitchFamily="65" charset="-120"/>
              </a:defRPr>
            </a:lvl1pPr>
            <a:lvl2pPr marL="742950" indent="-285750" eaLnBrk="0" hangingPunct="0">
              <a:spcBef>
                <a:spcPct val="20000"/>
              </a:spcBef>
              <a:buChar char="–"/>
              <a:defRPr kumimoji="1" sz="2200">
                <a:solidFill>
                  <a:schemeClr val="tx1"/>
                </a:solidFill>
                <a:latin typeface="Arial" pitchFamily="34" charset="0"/>
                <a:ea typeface="標楷體" pitchFamily="65" charset="-120"/>
              </a:defRPr>
            </a:lvl2pPr>
            <a:lvl3pPr marL="1143000" indent="-228600" eaLnBrk="0" hangingPunct="0">
              <a:spcBef>
                <a:spcPct val="20000"/>
              </a:spcBef>
              <a:buChar char="•"/>
              <a:defRPr kumimoji="1" sz="2200">
                <a:solidFill>
                  <a:schemeClr val="tx1"/>
                </a:solidFill>
                <a:latin typeface="Arial" pitchFamily="34" charset="0"/>
                <a:ea typeface="標楷體" pitchFamily="65" charset="-120"/>
              </a:defRPr>
            </a:lvl3pPr>
            <a:lvl4pPr marL="1600200" indent="-228600" eaLnBrk="0" hangingPunct="0">
              <a:spcBef>
                <a:spcPct val="20000"/>
              </a:spcBef>
              <a:buChar char="–"/>
              <a:defRPr kumimoji="1" sz="2200">
                <a:solidFill>
                  <a:schemeClr val="tx1"/>
                </a:solidFill>
                <a:latin typeface="Arial" pitchFamily="34" charset="0"/>
                <a:ea typeface="標楷體" pitchFamily="65" charset="-120"/>
              </a:defRPr>
            </a:lvl4pPr>
            <a:lvl5pPr marL="2057400" indent="-228600" eaLnBrk="0" hangingPunct="0">
              <a:spcBef>
                <a:spcPct val="20000"/>
              </a:spcBef>
              <a:buChar char="»"/>
              <a:defRPr kumimoji="1" sz="22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9pPr>
          </a:lstStyle>
          <a:p>
            <a:pPr eaLnBrk="1" hangingPunct="1">
              <a:spcBef>
                <a:spcPct val="0"/>
              </a:spcBef>
              <a:buFontTx/>
              <a:buNone/>
            </a:pP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逃離債券</a:t>
            </a:r>
            <a:r>
              <a:rPr lang="en-US" altLang="zh-TW" sz="2800" dirty="0">
                <a:solidFill>
                  <a:srgbClr val="00428E"/>
                </a:solidFill>
                <a:latin typeface="微軟正黑體" panose="020B0604030504040204" pitchFamily="34" charset="-120"/>
                <a:ea typeface="微軟正黑體" panose="020B0604030504040204" pitchFamily="34" charset="-120"/>
                <a:cs typeface="Times New Roman" pitchFamily="18" charset="0"/>
              </a:rPr>
              <a:t>?</a:t>
            </a: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  債券指數創新高</a:t>
            </a:r>
            <a:r>
              <a:rPr lang="en-US" altLang="zh-TW"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a:t>
            </a:r>
            <a:r>
              <a:rPr lang="zh-TW" altLang="en-US"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  </a:t>
            </a:r>
            <a:r>
              <a:rPr lang="en-US" altLang="zh-TW"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Why?</a:t>
            </a:r>
            <a:endPar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endParaRPr>
          </a:p>
        </p:txBody>
      </p:sp>
      <p:sp>
        <p:nvSpPr>
          <p:cNvPr id="78855" name="Text Box 22"/>
          <p:cNvSpPr txBox="1">
            <a:spLocks noChangeArrowheads="1"/>
          </p:cNvSpPr>
          <p:nvPr/>
        </p:nvSpPr>
        <p:spPr bwMode="auto">
          <a:xfrm>
            <a:off x="165100" y="6011863"/>
            <a:ext cx="7632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2600">
                <a:solidFill>
                  <a:schemeClr val="tx1"/>
                </a:solidFill>
                <a:latin typeface="Arial" pitchFamily="34" charset="0"/>
                <a:ea typeface="標楷體" pitchFamily="65" charset="-120"/>
              </a:defRPr>
            </a:lvl1pPr>
            <a:lvl2pPr marL="742950" indent="-285750" eaLnBrk="0" hangingPunct="0">
              <a:spcBef>
                <a:spcPct val="20000"/>
              </a:spcBef>
              <a:buChar char="–"/>
              <a:defRPr kumimoji="1" sz="2200">
                <a:solidFill>
                  <a:schemeClr val="tx1"/>
                </a:solidFill>
                <a:latin typeface="Arial" pitchFamily="34" charset="0"/>
                <a:ea typeface="標楷體" pitchFamily="65" charset="-120"/>
              </a:defRPr>
            </a:lvl2pPr>
            <a:lvl3pPr marL="1143000" indent="-228600" eaLnBrk="0" hangingPunct="0">
              <a:spcBef>
                <a:spcPct val="20000"/>
              </a:spcBef>
              <a:buChar char="•"/>
              <a:defRPr kumimoji="1" sz="2200">
                <a:solidFill>
                  <a:schemeClr val="tx1"/>
                </a:solidFill>
                <a:latin typeface="Arial" pitchFamily="34" charset="0"/>
                <a:ea typeface="標楷體" pitchFamily="65" charset="-120"/>
              </a:defRPr>
            </a:lvl3pPr>
            <a:lvl4pPr marL="1600200" indent="-228600" eaLnBrk="0" hangingPunct="0">
              <a:spcBef>
                <a:spcPct val="20000"/>
              </a:spcBef>
              <a:buChar char="–"/>
              <a:defRPr kumimoji="1" sz="2200">
                <a:solidFill>
                  <a:schemeClr val="tx1"/>
                </a:solidFill>
                <a:latin typeface="Arial" pitchFamily="34" charset="0"/>
                <a:ea typeface="標楷體" pitchFamily="65" charset="-120"/>
              </a:defRPr>
            </a:lvl4pPr>
            <a:lvl5pPr marL="2057400" indent="-228600" eaLnBrk="0" hangingPunct="0">
              <a:spcBef>
                <a:spcPct val="20000"/>
              </a:spcBef>
              <a:buChar char="»"/>
              <a:defRPr kumimoji="1" sz="22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200">
                <a:solidFill>
                  <a:schemeClr val="tx1"/>
                </a:solidFill>
                <a:latin typeface="Arial" pitchFamily="34" charset="0"/>
                <a:ea typeface="標楷體" pitchFamily="65" charset="-120"/>
              </a:defRPr>
            </a:lvl9pPr>
          </a:lstStyle>
          <a:p>
            <a:pPr eaLnBrk="1" hangingPunct="1">
              <a:spcBef>
                <a:spcPct val="50000"/>
              </a:spcBef>
              <a:buFontTx/>
              <a:buNone/>
            </a:pPr>
            <a:r>
              <a:rPr lang="zh-TW" altLang="en-US" sz="1000">
                <a:latin typeface="標楷體" pitchFamily="65" charset="-120"/>
              </a:rPr>
              <a:t>資料來源</a:t>
            </a:r>
            <a:r>
              <a:rPr lang="en-US" altLang="zh-TW" sz="1000">
                <a:latin typeface="標楷體" pitchFamily="65" charset="-120"/>
              </a:rPr>
              <a:t>: </a:t>
            </a:r>
            <a:r>
              <a:rPr lang="zh-TW" altLang="en-US" sz="1000">
                <a:latin typeface="標楷體" pitchFamily="65" charset="-120"/>
              </a:rPr>
              <a:t>美林 元大寶來投信整理  資料時間</a:t>
            </a:r>
            <a:r>
              <a:rPr lang="en-US" altLang="zh-TW" sz="1000">
                <a:latin typeface="標楷體" pitchFamily="65" charset="-120"/>
              </a:rPr>
              <a:t>:2005/6/17- 2014/6/17 </a:t>
            </a:r>
          </a:p>
        </p:txBody>
      </p:sp>
      <p:sp>
        <p:nvSpPr>
          <p:cNvPr id="4" name="矩形 3"/>
          <p:cNvSpPr/>
          <p:nvPr/>
        </p:nvSpPr>
        <p:spPr>
          <a:xfrm>
            <a:off x="8243888" y="2565400"/>
            <a:ext cx="431800" cy="43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 name="矩形 4"/>
          <p:cNvSpPr/>
          <p:nvPr/>
        </p:nvSpPr>
        <p:spPr>
          <a:xfrm>
            <a:off x="3348038" y="3429000"/>
            <a:ext cx="503237"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78858" name="Picture 50" descr="ANd9GcRHe0e31goA8Gx-y6gsNodMFa8HzYO2zwDZ1zjYc4_L9LmLvyvJRPNRdgAx">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374900"/>
            <a:ext cx="10525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2189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idx="4294967295"/>
          </p:nvPr>
        </p:nvSpPr>
        <p:spPr>
          <a:xfrm>
            <a:off x="0" y="-95250"/>
            <a:ext cx="7772400" cy="1143000"/>
          </a:xfrm>
        </p:spPr>
        <p:txBody>
          <a:bodyPr/>
          <a:lstStyle/>
          <a:p>
            <a:pPr eaLnBrk="1" hangingPunct="1"/>
            <a:r>
              <a:rPr lang="zh-TW" altLang="en-US" sz="2800" dirty="0">
                <a:cs typeface="Times New Roman" pitchFamily="18" charset="0"/>
              </a:rPr>
              <a:t>買債券 </a:t>
            </a:r>
            <a:r>
              <a:rPr lang="en-US" altLang="zh-TW" sz="2800" dirty="0">
                <a:cs typeface="Times New Roman" pitchFamily="18" charset="0"/>
              </a:rPr>
              <a:t>= </a:t>
            </a:r>
            <a:r>
              <a:rPr lang="zh-TW" altLang="en-US" sz="2800" dirty="0">
                <a:cs typeface="Times New Roman" pitchFamily="18" charset="0"/>
              </a:rPr>
              <a:t>借錢給對方</a:t>
            </a:r>
          </a:p>
        </p:txBody>
      </p:sp>
      <p:sp>
        <p:nvSpPr>
          <p:cNvPr id="46083" name="Rectangle 4"/>
          <p:cNvSpPr>
            <a:spLocks noChangeArrowheads="1"/>
          </p:cNvSpPr>
          <p:nvPr/>
        </p:nvSpPr>
        <p:spPr bwMode="auto">
          <a:xfrm>
            <a:off x="410491" y="1093917"/>
            <a:ext cx="1747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en-US" altLang="zh-TW" sz="2400" b="1" dirty="0">
                <a:solidFill>
                  <a:srgbClr val="0066FF"/>
                </a:solidFill>
                <a:latin typeface="微軟正黑體" panose="020B0604030504040204" pitchFamily="34" charset="-120"/>
                <a:ea typeface="微軟正黑體" panose="020B0604030504040204" pitchFamily="34" charset="-120"/>
              </a:rPr>
              <a:t>1. </a:t>
            </a:r>
            <a:r>
              <a:rPr lang="zh-TW" altLang="en-US" sz="2400" b="1" dirty="0">
                <a:solidFill>
                  <a:srgbClr val="0066FF"/>
                </a:solidFill>
                <a:latin typeface="微軟正黑體" panose="020B0604030504040204" pitchFamily="34" charset="-120"/>
                <a:ea typeface="微軟正黑體" panose="020B0604030504040204" pitchFamily="34" charset="-120"/>
              </a:rPr>
              <a:t>借給誰</a:t>
            </a:r>
            <a:r>
              <a:rPr lang="en-US" altLang="zh-TW" sz="2400" b="1" dirty="0">
                <a:solidFill>
                  <a:srgbClr val="0066FF"/>
                </a:solidFill>
                <a:latin typeface="微軟正黑體" panose="020B0604030504040204" pitchFamily="34" charset="-120"/>
                <a:ea typeface="微軟正黑體" panose="020B0604030504040204" pitchFamily="34" charset="-120"/>
              </a:rPr>
              <a:t>?  </a:t>
            </a:r>
          </a:p>
        </p:txBody>
      </p:sp>
      <p:sp>
        <p:nvSpPr>
          <p:cNvPr id="46084" name="Rectangle 5"/>
          <p:cNvSpPr>
            <a:spLocks noChangeArrowheads="1"/>
          </p:cNvSpPr>
          <p:nvPr/>
        </p:nvSpPr>
        <p:spPr bwMode="auto">
          <a:xfrm>
            <a:off x="432915" y="2497138"/>
            <a:ext cx="2363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en-US" altLang="zh-TW" sz="2400" b="1">
                <a:solidFill>
                  <a:srgbClr val="0066FF"/>
                </a:solidFill>
                <a:latin typeface="微軟正黑體" panose="020B0604030504040204" pitchFamily="34" charset="-120"/>
                <a:ea typeface="微軟正黑體" panose="020B0604030504040204" pitchFamily="34" charset="-120"/>
              </a:rPr>
              <a:t>2.</a:t>
            </a:r>
            <a:r>
              <a:rPr lang="zh-TW" altLang="en-US" sz="2400" b="1">
                <a:solidFill>
                  <a:srgbClr val="0066FF"/>
                </a:solidFill>
                <a:latin typeface="微軟正黑體" panose="020B0604030504040204" pitchFamily="34" charset="-120"/>
                <a:ea typeface="微軟正黑體" panose="020B0604030504040204" pitchFamily="34" charset="-120"/>
              </a:rPr>
              <a:t> 信用好不好</a:t>
            </a:r>
            <a:r>
              <a:rPr lang="en-US" altLang="zh-TW" sz="2400" b="1">
                <a:solidFill>
                  <a:srgbClr val="0066FF"/>
                </a:solidFill>
                <a:latin typeface="微軟正黑體" panose="020B0604030504040204" pitchFamily="34" charset="-120"/>
                <a:ea typeface="微軟正黑體" panose="020B0604030504040204" pitchFamily="34" charset="-120"/>
              </a:rPr>
              <a:t>?  </a:t>
            </a:r>
          </a:p>
        </p:txBody>
      </p:sp>
      <p:sp>
        <p:nvSpPr>
          <p:cNvPr id="46085" name="Rectangle 7"/>
          <p:cNvSpPr>
            <a:spLocks noChangeArrowheads="1"/>
          </p:cNvSpPr>
          <p:nvPr/>
        </p:nvSpPr>
        <p:spPr bwMode="auto">
          <a:xfrm>
            <a:off x="-7938" y="1560642"/>
            <a:ext cx="97123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633413"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200" b="1" dirty="0">
                <a:latin typeface="微軟正黑體" panose="020B0604030504040204" pitchFamily="34" charset="-120"/>
                <a:ea typeface="微軟正黑體" panose="020B0604030504040204" pitchFamily="34" charset="-120"/>
              </a:rPr>
              <a:t>美國政府</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美債</a:t>
            </a:r>
            <a:r>
              <a:rPr lang="en-US" altLang="zh-TW" sz="2200" b="1" dirty="0">
                <a:latin typeface="微軟正黑體" panose="020B0604030504040204" pitchFamily="34" charset="-120"/>
                <a:ea typeface="微軟正黑體" panose="020B0604030504040204" pitchFamily="34" charset="-120"/>
              </a:rPr>
              <a:t>)   / </a:t>
            </a:r>
            <a:r>
              <a:rPr lang="zh-TW" altLang="en-US" sz="2200" b="1" dirty="0">
                <a:latin typeface="微軟正黑體" panose="020B0604030504040204" pitchFamily="34" charset="-120"/>
                <a:ea typeface="微軟正黑體" panose="020B0604030504040204" pitchFamily="34" charset="-120"/>
              </a:rPr>
              <a:t>新興國家</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新興債</a:t>
            </a:r>
            <a:r>
              <a:rPr lang="en-US" altLang="zh-TW" sz="2200" b="1" dirty="0">
                <a:latin typeface="微軟正黑體" panose="020B0604030504040204" pitchFamily="34" charset="-120"/>
                <a:ea typeface="微軟正黑體" panose="020B0604030504040204" pitchFamily="34" charset="-120"/>
              </a:rPr>
              <a:t>)                                                       </a:t>
            </a:r>
            <a:endParaRPr lang="en-US" altLang="zh-TW" sz="2200" b="1" dirty="0" smtClean="0">
              <a:latin typeface="微軟正黑體" panose="020B0604030504040204" pitchFamily="34" charset="-120"/>
              <a:ea typeface="微軟正黑體" panose="020B0604030504040204" pitchFamily="34" charset="-120"/>
            </a:endParaRPr>
          </a:p>
          <a:p>
            <a:pPr eaLnBrk="1" hangingPunct="1">
              <a:spcBef>
                <a:spcPct val="50000"/>
              </a:spcBef>
            </a:pPr>
            <a:r>
              <a:rPr lang="zh-TW" altLang="en-US" sz="2200" b="1" dirty="0" smtClean="0">
                <a:latin typeface="微軟正黑體" panose="020B0604030504040204" pitchFamily="34" charset="-120"/>
                <a:ea typeface="微軟正黑體" panose="020B0604030504040204" pitchFamily="34" charset="-120"/>
              </a:rPr>
              <a:t>一般</a:t>
            </a:r>
            <a:r>
              <a:rPr lang="zh-TW" altLang="en-US" sz="2200" b="1" dirty="0">
                <a:latin typeface="微軟正黑體" panose="020B0604030504040204" pitchFamily="34" charset="-120"/>
                <a:ea typeface="微軟正黑體" panose="020B0604030504040204" pitchFamily="34" charset="-120"/>
              </a:rPr>
              <a:t>企業</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公司債</a:t>
            </a:r>
            <a:r>
              <a:rPr lang="en-US" altLang="zh-TW" sz="2200" b="1" dirty="0">
                <a:latin typeface="微軟正黑體" panose="020B0604030504040204" pitchFamily="34" charset="-120"/>
                <a:ea typeface="微軟正黑體" panose="020B0604030504040204" pitchFamily="34" charset="-120"/>
              </a:rPr>
              <a:t>) / </a:t>
            </a:r>
            <a:r>
              <a:rPr lang="zh-TW" altLang="en-US" sz="2200" b="1" dirty="0">
                <a:latin typeface="微軟正黑體" panose="020B0604030504040204" pitchFamily="34" charset="-120"/>
                <a:ea typeface="微軟正黑體" panose="020B0604030504040204" pitchFamily="34" charset="-120"/>
              </a:rPr>
              <a:t>銀行</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金融債</a:t>
            </a:r>
            <a:r>
              <a:rPr lang="en-US" altLang="zh-TW" sz="2200" b="1" dirty="0">
                <a:latin typeface="微軟正黑體" panose="020B0604030504040204" pitchFamily="34" charset="-120"/>
                <a:ea typeface="微軟正黑體" panose="020B0604030504040204" pitchFamily="34" charset="-120"/>
              </a:rPr>
              <a:t>)</a:t>
            </a:r>
            <a:r>
              <a:rPr lang="en-US" altLang="zh-TW" sz="2200" dirty="0">
                <a:solidFill>
                  <a:schemeClr val="accent2"/>
                </a:solidFill>
                <a:latin typeface="微軟正黑體" panose="020B0604030504040204" pitchFamily="34" charset="-120"/>
                <a:ea typeface="微軟正黑體" panose="020B0604030504040204" pitchFamily="34" charset="-120"/>
              </a:rPr>
              <a:t>  </a:t>
            </a:r>
          </a:p>
        </p:txBody>
      </p:sp>
      <p:sp>
        <p:nvSpPr>
          <p:cNvPr id="46086" name="Rectangle 8"/>
          <p:cNvSpPr>
            <a:spLocks noChangeArrowheads="1"/>
          </p:cNvSpPr>
          <p:nvPr/>
        </p:nvSpPr>
        <p:spPr bwMode="auto">
          <a:xfrm>
            <a:off x="468313" y="2997200"/>
            <a:ext cx="7473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200" b="1">
                <a:latin typeface="微軟正黑體" panose="020B0604030504040204" pitchFamily="34" charset="-120"/>
                <a:ea typeface="微軟正黑體" panose="020B0604030504040204" pitchFamily="34" charset="-120"/>
              </a:rPr>
              <a:t>信用評等</a:t>
            </a:r>
            <a:r>
              <a:rPr lang="en-US" altLang="zh-TW" sz="2200" b="1">
                <a:latin typeface="微軟正黑體" panose="020B0604030504040204" pitchFamily="34" charset="-120"/>
                <a:ea typeface="微軟正黑體" panose="020B0604030504040204" pitchFamily="34" charset="-120"/>
              </a:rPr>
              <a:t>:</a:t>
            </a:r>
            <a:r>
              <a:rPr lang="zh-TW" altLang="en-US" sz="2200" b="1">
                <a:latin typeface="微軟正黑體" panose="020B0604030504040204" pitchFamily="34" charset="-120"/>
                <a:ea typeface="微軟正黑體" panose="020B0604030504040204" pitchFamily="34" charset="-120"/>
              </a:rPr>
              <a:t>很好 </a:t>
            </a:r>
            <a:r>
              <a:rPr lang="en-US" altLang="zh-TW" sz="2200" b="1">
                <a:latin typeface="微軟正黑體" panose="020B0604030504040204" pitchFamily="34" charset="-120"/>
                <a:ea typeface="微軟正黑體" panose="020B0604030504040204" pitchFamily="34" charset="-120"/>
              </a:rPr>
              <a:t>(</a:t>
            </a:r>
            <a:r>
              <a:rPr lang="zh-TW" altLang="en-US" sz="2200" b="1">
                <a:latin typeface="微軟正黑體" panose="020B0604030504040204" pitchFamily="34" charset="-120"/>
                <a:ea typeface="微軟正黑體" panose="020B0604030504040204" pitchFamily="34" charset="-120"/>
              </a:rPr>
              <a:t>投資等級</a:t>
            </a:r>
            <a:r>
              <a:rPr lang="en-US" altLang="zh-TW" sz="2200" b="1">
                <a:latin typeface="微軟正黑體" panose="020B0604030504040204" pitchFamily="34" charset="-120"/>
                <a:ea typeface="微軟正黑體" panose="020B0604030504040204" pitchFamily="34" charset="-120"/>
              </a:rPr>
              <a:t>)</a:t>
            </a:r>
            <a:r>
              <a:rPr lang="zh-TW" altLang="en-US" sz="2200" b="1">
                <a:latin typeface="微軟正黑體" panose="020B0604030504040204" pitchFamily="34" charset="-120"/>
                <a:ea typeface="微軟正黑體" panose="020B0604030504040204" pitchFamily="34" charset="-120"/>
              </a:rPr>
              <a:t>，很差</a:t>
            </a:r>
            <a:r>
              <a:rPr lang="en-US" altLang="zh-TW" sz="2200" b="1">
                <a:latin typeface="微軟正黑體" panose="020B0604030504040204" pitchFamily="34" charset="-120"/>
                <a:ea typeface="微軟正黑體" panose="020B0604030504040204" pitchFamily="34" charset="-120"/>
              </a:rPr>
              <a:t>(</a:t>
            </a:r>
            <a:r>
              <a:rPr lang="zh-TW" altLang="en-US" sz="2200" b="1">
                <a:latin typeface="微軟正黑體" panose="020B0604030504040204" pitchFamily="34" charset="-120"/>
                <a:ea typeface="微軟正黑體" panose="020B0604030504040204" pitchFamily="34" charset="-120"/>
              </a:rPr>
              <a:t>高收益債</a:t>
            </a:r>
            <a:r>
              <a:rPr lang="en-US" altLang="zh-TW" sz="2200" b="1">
                <a:latin typeface="微軟正黑體" panose="020B0604030504040204" pitchFamily="34" charset="-120"/>
                <a:ea typeface="微軟正黑體" panose="020B0604030504040204" pitchFamily="34" charset="-120"/>
              </a:rPr>
              <a:t>)</a:t>
            </a:r>
          </a:p>
        </p:txBody>
      </p:sp>
      <p:sp>
        <p:nvSpPr>
          <p:cNvPr id="46087" name="Rectangle 9"/>
          <p:cNvSpPr>
            <a:spLocks noChangeArrowheads="1"/>
          </p:cNvSpPr>
          <p:nvPr/>
        </p:nvSpPr>
        <p:spPr bwMode="auto">
          <a:xfrm>
            <a:off x="-252413" y="3644900"/>
            <a:ext cx="4624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en-US" altLang="zh-TW" sz="2400" b="1">
                <a:solidFill>
                  <a:srgbClr val="0066FF"/>
                </a:solidFill>
                <a:latin typeface="微軟正黑體" panose="020B0604030504040204" pitchFamily="34" charset="-120"/>
                <a:ea typeface="微軟正黑體" panose="020B0604030504040204" pitchFamily="34" charset="-120"/>
              </a:rPr>
              <a:t>3.</a:t>
            </a:r>
            <a:r>
              <a:rPr lang="zh-TW" altLang="en-US" sz="2400" b="1">
                <a:solidFill>
                  <a:srgbClr val="0066FF"/>
                </a:solidFill>
                <a:latin typeface="微軟正黑體" panose="020B0604030504040204" pitchFamily="34" charset="-120"/>
                <a:ea typeface="微軟正黑體" panose="020B0604030504040204" pitchFamily="34" charset="-120"/>
              </a:rPr>
              <a:t> 借幾年</a:t>
            </a:r>
            <a:r>
              <a:rPr lang="en-US" altLang="zh-TW" sz="2400" b="1">
                <a:solidFill>
                  <a:srgbClr val="0066FF"/>
                </a:solidFill>
                <a:latin typeface="微軟正黑體" panose="020B0604030504040204" pitchFamily="34" charset="-120"/>
                <a:ea typeface="微軟正黑體" panose="020B0604030504040204" pitchFamily="34" charset="-120"/>
              </a:rPr>
              <a:t>?</a:t>
            </a:r>
            <a:r>
              <a:rPr lang="zh-TW" altLang="en-US" sz="2400" b="1">
                <a:solidFill>
                  <a:srgbClr val="0066FF"/>
                </a:solidFill>
                <a:latin typeface="微軟正黑體" panose="020B0604030504040204" pitchFamily="34" charset="-120"/>
                <a:ea typeface="微軟正黑體" panose="020B0604030504040204" pitchFamily="34" charset="-120"/>
              </a:rPr>
              <a:t>給多少利息</a:t>
            </a:r>
            <a:r>
              <a:rPr lang="en-US" altLang="zh-TW" sz="2400" b="1">
                <a:solidFill>
                  <a:srgbClr val="0066FF"/>
                </a:solidFill>
                <a:latin typeface="微軟正黑體" panose="020B0604030504040204" pitchFamily="34" charset="-120"/>
                <a:ea typeface="微軟正黑體" panose="020B0604030504040204" pitchFamily="34" charset="-120"/>
              </a:rPr>
              <a:t>?  </a:t>
            </a:r>
          </a:p>
        </p:txBody>
      </p:sp>
      <p:sp>
        <p:nvSpPr>
          <p:cNvPr id="46088" name="Rectangle 10"/>
          <p:cNvSpPr>
            <a:spLocks noChangeArrowheads="1"/>
          </p:cNvSpPr>
          <p:nvPr/>
        </p:nvSpPr>
        <p:spPr bwMode="auto">
          <a:xfrm>
            <a:off x="539750" y="4149725"/>
            <a:ext cx="83486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200" b="1" dirty="0">
                <a:latin typeface="微軟正黑體" panose="020B0604030504040204" pitchFamily="34" charset="-120"/>
                <a:ea typeface="微軟正黑體" panose="020B0604030504040204" pitchFamily="34" charset="-120"/>
              </a:rPr>
              <a:t>天下沒有白吃的午餐，信用越差，                                                                 年期越長，要求利率越高</a:t>
            </a:r>
          </a:p>
        </p:txBody>
      </p:sp>
      <p:sp>
        <p:nvSpPr>
          <p:cNvPr id="46089" name="Rectangle 11"/>
          <p:cNvSpPr>
            <a:spLocks noChangeArrowheads="1"/>
          </p:cNvSpPr>
          <p:nvPr/>
        </p:nvSpPr>
        <p:spPr bwMode="auto">
          <a:xfrm>
            <a:off x="395288" y="5084763"/>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en-US" altLang="zh-TW" sz="2400" b="1">
                <a:solidFill>
                  <a:srgbClr val="0066FF"/>
                </a:solidFill>
                <a:latin typeface="微軟正黑體" panose="020B0604030504040204" pitchFamily="34" charset="-120"/>
                <a:ea typeface="微軟正黑體" panose="020B0604030504040204" pitchFamily="34" charset="-120"/>
              </a:rPr>
              <a:t>4.</a:t>
            </a:r>
            <a:r>
              <a:rPr lang="zh-TW" altLang="en-US" sz="2400" b="1">
                <a:solidFill>
                  <a:srgbClr val="0066FF"/>
                </a:solidFill>
                <a:latin typeface="微軟正黑體" panose="020B0604030504040204" pitchFamily="34" charset="-120"/>
                <a:ea typeface="微軟正黑體" panose="020B0604030504040204" pitchFamily="34" charset="-120"/>
              </a:rPr>
              <a:t>會不會還不出錢</a:t>
            </a:r>
            <a:r>
              <a:rPr lang="en-US" altLang="zh-TW" sz="2400" b="1">
                <a:solidFill>
                  <a:srgbClr val="0066FF"/>
                </a:solidFill>
                <a:latin typeface="微軟正黑體" panose="020B0604030504040204" pitchFamily="34" charset="-120"/>
                <a:ea typeface="微軟正黑體" panose="020B0604030504040204" pitchFamily="34" charset="-120"/>
              </a:rPr>
              <a:t>?</a:t>
            </a:r>
          </a:p>
        </p:txBody>
      </p:sp>
      <p:sp>
        <p:nvSpPr>
          <p:cNvPr id="46090" name="Rectangle 12"/>
          <p:cNvSpPr>
            <a:spLocks noChangeArrowheads="1"/>
          </p:cNvSpPr>
          <p:nvPr/>
        </p:nvSpPr>
        <p:spPr bwMode="auto">
          <a:xfrm>
            <a:off x="468313" y="5589588"/>
            <a:ext cx="62849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200" b="1">
                <a:solidFill>
                  <a:schemeClr val="accent2"/>
                </a:solidFill>
                <a:latin typeface="微軟正黑體" panose="020B0604030504040204" pitchFamily="34" charset="-120"/>
                <a:ea typeface="微軟正黑體" panose="020B0604030504040204" pitchFamily="34" charset="-120"/>
              </a:rPr>
              <a:t> </a:t>
            </a:r>
            <a:r>
              <a:rPr lang="zh-TW" altLang="en-US" sz="2200" b="1">
                <a:latin typeface="微軟正黑體" panose="020B0604030504040204" pitchFamily="34" charset="-120"/>
                <a:ea typeface="微軟正黑體" panose="020B0604030504040204" pitchFamily="34" charset="-120"/>
              </a:rPr>
              <a:t>景氣循環、公司營運及財務狀況，影響還款能力</a:t>
            </a:r>
          </a:p>
        </p:txBody>
      </p:sp>
      <p:sp>
        <p:nvSpPr>
          <p:cNvPr id="46091" name="AutoShape 13"/>
          <p:cNvSpPr>
            <a:spLocks/>
          </p:cNvSpPr>
          <p:nvPr/>
        </p:nvSpPr>
        <p:spPr bwMode="auto">
          <a:xfrm>
            <a:off x="6732588" y="1793875"/>
            <a:ext cx="363537" cy="2806700"/>
          </a:xfrm>
          <a:prstGeom prst="rightBrace">
            <a:avLst>
              <a:gd name="adj1" fmla="val 63945"/>
              <a:gd name="adj2" fmla="val 4664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p:txBody>
      </p:sp>
      <p:sp>
        <p:nvSpPr>
          <p:cNvPr id="46092" name="Text Box 15"/>
          <p:cNvSpPr txBox="1">
            <a:spLocks noChangeArrowheads="1"/>
          </p:cNvSpPr>
          <p:nvPr/>
        </p:nvSpPr>
        <p:spPr bwMode="auto">
          <a:xfrm>
            <a:off x="7145338" y="2932113"/>
            <a:ext cx="1716087" cy="406400"/>
          </a:xfrm>
          <a:prstGeom prst="rect">
            <a:avLst/>
          </a:prstGeom>
          <a:solidFill>
            <a:srgbClr val="0000FF"/>
          </a:solidFill>
          <a:ln w="9525" algn="ctr">
            <a:solidFill>
              <a:schemeClr val="accent2"/>
            </a:solidFill>
            <a:miter lim="800000"/>
            <a:headEnd/>
            <a:tailEnd/>
          </a:ln>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chemeClr val="accent2"/>
                </a:solidFill>
                <a:latin typeface="微軟正黑體" panose="020B0604030504040204" pitchFamily="34" charset="-120"/>
                <a:ea typeface="微軟正黑體" panose="020B0604030504040204" pitchFamily="34" charset="-120"/>
              </a:rPr>
              <a:t>  </a:t>
            </a:r>
            <a:r>
              <a:rPr kumimoji="0" lang="zh-TW" altLang="en-US" sz="2000" b="1">
                <a:solidFill>
                  <a:schemeClr val="bg1"/>
                </a:solidFill>
                <a:latin typeface="微軟正黑體" panose="020B0604030504040204" pitchFamily="34" charset="-120"/>
                <a:ea typeface="微軟正黑體" panose="020B0604030504040204" pitchFamily="34" charset="-120"/>
              </a:rPr>
              <a:t>事前評估</a:t>
            </a:r>
            <a:endParaRPr kumimoji="0" lang="en-US" altLang="zh-TW" sz="2000" b="1">
              <a:solidFill>
                <a:schemeClr val="bg1"/>
              </a:solidFill>
              <a:latin typeface="微軟正黑體" panose="020B0604030504040204" pitchFamily="34" charset="-120"/>
              <a:ea typeface="微軟正黑體" panose="020B0604030504040204" pitchFamily="34" charset="-120"/>
            </a:endParaRPr>
          </a:p>
        </p:txBody>
      </p:sp>
      <p:sp>
        <p:nvSpPr>
          <p:cNvPr id="46093" name="Text Box 16"/>
          <p:cNvSpPr txBox="1">
            <a:spLocks noChangeArrowheads="1"/>
          </p:cNvSpPr>
          <p:nvPr/>
        </p:nvSpPr>
        <p:spPr bwMode="auto">
          <a:xfrm>
            <a:off x="7192963" y="5272088"/>
            <a:ext cx="1655762" cy="406400"/>
          </a:xfrm>
          <a:prstGeom prst="rect">
            <a:avLst/>
          </a:prstGeom>
          <a:solidFill>
            <a:srgbClr val="0000FF"/>
          </a:solidFill>
          <a:ln w="9525" algn="ctr">
            <a:solidFill>
              <a:schemeClr val="accent2"/>
            </a:solidFill>
            <a:miter lim="800000"/>
            <a:headEnd/>
            <a:tailEnd/>
          </a:ln>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chemeClr val="accent2"/>
                </a:solidFill>
                <a:latin typeface="微軟正黑體" panose="020B0604030504040204" pitchFamily="34" charset="-120"/>
                <a:ea typeface="微軟正黑體" panose="020B0604030504040204" pitchFamily="34" charset="-120"/>
              </a:rPr>
              <a:t>  </a:t>
            </a:r>
            <a:r>
              <a:rPr kumimoji="0" lang="zh-TW" altLang="en-US" sz="2000" b="1">
                <a:solidFill>
                  <a:schemeClr val="bg1"/>
                </a:solidFill>
                <a:latin typeface="微軟正黑體" panose="020B0604030504040204" pitchFamily="34" charset="-120"/>
                <a:ea typeface="微軟正黑體" panose="020B0604030504040204" pitchFamily="34" charset="-120"/>
              </a:rPr>
              <a:t>事後追蹤</a:t>
            </a:r>
            <a:endParaRPr kumimoji="0" lang="en-US" altLang="zh-TW" sz="2000" b="1">
              <a:solidFill>
                <a:schemeClr val="bg1"/>
              </a:solidFill>
              <a:latin typeface="微軟正黑體" panose="020B0604030504040204" pitchFamily="34" charset="-120"/>
              <a:ea typeface="微軟正黑體" panose="020B0604030504040204" pitchFamily="34" charset="-120"/>
            </a:endParaRPr>
          </a:p>
        </p:txBody>
      </p:sp>
      <p:sp>
        <p:nvSpPr>
          <p:cNvPr id="46094" name="AutoShape 13"/>
          <p:cNvSpPr>
            <a:spLocks/>
          </p:cNvSpPr>
          <p:nvPr/>
        </p:nvSpPr>
        <p:spPr bwMode="auto">
          <a:xfrm>
            <a:off x="6673850" y="5156200"/>
            <a:ext cx="363538" cy="995363"/>
          </a:xfrm>
          <a:prstGeom prst="rightBrace">
            <a:avLst>
              <a:gd name="adj1" fmla="val 22817"/>
              <a:gd name="adj2" fmla="val 4664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1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14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1400" b="1">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09470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idx="4294967295"/>
          </p:nvPr>
        </p:nvSpPr>
        <p:spPr/>
        <p:txBody>
          <a:bodyPr/>
          <a:lstStyle/>
          <a:p>
            <a:pPr eaLnBrk="1" hangingPunct="1"/>
            <a:r>
              <a:rPr lang="zh-TW" altLang="en-US" sz="2800" dirty="0">
                <a:cs typeface="Times New Roman" pitchFamily="18" charset="0"/>
              </a:rPr>
              <a:t>債券發行人介紹 </a:t>
            </a:r>
            <a:r>
              <a:rPr lang="en-US" altLang="zh-TW" sz="2800" dirty="0">
                <a:cs typeface="Times New Roman" pitchFamily="18" charset="0"/>
              </a:rPr>
              <a:t>– </a:t>
            </a:r>
            <a:r>
              <a:rPr lang="zh-TW" altLang="en-US" sz="2800" dirty="0">
                <a:cs typeface="Times New Roman" pitchFamily="18" charset="0"/>
              </a:rPr>
              <a:t>以可口可樂為例</a:t>
            </a:r>
          </a:p>
        </p:txBody>
      </p:sp>
      <p:pic>
        <p:nvPicPr>
          <p:cNvPr id="47107" name="Picture 5"/>
          <p:cNvPicPr>
            <a:picLocks noChangeAspect="1" noChangeArrowheads="1"/>
          </p:cNvPicPr>
          <p:nvPr/>
        </p:nvPicPr>
        <p:blipFill>
          <a:blip r:embed="rId2">
            <a:lum bright="-4000"/>
            <a:extLst>
              <a:ext uri="{28A0092B-C50C-407E-A947-70E740481C1C}">
                <a14:useLocalDpi xmlns:a14="http://schemas.microsoft.com/office/drawing/2010/main" val="0"/>
              </a:ext>
            </a:extLst>
          </a:blip>
          <a:srcRect l="17216" t="12178" r="17450" b="19159"/>
          <a:stretch>
            <a:fillRect/>
          </a:stretch>
        </p:blipFill>
        <p:spPr bwMode="auto">
          <a:xfrm>
            <a:off x="609600" y="1341438"/>
            <a:ext cx="796607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08" name="Text Box 28"/>
          <p:cNvSpPr txBox="1">
            <a:spLocks noChangeArrowheads="1"/>
          </p:cNvSpPr>
          <p:nvPr/>
        </p:nvSpPr>
        <p:spPr bwMode="auto">
          <a:xfrm>
            <a:off x="3340100" y="2535238"/>
            <a:ext cx="171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rgbClr val="FF0000"/>
                </a:solidFill>
                <a:latin typeface="標楷體" pitchFamily="65" charset="-120"/>
              </a:rPr>
              <a:t>  </a:t>
            </a:r>
            <a:r>
              <a:rPr kumimoji="0" lang="en-US" altLang="zh-TW" b="1">
                <a:solidFill>
                  <a:srgbClr val="FF0000"/>
                </a:solidFill>
                <a:latin typeface="標楷體" pitchFamily="65" charset="-120"/>
              </a:rPr>
              <a:t>(5)</a:t>
            </a:r>
            <a:endParaRPr kumimoji="0" lang="zh-TW" altLang="en-US" b="1">
              <a:solidFill>
                <a:srgbClr val="FF0000"/>
              </a:solidFill>
              <a:latin typeface="標楷體" pitchFamily="65" charset="-120"/>
            </a:endParaRPr>
          </a:p>
        </p:txBody>
      </p:sp>
      <p:sp>
        <p:nvSpPr>
          <p:cNvPr id="47109" name="Text Box 31"/>
          <p:cNvSpPr txBox="1">
            <a:spLocks noChangeArrowheads="1"/>
          </p:cNvSpPr>
          <p:nvPr/>
        </p:nvSpPr>
        <p:spPr bwMode="auto">
          <a:xfrm>
            <a:off x="38100" y="1912938"/>
            <a:ext cx="900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rgbClr val="FF0000"/>
                </a:solidFill>
                <a:latin typeface="標楷體" pitchFamily="65" charset="-120"/>
              </a:rPr>
              <a:t>  </a:t>
            </a:r>
            <a:r>
              <a:rPr kumimoji="0" lang="en-US" altLang="zh-TW" b="1">
                <a:solidFill>
                  <a:srgbClr val="FF0000"/>
                </a:solidFill>
                <a:latin typeface="標楷體" pitchFamily="65" charset="-120"/>
              </a:rPr>
              <a:t>(1)</a:t>
            </a:r>
          </a:p>
        </p:txBody>
      </p:sp>
      <p:sp>
        <p:nvSpPr>
          <p:cNvPr id="47110" name="Text Box 32"/>
          <p:cNvSpPr txBox="1">
            <a:spLocks noChangeArrowheads="1"/>
          </p:cNvSpPr>
          <p:nvPr/>
        </p:nvSpPr>
        <p:spPr bwMode="auto">
          <a:xfrm>
            <a:off x="1638300" y="2751138"/>
            <a:ext cx="900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rgbClr val="FF0000"/>
                </a:solidFill>
                <a:latin typeface="標楷體" pitchFamily="65" charset="-120"/>
              </a:rPr>
              <a:t>  </a:t>
            </a:r>
            <a:r>
              <a:rPr kumimoji="0" lang="en-US" altLang="zh-TW" b="1">
                <a:solidFill>
                  <a:srgbClr val="FF0000"/>
                </a:solidFill>
                <a:latin typeface="標楷體" pitchFamily="65" charset="-120"/>
              </a:rPr>
              <a:t>(2)</a:t>
            </a:r>
          </a:p>
        </p:txBody>
      </p:sp>
      <p:sp>
        <p:nvSpPr>
          <p:cNvPr id="47111" name="Text Box 34"/>
          <p:cNvSpPr txBox="1">
            <a:spLocks noChangeArrowheads="1"/>
          </p:cNvSpPr>
          <p:nvPr/>
        </p:nvSpPr>
        <p:spPr bwMode="auto">
          <a:xfrm>
            <a:off x="0" y="3363913"/>
            <a:ext cx="900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rgbClr val="FF0000"/>
                </a:solidFill>
                <a:latin typeface="標楷體" pitchFamily="65" charset="-120"/>
              </a:rPr>
              <a:t>  </a:t>
            </a:r>
            <a:r>
              <a:rPr kumimoji="0" lang="en-US" altLang="zh-TW" b="1">
                <a:solidFill>
                  <a:srgbClr val="FF0000"/>
                </a:solidFill>
                <a:latin typeface="標楷體" pitchFamily="65" charset="-120"/>
              </a:rPr>
              <a:t>(3)</a:t>
            </a:r>
          </a:p>
        </p:txBody>
      </p:sp>
      <p:sp>
        <p:nvSpPr>
          <p:cNvPr id="47112" name="Text Box 36"/>
          <p:cNvSpPr txBox="1">
            <a:spLocks noChangeArrowheads="1"/>
          </p:cNvSpPr>
          <p:nvPr/>
        </p:nvSpPr>
        <p:spPr bwMode="auto">
          <a:xfrm>
            <a:off x="0" y="3759200"/>
            <a:ext cx="900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rgbClr val="FF0000"/>
                </a:solidFill>
                <a:latin typeface="標楷體" pitchFamily="65" charset="-120"/>
              </a:rPr>
              <a:t>  </a:t>
            </a:r>
            <a:r>
              <a:rPr kumimoji="0" lang="en-US" altLang="zh-TW" b="1">
                <a:solidFill>
                  <a:srgbClr val="FF0000"/>
                </a:solidFill>
                <a:latin typeface="標楷體" pitchFamily="65" charset="-120"/>
              </a:rPr>
              <a:t>(4)</a:t>
            </a:r>
          </a:p>
        </p:txBody>
      </p:sp>
      <p:sp>
        <p:nvSpPr>
          <p:cNvPr id="47113" name="Rectangle 19"/>
          <p:cNvSpPr>
            <a:spLocks noChangeArrowheads="1"/>
          </p:cNvSpPr>
          <p:nvPr/>
        </p:nvSpPr>
        <p:spPr bwMode="auto">
          <a:xfrm>
            <a:off x="1187450" y="1989138"/>
            <a:ext cx="1081088" cy="220662"/>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
        <p:nvSpPr>
          <p:cNvPr id="47114" name="Rectangle 20"/>
          <p:cNvSpPr>
            <a:spLocks noChangeArrowheads="1"/>
          </p:cNvSpPr>
          <p:nvPr/>
        </p:nvSpPr>
        <p:spPr bwMode="auto">
          <a:xfrm>
            <a:off x="2843213" y="2852738"/>
            <a:ext cx="1081087" cy="220662"/>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
        <p:nvSpPr>
          <p:cNvPr id="47115" name="Rectangle 21"/>
          <p:cNvSpPr>
            <a:spLocks noChangeArrowheads="1"/>
          </p:cNvSpPr>
          <p:nvPr/>
        </p:nvSpPr>
        <p:spPr bwMode="auto">
          <a:xfrm>
            <a:off x="1692275" y="3429000"/>
            <a:ext cx="1081088" cy="220663"/>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
        <p:nvSpPr>
          <p:cNvPr id="47116" name="Rectangle 22"/>
          <p:cNvSpPr>
            <a:spLocks noChangeArrowheads="1"/>
          </p:cNvSpPr>
          <p:nvPr/>
        </p:nvSpPr>
        <p:spPr bwMode="auto">
          <a:xfrm>
            <a:off x="1547813" y="3860800"/>
            <a:ext cx="1081087" cy="220663"/>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
        <p:nvSpPr>
          <p:cNvPr id="47117" name="Rectangle 23"/>
          <p:cNvSpPr>
            <a:spLocks noChangeArrowheads="1"/>
          </p:cNvSpPr>
          <p:nvPr/>
        </p:nvSpPr>
        <p:spPr bwMode="auto">
          <a:xfrm>
            <a:off x="4762500" y="2870200"/>
            <a:ext cx="1081088" cy="781050"/>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Tree>
    <p:extLst>
      <p:ext uri="{BB962C8B-B14F-4D97-AF65-F5344CB8AC3E}">
        <p14:creationId xmlns:p14="http://schemas.microsoft.com/office/powerpoint/2010/main" val="2612330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7"/>
          <p:cNvSpPr txBox="1">
            <a:spLocks noChangeArrowheads="1"/>
          </p:cNvSpPr>
          <p:nvPr/>
        </p:nvSpPr>
        <p:spPr bwMode="auto">
          <a:xfrm>
            <a:off x="4572001" y="1282700"/>
            <a:ext cx="4433888" cy="1015663"/>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400" b="1">
                <a:solidFill>
                  <a:srgbClr val="0066FF"/>
                </a:solidFill>
                <a:latin typeface="微軟正黑體" panose="020B0604030504040204" pitchFamily="34" charset="-120"/>
                <a:ea typeface="微軟正黑體" panose="020B0604030504040204" pitchFamily="34" charset="-120"/>
              </a:rPr>
              <a:t>分析 </a:t>
            </a:r>
            <a:r>
              <a:rPr lang="en-US" altLang="zh-TW" sz="2400" b="1">
                <a:solidFill>
                  <a:srgbClr val="0066FF"/>
                </a:solidFill>
                <a:latin typeface="微軟正黑體" panose="020B0604030504040204" pitchFamily="34" charset="-120"/>
                <a:ea typeface="微軟正黑體" panose="020B0604030504040204" pitchFamily="34" charset="-120"/>
              </a:rPr>
              <a:t>2. </a:t>
            </a:r>
            <a:r>
              <a:rPr lang="zh-TW" altLang="en-US" sz="2400" b="1">
                <a:solidFill>
                  <a:srgbClr val="0066FF"/>
                </a:solidFill>
                <a:latin typeface="微軟正黑體" panose="020B0604030504040204" pitchFamily="34" charset="-120"/>
                <a:ea typeface="微軟正黑體" panose="020B0604030504040204" pitchFamily="34" charset="-120"/>
              </a:rPr>
              <a:t>可口可樂給多少</a:t>
            </a:r>
            <a:r>
              <a:rPr lang="en-US" altLang="zh-TW" sz="2400" b="1">
                <a:solidFill>
                  <a:srgbClr val="0066FF"/>
                </a:solidFill>
                <a:latin typeface="微軟正黑體" panose="020B0604030504040204" pitchFamily="34" charset="-120"/>
                <a:ea typeface="微軟正黑體" panose="020B0604030504040204" pitchFamily="34" charset="-120"/>
              </a:rPr>
              <a:t>?</a:t>
            </a:r>
          </a:p>
          <a:p>
            <a:pPr eaLnBrk="1" hangingPunct="1">
              <a:spcBef>
                <a:spcPct val="50000"/>
              </a:spcBef>
            </a:pPr>
            <a:r>
              <a:rPr lang="zh-TW" altLang="en-US" sz="2400" b="1">
                <a:latin typeface="微軟正黑體" panose="020B0604030504040204" pitchFamily="34" charset="-120"/>
                <a:ea typeface="微軟正黑體" panose="020B0604030504040204" pitchFamily="34" charset="-120"/>
              </a:rPr>
              <a:t>收益率</a:t>
            </a:r>
            <a:r>
              <a:rPr lang="en-US" altLang="zh-TW" sz="2400" b="1">
                <a:latin typeface="微軟正黑體" panose="020B0604030504040204" pitchFamily="34" charset="-120"/>
                <a:ea typeface="微軟正黑體" panose="020B0604030504040204" pitchFamily="34" charset="-120"/>
              </a:rPr>
              <a:t>1.65% (=</a:t>
            </a:r>
            <a:r>
              <a:rPr lang="zh-TW" altLang="en-US" sz="2400" b="1">
                <a:latin typeface="微軟正黑體" panose="020B0604030504040204" pitchFamily="34" charset="-120"/>
                <a:ea typeface="微軟正黑體" panose="020B0604030504040204" pitchFamily="34" charset="-120"/>
              </a:rPr>
              <a:t>公債 </a:t>
            </a:r>
            <a:r>
              <a:rPr lang="en-US" altLang="zh-TW" sz="2400" b="1">
                <a:latin typeface="微軟正黑體" panose="020B0604030504040204" pitchFamily="34" charset="-120"/>
                <a:ea typeface="微軟正黑體" panose="020B0604030504040204" pitchFamily="34" charset="-120"/>
              </a:rPr>
              <a:t>+ 0.85%)</a:t>
            </a:r>
          </a:p>
        </p:txBody>
      </p:sp>
      <p:sp>
        <p:nvSpPr>
          <p:cNvPr id="280578" name="Rectangle 2"/>
          <p:cNvSpPr>
            <a:spLocks noGrp="1" noChangeArrowheads="1"/>
          </p:cNvSpPr>
          <p:nvPr>
            <p:ph type="title" idx="4294967295"/>
          </p:nvPr>
        </p:nvSpPr>
        <p:spPr/>
        <p:txBody>
          <a:bodyPr/>
          <a:lstStyle/>
          <a:p>
            <a:pPr eaLnBrk="1" hangingPunct="1"/>
            <a:r>
              <a:rPr lang="zh-TW" altLang="en-US" sz="2800" dirty="0">
                <a:cs typeface="Times New Roman" pitchFamily="18" charset="0"/>
              </a:rPr>
              <a:t>如何判斷該不該借錢</a:t>
            </a:r>
            <a:r>
              <a:rPr lang="en-US" altLang="zh-TW" sz="2800" dirty="0">
                <a:cs typeface="Times New Roman" pitchFamily="18" charset="0"/>
              </a:rPr>
              <a:t>?</a:t>
            </a:r>
          </a:p>
        </p:txBody>
      </p:sp>
      <p:pic>
        <p:nvPicPr>
          <p:cNvPr id="48131" name="Picture 4" descr="j01958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2138" y="3141663"/>
            <a:ext cx="25892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5"/>
          <p:cNvSpPr txBox="1">
            <a:spLocks noChangeArrowheads="1"/>
          </p:cNvSpPr>
          <p:nvPr/>
        </p:nvSpPr>
        <p:spPr bwMode="auto">
          <a:xfrm>
            <a:off x="0" y="1341438"/>
            <a:ext cx="3887788" cy="1014412"/>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400" b="1">
                <a:solidFill>
                  <a:srgbClr val="0066FF"/>
                </a:solidFill>
                <a:latin typeface="微軟正黑體" panose="020B0604030504040204" pitchFamily="34" charset="-120"/>
                <a:ea typeface="微軟正黑體" panose="020B0604030504040204" pitchFamily="34" charset="-120"/>
              </a:rPr>
              <a:t> 分析</a:t>
            </a:r>
            <a:r>
              <a:rPr lang="en-US" altLang="zh-TW" sz="2400" b="1">
                <a:solidFill>
                  <a:srgbClr val="0066FF"/>
                </a:solidFill>
                <a:latin typeface="微軟正黑體" panose="020B0604030504040204" pitchFamily="34" charset="-120"/>
                <a:ea typeface="微軟正黑體" panose="020B0604030504040204" pitchFamily="34" charset="-120"/>
              </a:rPr>
              <a:t>1. </a:t>
            </a:r>
            <a:r>
              <a:rPr lang="zh-TW" altLang="en-US" sz="2400" b="1">
                <a:solidFill>
                  <a:srgbClr val="0066FF"/>
                </a:solidFill>
                <a:latin typeface="微軟正黑體" panose="020B0604030504040204" pitchFamily="34" charset="-120"/>
                <a:ea typeface="微軟正黑體" panose="020B0604030504040204" pitchFamily="34" charset="-120"/>
              </a:rPr>
              <a:t>定存利率在哪裡</a:t>
            </a:r>
            <a:r>
              <a:rPr lang="en-US" altLang="zh-TW" sz="2400" b="1">
                <a:solidFill>
                  <a:srgbClr val="0066FF"/>
                </a:solidFill>
                <a:latin typeface="微軟正黑體" panose="020B0604030504040204" pitchFamily="34" charset="-120"/>
                <a:ea typeface="微軟正黑體" panose="020B0604030504040204" pitchFamily="34" charset="-120"/>
              </a:rPr>
              <a:t>?</a:t>
            </a:r>
          </a:p>
          <a:p>
            <a:pPr eaLnBrk="1" hangingPunct="1">
              <a:spcBef>
                <a:spcPct val="50000"/>
              </a:spcBef>
            </a:pPr>
            <a:r>
              <a:rPr lang="zh-TW" altLang="en-US" sz="2400" b="1">
                <a:latin typeface="微軟正黑體" panose="020B0604030504040204" pitchFamily="34" charset="-120"/>
                <a:ea typeface="微軟正黑體" panose="020B0604030504040204" pitchFamily="34" charset="-120"/>
              </a:rPr>
              <a:t> 美國</a:t>
            </a:r>
            <a:r>
              <a:rPr lang="en-US" altLang="zh-TW" sz="2400" b="1">
                <a:latin typeface="微軟正黑體" panose="020B0604030504040204" pitchFamily="34" charset="-120"/>
                <a:ea typeface="微軟正黑體" panose="020B0604030504040204" pitchFamily="34" charset="-120"/>
              </a:rPr>
              <a:t>5</a:t>
            </a:r>
            <a:r>
              <a:rPr lang="zh-TW" altLang="en-US" sz="2400" b="1">
                <a:latin typeface="微軟正黑體" panose="020B0604030504040204" pitchFamily="34" charset="-120"/>
                <a:ea typeface="微軟正黑體" panose="020B0604030504040204" pitchFamily="34" charset="-120"/>
              </a:rPr>
              <a:t>年期公債利率 </a:t>
            </a:r>
            <a:r>
              <a:rPr lang="en-US" altLang="zh-TW" sz="2400" b="1">
                <a:latin typeface="微軟正黑體" panose="020B0604030504040204" pitchFamily="34" charset="-120"/>
                <a:ea typeface="微軟正黑體" panose="020B0604030504040204" pitchFamily="34" charset="-120"/>
              </a:rPr>
              <a:t>0.8%</a:t>
            </a:r>
          </a:p>
        </p:txBody>
      </p:sp>
      <p:sp>
        <p:nvSpPr>
          <p:cNvPr id="48134" name="Line 9"/>
          <p:cNvSpPr>
            <a:spLocks noChangeShapeType="1"/>
          </p:cNvSpPr>
          <p:nvPr/>
        </p:nvSpPr>
        <p:spPr bwMode="auto">
          <a:xfrm>
            <a:off x="1979613" y="2420938"/>
            <a:ext cx="1079500" cy="1223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8135" name="Line 10"/>
          <p:cNvSpPr>
            <a:spLocks noChangeShapeType="1"/>
          </p:cNvSpPr>
          <p:nvPr/>
        </p:nvSpPr>
        <p:spPr bwMode="auto">
          <a:xfrm flipV="1">
            <a:off x="5192713" y="2370138"/>
            <a:ext cx="1065212" cy="128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8136" name="Oval 12"/>
          <p:cNvSpPr>
            <a:spLocks noChangeArrowheads="1"/>
          </p:cNvSpPr>
          <p:nvPr/>
        </p:nvSpPr>
        <p:spPr bwMode="auto">
          <a:xfrm>
            <a:off x="7769421" y="1728788"/>
            <a:ext cx="1065212" cy="6477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微軟正黑體" panose="020B0604030504040204" pitchFamily="34" charset="-120"/>
              <a:ea typeface="微軟正黑體" panose="020B0604030504040204" pitchFamily="34" charset="-120"/>
            </a:endParaRPr>
          </a:p>
        </p:txBody>
      </p:sp>
      <p:sp>
        <p:nvSpPr>
          <p:cNvPr id="48137" name="Text Box 13"/>
          <p:cNvSpPr txBox="1">
            <a:spLocks noChangeArrowheads="1"/>
          </p:cNvSpPr>
          <p:nvPr/>
        </p:nvSpPr>
        <p:spPr bwMode="auto">
          <a:xfrm>
            <a:off x="6126163" y="2984500"/>
            <a:ext cx="2944812" cy="466725"/>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400" b="1">
                <a:solidFill>
                  <a:srgbClr val="FF00FF"/>
                </a:solidFill>
                <a:latin typeface="微軟正黑體" panose="020B0604030504040204" pitchFamily="34" charset="-120"/>
                <a:ea typeface="微軟正黑體" panose="020B0604030504040204" pitchFamily="34" charset="-120"/>
              </a:rPr>
              <a:t>可口可樂的信用風險</a:t>
            </a:r>
            <a:endParaRPr lang="en-US" altLang="zh-TW" sz="2400" b="1">
              <a:solidFill>
                <a:srgbClr val="FF00FF"/>
              </a:solidFill>
              <a:latin typeface="微軟正黑體" panose="020B0604030504040204" pitchFamily="34" charset="-120"/>
              <a:ea typeface="微軟正黑體" panose="020B0604030504040204" pitchFamily="34" charset="-120"/>
            </a:endParaRPr>
          </a:p>
        </p:txBody>
      </p:sp>
      <p:sp>
        <p:nvSpPr>
          <p:cNvPr id="48138" name="AutoShape 14"/>
          <p:cNvSpPr>
            <a:spLocks noChangeArrowheads="1"/>
          </p:cNvSpPr>
          <p:nvPr/>
        </p:nvSpPr>
        <p:spPr bwMode="auto">
          <a:xfrm rot="1130025">
            <a:off x="7812088" y="2492375"/>
            <a:ext cx="431800" cy="431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204431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zh-TW" altLang="en-US" sz="2800" dirty="0">
                <a:cs typeface="Times New Roman" pitchFamily="18" charset="0"/>
              </a:rPr>
              <a:t>怎麼買賣債券賺錢</a:t>
            </a:r>
            <a:r>
              <a:rPr lang="en-US" altLang="zh-TW" sz="2800" dirty="0">
                <a:cs typeface="Times New Roman" pitchFamily="18" charset="0"/>
              </a:rPr>
              <a:t>(1) ?</a:t>
            </a:r>
            <a:r>
              <a:rPr lang="zh-TW" altLang="en-US" sz="2800" dirty="0">
                <a:cs typeface="Times New Roman" pitchFamily="18" charset="0"/>
              </a:rPr>
              <a:t> 信用改善</a:t>
            </a:r>
            <a:endParaRPr lang="en-US" altLang="zh-TW" sz="2800" dirty="0">
              <a:cs typeface="Times New Roman" pitchFamily="18" charset="0"/>
            </a:endParaRPr>
          </a:p>
        </p:txBody>
      </p:sp>
      <p:sp>
        <p:nvSpPr>
          <p:cNvPr id="282627" name="Rectangle 3"/>
          <p:cNvSpPr>
            <a:spLocks noGrp="1" noChangeArrowheads="1"/>
          </p:cNvSpPr>
          <p:nvPr>
            <p:ph type="body" idx="4294967295"/>
          </p:nvPr>
        </p:nvSpPr>
        <p:spPr>
          <a:xfrm>
            <a:off x="250825" y="1341438"/>
            <a:ext cx="8785225" cy="5256212"/>
          </a:xfrm>
        </p:spPr>
        <p:txBody>
          <a:bodyPr/>
          <a:lstStyle/>
          <a:p>
            <a:pPr>
              <a:buFontTx/>
              <a:buNone/>
              <a:defRPr/>
            </a:pPr>
            <a:r>
              <a:rPr lang="zh-TW" altLang="en-US" b="1" dirty="0" smtClean="0">
                <a:solidFill>
                  <a:srgbClr val="0066FF"/>
                </a:solidFill>
              </a:rPr>
              <a:t>情境</a:t>
            </a:r>
            <a:r>
              <a:rPr lang="en-US" altLang="zh-TW" b="1" dirty="0" smtClean="0">
                <a:solidFill>
                  <a:srgbClr val="0066FF"/>
                </a:solidFill>
              </a:rPr>
              <a:t>1. </a:t>
            </a:r>
            <a:r>
              <a:rPr lang="zh-TW" altLang="en-US" b="1" dirty="0" smtClean="0">
                <a:solidFill>
                  <a:srgbClr val="0066FF"/>
                </a:solidFill>
              </a:rPr>
              <a:t>可口可樂獲利成長，市佔率擴大，信用變好</a:t>
            </a:r>
          </a:p>
          <a:p>
            <a:pPr>
              <a:buFontTx/>
              <a:buNone/>
              <a:defRPr/>
            </a:pPr>
            <a:endParaRPr lang="zh-TW" altLang="en-US" dirty="0" smtClean="0">
              <a:solidFill>
                <a:srgbClr val="0066FF"/>
              </a:solidFill>
            </a:endParaRPr>
          </a:p>
          <a:p>
            <a:pPr>
              <a:buFontTx/>
              <a:buNone/>
              <a:defRPr/>
            </a:pPr>
            <a:r>
              <a:rPr lang="zh-TW" altLang="en-US" dirty="0" smtClean="0"/>
              <a:t>一年前</a:t>
            </a:r>
            <a:r>
              <a:rPr lang="en-US" altLang="zh-TW" dirty="0" smtClean="0"/>
              <a:t>: </a:t>
            </a:r>
            <a:r>
              <a:rPr lang="zh-TW" altLang="en-US" dirty="0" smtClean="0"/>
              <a:t>可口可樂借款利率 </a:t>
            </a:r>
            <a:r>
              <a:rPr lang="zh-TW" altLang="en-US" dirty="0" smtClean="0">
                <a:solidFill>
                  <a:srgbClr val="FF00FF"/>
                </a:solidFill>
              </a:rPr>
              <a:t>公債利率 </a:t>
            </a:r>
            <a:r>
              <a:rPr lang="en-US" altLang="zh-TW" dirty="0" smtClean="0">
                <a:solidFill>
                  <a:srgbClr val="FF00FF"/>
                </a:solidFill>
              </a:rPr>
              <a:t>+ 0.85% = 1.65%</a:t>
            </a:r>
            <a:endParaRPr lang="zh-TW" altLang="en-US" dirty="0" smtClean="0">
              <a:solidFill>
                <a:srgbClr val="FF00FF"/>
              </a:solidFill>
            </a:endParaRPr>
          </a:p>
          <a:p>
            <a:pPr>
              <a:buFontTx/>
              <a:buNone/>
              <a:defRPr/>
            </a:pPr>
            <a:r>
              <a:rPr lang="zh-TW" altLang="en-US" dirty="0" smtClean="0"/>
              <a:t>   現在</a:t>
            </a:r>
            <a:r>
              <a:rPr lang="en-US" altLang="zh-TW" dirty="0" smtClean="0"/>
              <a:t>: </a:t>
            </a:r>
            <a:r>
              <a:rPr lang="zh-TW" altLang="en-US" dirty="0" smtClean="0"/>
              <a:t>可口可樂借錢利率 </a:t>
            </a:r>
            <a:r>
              <a:rPr lang="zh-TW" altLang="en-US" dirty="0" smtClean="0">
                <a:solidFill>
                  <a:srgbClr val="FF00FF"/>
                </a:solidFill>
              </a:rPr>
              <a:t>公債利率 </a:t>
            </a:r>
            <a:r>
              <a:rPr lang="en-US" altLang="zh-TW" dirty="0" smtClean="0">
                <a:solidFill>
                  <a:srgbClr val="FF00FF"/>
                </a:solidFill>
              </a:rPr>
              <a:t>+ 0.65%  = 1.45%</a:t>
            </a:r>
          </a:p>
          <a:p>
            <a:pPr>
              <a:buFontTx/>
              <a:buNone/>
              <a:defRPr/>
            </a:pPr>
            <a:endParaRPr lang="en-US" altLang="zh-TW" dirty="0" smtClean="0">
              <a:solidFill>
                <a:srgbClr val="FF00FF"/>
              </a:solidFill>
            </a:endParaRPr>
          </a:p>
          <a:p>
            <a:pPr>
              <a:buFontTx/>
              <a:buNone/>
              <a:defRPr/>
            </a:pPr>
            <a:endParaRPr lang="en-US" altLang="zh-TW" b="1" dirty="0" smtClean="0">
              <a:solidFill>
                <a:srgbClr val="0066FF"/>
              </a:solidFill>
            </a:endParaRPr>
          </a:p>
          <a:p>
            <a:pPr>
              <a:buFontTx/>
              <a:buNone/>
              <a:defRPr/>
            </a:pPr>
            <a:r>
              <a:rPr lang="zh-TW" altLang="en-US" b="1" dirty="0" smtClean="0">
                <a:solidFill>
                  <a:srgbClr val="0066FF"/>
                </a:solidFill>
              </a:rPr>
              <a:t>交易</a:t>
            </a:r>
            <a:r>
              <a:rPr lang="en-US" altLang="zh-TW" b="1" dirty="0" smtClean="0">
                <a:solidFill>
                  <a:srgbClr val="0066FF"/>
                </a:solidFill>
              </a:rPr>
              <a:t>: </a:t>
            </a:r>
            <a:r>
              <a:rPr lang="zh-TW" altLang="en-US" b="1" dirty="0" smtClean="0">
                <a:solidFill>
                  <a:srgbClr val="0066FF"/>
                </a:solidFill>
              </a:rPr>
              <a:t>我買的債券利率高，現在利率低</a:t>
            </a:r>
            <a:endParaRPr lang="en-US" altLang="zh-TW" b="1" dirty="0" smtClean="0">
              <a:solidFill>
                <a:srgbClr val="0066FF"/>
              </a:solidFill>
            </a:endParaRPr>
          </a:p>
          <a:p>
            <a:pPr>
              <a:buFontTx/>
              <a:buNone/>
              <a:defRPr/>
            </a:pPr>
            <a:r>
              <a:rPr lang="zh-TW" altLang="en-US" b="1" dirty="0" smtClean="0">
                <a:solidFill>
                  <a:srgbClr val="0066FF"/>
                </a:solidFill>
              </a:rPr>
              <a:t>      把債券賣給別人＝＞賺錢</a:t>
            </a:r>
          </a:p>
          <a:p>
            <a:pPr>
              <a:buFontTx/>
              <a:buNone/>
              <a:defRPr/>
            </a:pPr>
            <a:endParaRPr lang="zh-TW" altLang="en-US" dirty="0" smtClean="0">
              <a:solidFill>
                <a:srgbClr val="0066FF"/>
              </a:solidFill>
            </a:endParaRPr>
          </a:p>
          <a:p>
            <a:pPr>
              <a:buFontTx/>
              <a:buNone/>
              <a:defRPr/>
            </a:pPr>
            <a:r>
              <a:rPr lang="zh-TW" altLang="en-US" dirty="0" smtClean="0"/>
              <a:t>結論</a:t>
            </a:r>
            <a:r>
              <a:rPr lang="en-US" altLang="zh-TW" dirty="0" smtClean="0"/>
              <a:t>: </a:t>
            </a:r>
            <a:r>
              <a:rPr lang="zh-TW" altLang="en-US" dirty="0" smtClean="0"/>
              <a:t>信用風險下降</a:t>
            </a:r>
            <a:r>
              <a:rPr lang="en-US" altLang="zh-TW" dirty="0" smtClean="0"/>
              <a:t>=</a:t>
            </a:r>
            <a:r>
              <a:rPr lang="zh-TW" altLang="en-US" dirty="0" smtClean="0"/>
              <a:t>賺錢，信用風險上揚</a:t>
            </a:r>
            <a:r>
              <a:rPr lang="en-US" altLang="zh-TW" dirty="0" smtClean="0"/>
              <a:t>=</a:t>
            </a:r>
            <a:r>
              <a:rPr lang="zh-TW" altLang="en-US" dirty="0" smtClean="0"/>
              <a:t>損失</a:t>
            </a:r>
            <a:endParaRPr lang="zh-TW" altLang="en-US" dirty="0" smtClean="0">
              <a:solidFill>
                <a:srgbClr val="FF00FF"/>
              </a:solidFill>
            </a:endParaRPr>
          </a:p>
          <a:p>
            <a:pPr>
              <a:buFontTx/>
              <a:buNone/>
              <a:defRPr/>
            </a:pPr>
            <a:endParaRPr lang="zh-TW" altLang="en-US" dirty="0" smtClean="0"/>
          </a:p>
          <a:p>
            <a:pPr>
              <a:defRPr/>
            </a:pPr>
            <a:endParaRPr lang="zh-TW" altLang="en-US" dirty="0" smtClean="0">
              <a:solidFill>
                <a:srgbClr val="0066FF"/>
              </a:solidFill>
            </a:endParaRPr>
          </a:p>
        </p:txBody>
      </p:sp>
      <p:sp>
        <p:nvSpPr>
          <p:cNvPr id="49156" name="Oval 12"/>
          <p:cNvSpPr>
            <a:spLocks noChangeArrowheads="1"/>
          </p:cNvSpPr>
          <p:nvPr/>
        </p:nvSpPr>
        <p:spPr bwMode="auto">
          <a:xfrm>
            <a:off x="5738813" y="2678113"/>
            <a:ext cx="1065212" cy="6477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Arial" pitchFamily="34" charset="0"/>
              <a:ea typeface="新細明體" pitchFamily="18" charset="-120"/>
            </a:endParaRPr>
          </a:p>
        </p:txBody>
      </p:sp>
      <p:sp>
        <p:nvSpPr>
          <p:cNvPr id="49157" name="Text Box 13"/>
          <p:cNvSpPr txBox="1">
            <a:spLocks noChangeArrowheads="1"/>
          </p:cNvSpPr>
          <p:nvPr/>
        </p:nvSpPr>
        <p:spPr bwMode="auto">
          <a:xfrm>
            <a:off x="5918200" y="3382963"/>
            <a:ext cx="2944813" cy="466725"/>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400" b="1">
                <a:solidFill>
                  <a:srgbClr val="FF00FF"/>
                </a:solidFill>
                <a:latin typeface="標楷體" pitchFamily="65" charset="-120"/>
              </a:rPr>
              <a:t>可口可樂的信用變好</a:t>
            </a:r>
            <a:endParaRPr lang="en-US" altLang="zh-TW" sz="2400" b="1">
              <a:solidFill>
                <a:srgbClr val="FF00FF"/>
              </a:solidFill>
              <a:latin typeface="標楷體" pitchFamily="65" charset="-120"/>
            </a:endParaRPr>
          </a:p>
        </p:txBody>
      </p:sp>
    </p:spTree>
    <p:extLst>
      <p:ext uri="{BB962C8B-B14F-4D97-AF65-F5344CB8AC3E}">
        <p14:creationId xmlns:p14="http://schemas.microsoft.com/office/powerpoint/2010/main" val="1492615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zh-TW" altLang="en-US" sz="2800" dirty="0">
                <a:cs typeface="Times New Roman" pitchFamily="18" charset="0"/>
              </a:rPr>
              <a:t>怎麼買賣債券賺錢</a:t>
            </a:r>
            <a:r>
              <a:rPr lang="en-US" altLang="zh-TW" sz="2800" dirty="0">
                <a:cs typeface="Times New Roman" pitchFamily="18" charset="0"/>
              </a:rPr>
              <a:t>(2) ? </a:t>
            </a:r>
            <a:r>
              <a:rPr lang="zh-TW" altLang="en-US" sz="2800" dirty="0">
                <a:cs typeface="Times New Roman" pitchFamily="18" charset="0"/>
              </a:rPr>
              <a:t> 美國降息</a:t>
            </a:r>
          </a:p>
        </p:txBody>
      </p:sp>
      <p:sp>
        <p:nvSpPr>
          <p:cNvPr id="283651" name="Rectangle 3"/>
          <p:cNvSpPr>
            <a:spLocks noGrp="1" noChangeArrowheads="1"/>
          </p:cNvSpPr>
          <p:nvPr>
            <p:ph type="body" idx="4294967295"/>
          </p:nvPr>
        </p:nvSpPr>
        <p:spPr>
          <a:xfrm>
            <a:off x="122238" y="1154113"/>
            <a:ext cx="8785225" cy="5256212"/>
          </a:xfrm>
        </p:spPr>
        <p:txBody>
          <a:bodyPr/>
          <a:lstStyle/>
          <a:p>
            <a:pPr>
              <a:buFontTx/>
              <a:buNone/>
              <a:defRPr/>
            </a:pPr>
            <a:r>
              <a:rPr lang="zh-TW" altLang="en-US" b="1" dirty="0" smtClean="0">
                <a:solidFill>
                  <a:srgbClr val="0066FF"/>
                </a:solidFill>
              </a:rPr>
              <a:t>情境</a:t>
            </a:r>
            <a:r>
              <a:rPr lang="en-US" altLang="zh-TW" b="1" dirty="0" smtClean="0">
                <a:solidFill>
                  <a:srgbClr val="0066FF"/>
                </a:solidFill>
              </a:rPr>
              <a:t>2. </a:t>
            </a:r>
            <a:r>
              <a:rPr lang="zh-TW" altLang="en-US" b="1" dirty="0" smtClean="0">
                <a:solidFill>
                  <a:srgbClr val="0066FF"/>
                </a:solidFill>
              </a:rPr>
              <a:t>美國降息，市場利率下降</a:t>
            </a:r>
          </a:p>
          <a:p>
            <a:pPr>
              <a:buFontTx/>
              <a:buNone/>
              <a:defRPr/>
            </a:pPr>
            <a:endParaRPr lang="zh-TW" altLang="en-US" dirty="0" smtClean="0">
              <a:solidFill>
                <a:srgbClr val="0066FF"/>
              </a:solidFill>
            </a:endParaRPr>
          </a:p>
          <a:p>
            <a:pPr>
              <a:buFontTx/>
              <a:buNone/>
              <a:defRPr/>
            </a:pPr>
            <a:r>
              <a:rPr lang="zh-TW" altLang="en-US" dirty="0" smtClean="0"/>
              <a:t>一年前</a:t>
            </a:r>
            <a:r>
              <a:rPr lang="en-US" altLang="zh-TW" dirty="0" smtClean="0"/>
              <a:t>: </a:t>
            </a:r>
            <a:r>
              <a:rPr lang="zh-TW" altLang="en-US" dirty="0" smtClean="0"/>
              <a:t>可口可樂借款利率 </a:t>
            </a:r>
            <a:r>
              <a:rPr lang="en-US" altLang="zh-TW" dirty="0" smtClean="0">
                <a:solidFill>
                  <a:srgbClr val="FF00FF"/>
                </a:solidFill>
              </a:rPr>
              <a:t>0.50% + </a:t>
            </a:r>
            <a:r>
              <a:rPr lang="zh-TW" altLang="en-US" dirty="0" smtClean="0">
                <a:solidFill>
                  <a:srgbClr val="FF00FF"/>
                </a:solidFill>
              </a:rPr>
              <a:t>信用利差 </a:t>
            </a:r>
            <a:r>
              <a:rPr lang="en-US" altLang="zh-TW" dirty="0" smtClean="0">
                <a:solidFill>
                  <a:srgbClr val="FF00FF"/>
                </a:solidFill>
              </a:rPr>
              <a:t>= 1.65%</a:t>
            </a:r>
            <a:endParaRPr lang="zh-TW" altLang="en-US" dirty="0" smtClean="0">
              <a:solidFill>
                <a:srgbClr val="FF00FF"/>
              </a:solidFill>
            </a:endParaRPr>
          </a:p>
          <a:p>
            <a:pPr>
              <a:buFontTx/>
              <a:buNone/>
              <a:defRPr/>
            </a:pPr>
            <a:r>
              <a:rPr lang="zh-TW" altLang="en-US" dirty="0" smtClean="0"/>
              <a:t>   現在</a:t>
            </a:r>
            <a:r>
              <a:rPr lang="en-US" altLang="zh-TW" dirty="0" smtClean="0"/>
              <a:t>: </a:t>
            </a:r>
            <a:r>
              <a:rPr lang="zh-TW" altLang="en-US" dirty="0" smtClean="0"/>
              <a:t>可口可樂借錢利率  </a:t>
            </a:r>
            <a:r>
              <a:rPr lang="en-US" altLang="zh-TW" dirty="0" smtClean="0">
                <a:solidFill>
                  <a:srgbClr val="FF00FF"/>
                </a:solidFill>
              </a:rPr>
              <a:t>0.45% + </a:t>
            </a:r>
            <a:r>
              <a:rPr lang="zh-TW" altLang="en-US" dirty="0" smtClean="0">
                <a:solidFill>
                  <a:srgbClr val="FF00FF"/>
                </a:solidFill>
              </a:rPr>
              <a:t>信用利差 </a:t>
            </a:r>
            <a:r>
              <a:rPr lang="en-US" altLang="zh-TW" dirty="0" smtClean="0">
                <a:solidFill>
                  <a:srgbClr val="FF00FF"/>
                </a:solidFill>
              </a:rPr>
              <a:t>= 1.60%</a:t>
            </a:r>
            <a:endParaRPr lang="zh-TW" altLang="en-US" dirty="0" smtClean="0">
              <a:solidFill>
                <a:srgbClr val="FF00FF"/>
              </a:solidFill>
            </a:endParaRPr>
          </a:p>
          <a:p>
            <a:pPr>
              <a:buFontTx/>
              <a:buNone/>
              <a:defRPr/>
            </a:pPr>
            <a:endParaRPr lang="en-US" altLang="zh-TW" dirty="0" smtClean="0">
              <a:solidFill>
                <a:srgbClr val="0066FF"/>
              </a:solidFill>
            </a:endParaRPr>
          </a:p>
          <a:p>
            <a:pPr>
              <a:buFontTx/>
              <a:buNone/>
              <a:defRPr/>
            </a:pPr>
            <a:endParaRPr lang="zh-TW" altLang="en-US" dirty="0" smtClean="0">
              <a:solidFill>
                <a:srgbClr val="0066FF"/>
              </a:solidFill>
            </a:endParaRPr>
          </a:p>
          <a:p>
            <a:pPr>
              <a:buFontTx/>
              <a:buNone/>
              <a:defRPr/>
            </a:pPr>
            <a:r>
              <a:rPr lang="zh-TW" altLang="en-US" b="1" dirty="0" smtClean="0">
                <a:solidFill>
                  <a:srgbClr val="0066FF"/>
                </a:solidFill>
              </a:rPr>
              <a:t>交易</a:t>
            </a:r>
            <a:r>
              <a:rPr lang="en-US" altLang="zh-TW" b="1" dirty="0" smtClean="0">
                <a:solidFill>
                  <a:srgbClr val="0066FF"/>
                </a:solidFill>
              </a:rPr>
              <a:t>:</a:t>
            </a:r>
            <a:r>
              <a:rPr lang="zh-TW" altLang="en-US" b="1" dirty="0" smtClean="0">
                <a:solidFill>
                  <a:srgbClr val="0066FF"/>
                </a:solidFill>
              </a:rPr>
              <a:t>我買的債券利率高，現在利率低</a:t>
            </a:r>
            <a:endParaRPr lang="en-US" altLang="zh-TW" b="1" dirty="0" smtClean="0">
              <a:solidFill>
                <a:srgbClr val="0066FF"/>
              </a:solidFill>
            </a:endParaRPr>
          </a:p>
          <a:p>
            <a:pPr>
              <a:buFontTx/>
              <a:buNone/>
              <a:defRPr/>
            </a:pPr>
            <a:r>
              <a:rPr lang="zh-TW" altLang="en-US" b="1" dirty="0" smtClean="0">
                <a:solidFill>
                  <a:srgbClr val="0066FF"/>
                </a:solidFill>
              </a:rPr>
              <a:t>     把債券賣給別人＝＞賺錢</a:t>
            </a:r>
          </a:p>
          <a:p>
            <a:pPr>
              <a:buFontTx/>
              <a:buNone/>
              <a:defRPr/>
            </a:pPr>
            <a:endParaRPr lang="zh-TW" altLang="en-US" dirty="0" smtClean="0">
              <a:solidFill>
                <a:srgbClr val="0066FF"/>
              </a:solidFill>
            </a:endParaRPr>
          </a:p>
          <a:p>
            <a:pPr>
              <a:buFontTx/>
              <a:buNone/>
              <a:defRPr/>
            </a:pPr>
            <a:r>
              <a:rPr lang="zh-TW" altLang="en-US" dirty="0" smtClean="0"/>
              <a:t>結論</a:t>
            </a:r>
            <a:r>
              <a:rPr lang="en-US" altLang="zh-TW" dirty="0" smtClean="0"/>
              <a:t>: </a:t>
            </a:r>
            <a:r>
              <a:rPr lang="zh-TW" altLang="en-US" dirty="0" smtClean="0"/>
              <a:t>市場利率下跌 </a:t>
            </a:r>
            <a:r>
              <a:rPr lang="en-US" altLang="zh-TW" dirty="0" smtClean="0"/>
              <a:t>= </a:t>
            </a:r>
            <a:r>
              <a:rPr lang="zh-TW" altLang="en-US" dirty="0" smtClean="0"/>
              <a:t>賺錢，市場利率上揚 </a:t>
            </a:r>
            <a:r>
              <a:rPr lang="en-US" altLang="zh-TW" dirty="0" smtClean="0"/>
              <a:t>= </a:t>
            </a:r>
            <a:r>
              <a:rPr lang="zh-TW" altLang="en-US" dirty="0" smtClean="0"/>
              <a:t>損失</a:t>
            </a:r>
            <a:endParaRPr lang="zh-TW" altLang="en-US" dirty="0" smtClean="0">
              <a:solidFill>
                <a:srgbClr val="FF00FF"/>
              </a:solidFill>
            </a:endParaRPr>
          </a:p>
          <a:p>
            <a:pPr>
              <a:buFontTx/>
              <a:buNone/>
              <a:defRPr/>
            </a:pPr>
            <a:endParaRPr lang="zh-TW" altLang="en-US" dirty="0" smtClean="0"/>
          </a:p>
          <a:p>
            <a:pPr>
              <a:defRPr/>
            </a:pPr>
            <a:endParaRPr lang="zh-TW" altLang="en-US" dirty="0" smtClean="0">
              <a:solidFill>
                <a:srgbClr val="0066FF"/>
              </a:solidFill>
            </a:endParaRPr>
          </a:p>
          <a:p>
            <a:pPr>
              <a:defRPr/>
            </a:pPr>
            <a:endParaRPr lang="zh-TW" altLang="en-US" dirty="0" smtClean="0"/>
          </a:p>
        </p:txBody>
      </p:sp>
      <p:sp>
        <p:nvSpPr>
          <p:cNvPr id="50180" name="Oval 12"/>
          <p:cNvSpPr>
            <a:spLocks noChangeArrowheads="1"/>
          </p:cNvSpPr>
          <p:nvPr/>
        </p:nvSpPr>
        <p:spPr bwMode="auto">
          <a:xfrm>
            <a:off x="4073525" y="2533650"/>
            <a:ext cx="1065213" cy="6477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endParaRPr lang="zh-TW" altLang="en-US">
              <a:latin typeface="微軟正黑體" panose="020B0604030504040204" pitchFamily="34" charset="-120"/>
              <a:ea typeface="微軟正黑體" panose="020B0604030504040204" pitchFamily="34" charset="-120"/>
            </a:endParaRPr>
          </a:p>
        </p:txBody>
      </p:sp>
      <p:sp>
        <p:nvSpPr>
          <p:cNvPr id="50181" name="Text Box 13"/>
          <p:cNvSpPr txBox="1">
            <a:spLocks noChangeArrowheads="1"/>
          </p:cNvSpPr>
          <p:nvPr/>
        </p:nvSpPr>
        <p:spPr bwMode="auto">
          <a:xfrm>
            <a:off x="4578350" y="3101975"/>
            <a:ext cx="2220913" cy="466725"/>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400" b="1">
                <a:solidFill>
                  <a:srgbClr val="FF00FF"/>
                </a:solidFill>
                <a:latin typeface="微軟正黑體" panose="020B0604030504040204" pitchFamily="34" charset="-120"/>
                <a:ea typeface="微軟正黑體" panose="020B0604030504040204" pitchFamily="34" charset="-120"/>
              </a:rPr>
              <a:t>政府利率下降</a:t>
            </a:r>
            <a:endParaRPr lang="en-US" altLang="zh-TW" sz="2400" b="1">
              <a:solidFill>
                <a:srgbClr val="FF00FF"/>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811417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內容版面配置區 2"/>
          <p:cNvSpPr>
            <a:spLocks/>
          </p:cNvSpPr>
          <p:nvPr/>
        </p:nvSpPr>
        <p:spPr bwMode="auto">
          <a:xfrm>
            <a:off x="0" y="895350"/>
            <a:ext cx="9069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00A0E9"/>
              </a:buClr>
              <a:buFont typeface="Wingdings" pitchFamily="2" charset="2"/>
              <a:buChar char="l"/>
            </a:pPr>
            <a:r>
              <a:rPr lang="zh-TW" altLang="en-US" sz="2000">
                <a:latin typeface="標楷體" pitchFamily="65" charset="-120"/>
                <a:ea typeface="標楷體" pitchFamily="65" charset="-120"/>
              </a:rPr>
              <a:t>債券基金不會持有債券到期，所以 </a:t>
            </a:r>
            <a:r>
              <a:rPr lang="zh-TW" altLang="en-US" sz="2400" b="1">
                <a:solidFill>
                  <a:srgbClr val="0066FF"/>
                </a:solidFill>
                <a:latin typeface="標楷體" pitchFamily="65" charset="-120"/>
                <a:ea typeface="標楷體" pitchFamily="65" charset="-120"/>
              </a:rPr>
              <a:t>基金年報酬率 不等於 基金殖利率</a:t>
            </a:r>
          </a:p>
          <a:p>
            <a:pPr marL="342900" indent="-342900" eaLnBrk="0" hangingPunct="0">
              <a:spcBef>
                <a:spcPct val="20000"/>
              </a:spcBef>
              <a:buClr>
                <a:srgbClr val="00A0E9"/>
              </a:buClr>
              <a:buFont typeface="Wingdings" pitchFamily="2" charset="2"/>
              <a:buChar char="l"/>
            </a:pPr>
            <a:r>
              <a:rPr lang="zh-TW" altLang="en-US" sz="2000">
                <a:latin typeface="標楷體" pitchFamily="65" charset="-120"/>
                <a:ea typeface="標楷體" pitchFamily="65" charset="-120"/>
              </a:rPr>
              <a:t>基金收益率變化 可以瞭解 債券價格變動</a:t>
            </a:r>
            <a:endParaRPr lang="zh-TW" altLang="en-US" sz="2000">
              <a:ea typeface="標楷體" pitchFamily="65" charset="-120"/>
            </a:endParaRPr>
          </a:p>
          <a:p>
            <a:pPr marL="342900" indent="-342900" eaLnBrk="0" hangingPunct="0">
              <a:spcBef>
                <a:spcPct val="20000"/>
              </a:spcBef>
              <a:buClr>
                <a:srgbClr val="00A0E9"/>
              </a:buClr>
              <a:buFont typeface="Wingdings" pitchFamily="2" charset="2"/>
              <a:buChar char="l"/>
            </a:pPr>
            <a:r>
              <a:rPr lang="zh-TW" altLang="en-US" sz="2000">
                <a:ea typeface="標楷體" pitchFamily="65" charset="-120"/>
              </a:rPr>
              <a:t>投資人也可以對債券利息收入有初步概念。</a:t>
            </a:r>
            <a:endParaRPr lang="zh-TW" altLang="en-US" sz="2000">
              <a:latin typeface="標楷體" pitchFamily="65" charset="-120"/>
              <a:ea typeface="標楷體" pitchFamily="65" charset="-120"/>
            </a:endParaRPr>
          </a:p>
          <a:p>
            <a:pPr marL="342900" indent="-342900" eaLnBrk="0" hangingPunct="0">
              <a:spcBef>
                <a:spcPct val="20000"/>
              </a:spcBef>
            </a:pPr>
            <a:r>
              <a:rPr lang="en-US" altLang="zh-TW" sz="2200">
                <a:ea typeface="標楷體" pitchFamily="65" charset="-120"/>
              </a:rPr>
              <a:t>     </a:t>
            </a:r>
          </a:p>
          <a:p>
            <a:pPr marL="342900" indent="-342900" eaLnBrk="0" hangingPunct="0">
              <a:spcBef>
                <a:spcPct val="20000"/>
              </a:spcBef>
            </a:pPr>
            <a:r>
              <a:rPr lang="zh-TW" altLang="en-US" sz="2600">
                <a:ea typeface="標楷體" pitchFamily="65" charset="-120"/>
              </a:rPr>
              <a:t>    </a:t>
            </a:r>
          </a:p>
        </p:txBody>
      </p:sp>
      <p:sp>
        <p:nvSpPr>
          <p:cNvPr id="23555" name="Rectangle 2"/>
          <p:cNvSpPr>
            <a:spLocks noGrp="1" noChangeArrowheads="1"/>
          </p:cNvSpPr>
          <p:nvPr>
            <p:ph type="title"/>
          </p:nvPr>
        </p:nvSpPr>
        <p:spPr/>
        <p:txBody>
          <a:bodyPr/>
          <a:lstStyle/>
          <a:p>
            <a:r>
              <a:rPr lang="zh-TW" altLang="en-US" sz="2800" dirty="0">
                <a:cs typeface="Times New Roman" pitchFamily="18" charset="0"/>
              </a:rPr>
              <a:t>債券基金的年報酬不會等於基金殖利率</a:t>
            </a:r>
          </a:p>
        </p:txBody>
      </p:sp>
      <p:pic>
        <p:nvPicPr>
          <p:cNvPr id="23556" name="Picture 4" descr="jpegsoyd"/>
          <p:cNvPicPr>
            <a:picLocks noChangeAspect="1" noChangeArrowheads="1"/>
          </p:cNvPicPr>
          <p:nvPr/>
        </p:nvPicPr>
        <p:blipFill>
          <a:blip r:embed="rId2">
            <a:extLst>
              <a:ext uri="{28A0092B-C50C-407E-A947-70E740481C1C}">
                <a14:useLocalDpi xmlns:a14="http://schemas.microsoft.com/office/drawing/2010/main" val="0"/>
              </a:ext>
            </a:extLst>
          </a:blip>
          <a:srcRect t="22960" r="385" b="8191"/>
          <a:stretch>
            <a:fillRect/>
          </a:stretch>
        </p:blipFill>
        <p:spPr bwMode="auto">
          <a:xfrm>
            <a:off x="369888" y="2933700"/>
            <a:ext cx="8112125"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6"/>
          <p:cNvSpPr txBox="1">
            <a:spLocks noChangeArrowheads="1"/>
          </p:cNvSpPr>
          <p:nvPr/>
        </p:nvSpPr>
        <p:spPr bwMode="auto">
          <a:xfrm>
            <a:off x="485775" y="2386013"/>
            <a:ext cx="7764463" cy="427037"/>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lgn="ctr">
              <a:spcBef>
                <a:spcPct val="50000"/>
              </a:spcBef>
            </a:pPr>
            <a:r>
              <a:rPr lang="zh-TW" altLang="en-US" sz="2200" b="1">
                <a:solidFill>
                  <a:schemeClr val="bg1"/>
                </a:solidFill>
                <a:latin typeface="標楷體" pitchFamily="65" charset="-120"/>
              </a:rPr>
              <a:t>新興市場美元債殖利率變化</a:t>
            </a:r>
            <a:endParaRPr lang="zh-TW" altLang="en-US" sz="2200" b="1">
              <a:solidFill>
                <a:schemeClr val="bg1"/>
              </a:solidFill>
            </a:endParaRPr>
          </a:p>
        </p:txBody>
      </p:sp>
      <p:sp>
        <p:nvSpPr>
          <p:cNvPr id="23558" name="Text Box 8"/>
          <p:cNvSpPr txBox="1">
            <a:spLocks noChangeArrowheads="1"/>
          </p:cNvSpPr>
          <p:nvPr/>
        </p:nvSpPr>
        <p:spPr bwMode="auto">
          <a:xfrm>
            <a:off x="534988" y="6069013"/>
            <a:ext cx="7632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sz="1000">
                <a:latin typeface="標楷體" pitchFamily="65" charset="-120"/>
              </a:rPr>
              <a:t>資料來源</a:t>
            </a:r>
            <a:r>
              <a:rPr lang="en-US" altLang="zh-TW" sz="1000">
                <a:latin typeface="標楷體" pitchFamily="65" charset="-120"/>
              </a:rPr>
              <a:t>: </a:t>
            </a:r>
            <a:r>
              <a:rPr lang="zh-TW" altLang="en-US" sz="1000">
                <a:latin typeface="標楷體" pitchFamily="65" charset="-120"/>
              </a:rPr>
              <a:t>摩根大通 元大寶來投信整理  資料時間</a:t>
            </a:r>
            <a:r>
              <a:rPr lang="en-US" altLang="zh-TW" sz="1000">
                <a:latin typeface="標楷體" pitchFamily="65" charset="-120"/>
              </a:rPr>
              <a:t>:2010/1/4-2014/6/13 </a:t>
            </a:r>
          </a:p>
        </p:txBody>
      </p:sp>
      <p:sp>
        <p:nvSpPr>
          <p:cNvPr id="23559" name="Line 9"/>
          <p:cNvSpPr>
            <a:spLocks noChangeShapeType="1"/>
          </p:cNvSpPr>
          <p:nvPr/>
        </p:nvSpPr>
        <p:spPr bwMode="auto">
          <a:xfrm>
            <a:off x="3924300" y="3429000"/>
            <a:ext cx="1441450" cy="172878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3560" name="Rectangle 10"/>
          <p:cNvSpPr>
            <a:spLocks noChangeArrowheads="1"/>
          </p:cNvSpPr>
          <p:nvPr/>
        </p:nvSpPr>
        <p:spPr bwMode="auto">
          <a:xfrm>
            <a:off x="3635375" y="2924175"/>
            <a:ext cx="3867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20000"/>
              </a:spcBef>
            </a:pPr>
            <a:r>
              <a:rPr lang="zh-TW" altLang="en-US" sz="2000" b="1">
                <a:solidFill>
                  <a:srgbClr val="0066FF"/>
                </a:solidFill>
                <a:latin typeface="標楷體" pitchFamily="65" charset="-120"/>
                <a:ea typeface="標楷體" pitchFamily="65" charset="-120"/>
              </a:rPr>
              <a:t>債券殖利率向下 </a:t>
            </a:r>
            <a:r>
              <a:rPr lang="en-US" altLang="zh-TW" sz="2000" b="1">
                <a:solidFill>
                  <a:srgbClr val="0066FF"/>
                </a:solidFill>
                <a:latin typeface="標楷體" pitchFamily="65" charset="-120"/>
                <a:ea typeface="標楷體" pitchFamily="65" charset="-120"/>
              </a:rPr>
              <a:t>= </a:t>
            </a:r>
            <a:r>
              <a:rPr lang="zh-TW" altLang="en-US" sz="2000" b="1">
                <a:solidFill>
                  <a:srgbClr val="0066FF"/>
                </a:solidFill>
                <a:latin typeface="標楷體" pitchFamily="65" charset="-120"/>
                <a:ea typeface="標楷體" pitchFamily="65" charset="-120"/>
              </a:rPr>
              <a:t>債券價格上漲</a:t>
            </a:r>
          </a:p>
        </p:txBody>
      </p:sp>
      <p:sp>
        <p:nvSpPr>
          <p:cNvPr id="23561" name="Line 11"/>
          <p:cNvSpPr>
            <a:spLocks noChangeShapeType="1"/>
          </p:cNvSpPr>
          <p:nvPr/>
        </p:nvSpPr>
        <p:spPr bwMode="auto">
          <a:xfrm flipV="1">
            <a:off x="6238875" y="3941763"/>
            <a:ext cx="473075" cy="1427162"/>
          </a:xfrm>
          <a:prstGeom prst="line">
            <a:avLst/>
          </a:prstGeom>
          <a:noFill/>
          <a:ln w="38100">
            <a:solidFill>
              <a:srgbClr val="FF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3562" name="Rectangle 12"/>
          <p:cNvSpPr>
            <a:spLocks noChangeArrowheads="1"/>
          </p:cNvSpPr>
          <p:nvPr/>
        </p:nvSpPr>
        <p:spPr bwMode="auto">
          <a:xfrm>
            <a:off x="4298950" y="5516563"/>
            <a:ext cx="38671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20000"/>
              </a:spcBef>
            </a:pPr>
            <a:r>
              <a:rPr lang="zh-TW" altLang="en-US" sz="2000" b="1">
                <a:solidFill>
                  <a:srgbClr val="FF00FF"/>
                </a:solidFill>
                <a:latin typeface="標楷體" pitchFamily="65" charset="-120"/>
                <a:ea typeface="標楷體" pitchFamily="65" charset="-120"/>
              </a:rPr>
              <a:t>債券殖利率向上 </a:t>
            </a:r>
            <a:r>
              <a:rPr lang="en-US" altLang="zh-TW" sz="2000" b="1">
                <a:solidFill>
                  <a:srgbClr val="FF00FF"/>
                </a:solidFill>
                <a:latin typeface="標楷體" pitchFamily="65" charset="-120"/>
                <a:ea typeface="標楷體" pitchFamily="65" charset="-120"/>
              </a:rPr>
              <a:t>= </a:t>
            </a:r>
            <a:r>
              <a:rPr lang="zh-TW" altLang="en-US" sz="2000" b="1">
                <a:solidFill>
                  <a:srgbClr val="FF00FF"/>
                </a:solidFill>
                <a:latin typeface="標楷體" pitchFamily="65" charset="-120"/>
                <a:ea typeface="標楷體" pitchFamily="65" charset="-120"/>
              </a:rPr>
              <a:t>債券價格下跌</a:t>
            </a:r>
          </a:p>
        </p:txBody>
      </p:sp>
      <p:sp>
        <p:nvSpPr>
          <p:cNvPr id="23563" name="Line 13"/>
          <p:cNvSpPr>
            <a:spLocks noChangeShapeType="1"/>
          </p:cNvSpPr>
          <p:nvPr/>
        </p:nvSpPr>
        <p:spPr bwMode="auto">
          <a:xfrm>
            <a:off x="7380288" y="3357563"/>
            <a:ext cx="647700" cy="1008062"/>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extLst>
      <p:ext uri="{BB962C8B-B14F-4D97-AF65-F5344CB8AC3E}">
        <p14:creationId xmlns:p14="http://schemas.microsoft.com/office/powerpoint/2010/main" val="1670109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p:cNvSpPr txBox="1">
            <a:spLocks noGrp="1" noChangeArrowheads="1"/>
          </p:cNvSpPr>
          <p:nvPr/>
        </p:nvSpPr>
        <p:spPr bwMode="auto">
          <a:xfrm>
            <a:off x="6803781" y="6481763"/>
            <a:ext cx="2133600" cy="476250"/>
          </a:xfrm>
          <a:prstGeom prst="rect">
            <a:avLst/>
          </a:prstGeom>
          <a:noFill/>
          <a:ln w="9525">
            <a:noFill/>
            <a:miter lim="800000"/>
            <a:headEnd/>
            <a:tailEnd/>
          </a:ln>
        </p:spPr>
        <p:txBody>
          <a:bodyPr/>
          <a:lstStyle/>
          <a:p>
            <a:pPr algn="r"/>
            <a:fld id="{9251ECD0-2875-4740-85C5-A0155144FD0C}" type="slidenum">
              <a:rPr kumimoji="0" lang="en-US" altLang="zh-TW" sz="1400">
                <a:solidFill>
                  <a:schemeClr val="bg1"/>
                </a:solidFill>
                <a:latin typeface="微軟正黑體" panose="020B0604030504040204" pitchFamily="34" charset="-120"/>
                <a:ea typeface="微軟正黑體" panose="020B0604030504040204" pitchFamily="34" charset="-120"/>
              </a:rPr>
              <a:pPr algn="r"/>
              <a:t>4</a:t>
            </a:fld>
            <a:endParaRPr kumimoji="0" lang="en-US" altLang="zh-TW" sz="1400">
              <a:solidFill>
                <a:schemeClr val="bg1"/>
              </a:solidFill>
              <a:latin typeface="微軟正黑體" panose="020B0604030504040204" pitchFamily="34" charset="-120"/>
              <a:ea typeface="微軟正黑體" panose="020B0604030504040204" pitchFamily="34" charset="-120"/>
            </a:endParaRPr>
          </a:p>
        </p:txBody>
      </p:sp>
      <p:sp>
        <p:nvSpPr>
          <p:cNvPr id="60418" name="Rectangle 2"/>
          <p:cNvSpPr>
            <a:spLocks noGrp="1"/>
          </p:cNvSpPr>
          <p:nvPr>
            <p:ph type="title" idx="4294967295"/>
          </p:nvPr>
        </p:nvSpPr>
        <p:spPr bwMode="auto">
          <a:xfrm>
            <a:off x="0" y="260350"/>
            <a:ext cx="9144000" cy="431800"/>
          </a:xfrm>
          <a:prstGeom prst="rect">
            <a:avLst/>
          </a:prstGeom>
          <a:noFill/>
          <a:ln>
            <a:miter lim="800000"/>
            <a:headEnd/>
            <a:tailEnd/>
          </a:ln>
        </p:spPr>
        <p:txBody>
          <a:bodyPr/>
          <a:lstStyle/>
          <a:p>
            <a:pPr eaLnBrk="1" hangingPunct="1"/>
            <a:r>
              <a:rPr lang="zh-TW" altLang="en-US" sz="2800" dirty="0" smtClean="0">
                <a:solidFill>
                  <a:srgbClr val="00428E"/>
                </a:solidFill>
                <a:cs typeface="Times New Roman" pitchFamily="18" charset="0"/>
              </a:rPr>
              <a:t>全球</a:t>
            </a:r>
            <a:r>
              <a:rPr lang="en-US" altLang="zh-TW" sz="2800" dirty="0" smtClean="0">
                <a:solidFill>
                  <a:srgbClr val="00428E"/>
                </a:solidFill>
                <a:cs typeface="Times New Roman" pitchFamily="18" charset="0"/>
              </a:rPr>
              <a:t>ETF</a:t>
            </a:r>
            <a:r>
              <a:rPr lang="zh-TW" altLang="en-US" sz="2800" dirty="0" smtClean="0">
                <a:solidFill>
                  <a:srgbClr val="00428E"/>
                </a:solidFill>
                <a:cs typeface="Times New Roman" pitchFamily="18" charset="0"/>
              </a:rPr>
              <a:t>代表性市場規模超過</a:t>
            </a:r>
            <a:r>
              <a:rPr lang="en-US" altLang="zh-TW" sz="2800" dirty="0" smtClean="0">
                <a:solidFill>
                  <a:srgbClr val="00428E"/>
                </a:solidFill>
                <a:cs typeface="Times New Roman" pitchFamily="18" charset="0"/>
              </a:rPr>
              <a:t>2.97</a:t>
            </a:r>
            <a:r>
              <a:rPr lang="zh-TW" altLang="en-US" sz="2800" dirty="0" smtClean="0">
                <a:solidFill>
                  <a:srgbClr val="00428E"/>
                </a:solidFill>
                <a:cs typeface="Times New Roman" pitchFamily="18" charset="0"/>
              </a:rPr>
              <a:t>兆美元</a:t>
            </a:r>
          </a:p>
        </p:txBody>
      </p:sp>
      <p:sp>
        <p:nvSpPr>
          <p:cNvPr id="57350" name="投影片編號版面配置區 3"/>
          <p:cNvSpPr>
            <a:spLocks noGrp="1"/>
          </p:cNvSpPr>
          <p:nvPr>
            <p:ph type="sldNum" sz="quarter" idx="4294967295"/>
          </p:nvPr>
        </p:nvSpPr>
        <p:spPr bwMode="auto">
          <a:xfrm>
            <a:off x="7010400" y="6481763"/>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1ED5F478-150A-4062-8890-7FC31AE36BE0}" type="slidenum">
              <a:rPr lang="en-US" altLang="zh-TW" smtClean="0">
                <a:latin typeface="微軟正黑體" panose="020B0604030504040204" pitchFamily="34" charset="-120"/>
                <a:ea typeface="微軟正黑體" panose="020B0604030504040204" pitchFamily="34" charset="-120"/>
              </a:rPr>
              <a:pPr fontAlgn="base">
                <a:spcBef>
                  <a:spcPct val="0"/>
                </a:spcBef>
                <a:spcAft>
                  <a:spcPct val="0"/>
                </a:spcAft>
                <a:defRPr/>
              </a:pPr>
              <a:t>4</a:t>
            </a:fld>
            <a:endParaRPr lang="en-US" altLang="zh-TW" smtClean="0">
              <a:latin typeface="微軟正黑體" panose="020B0604030504040204" pitchFamily="34" charset="-120"/>
              <a:ea typeface="微軟正黑體" panose="020B0604030504040204" pitchFamily="34" charset="-120"/>
            </a:endParaRPr>
          </a:p>
        </p:txBody>
      </p:sp>
      <p:sp>
        <p:nvSpPr>
          <p:cNvPr id="60419" name="投影片編號版面配置區 41"/>
          <p:cNvSpPr txBox="1">
            <a:spLocks noGrp="1"/>
          </p:cNvSpPr>
          <p:nvPr/>
        </p:nvSpPr>
        <p:spPr bwMode="auto">
          <a:xfrm>
            <a:off x="6803781" y="6481763"/>
            <a:ext cx="2133600" cy="476250"/>
          </a:xfrm>
          <a:prstGeom prst="rect">
            <a:avLst/>
          </a:prstGeom>
          <a:noFill/>
          <a:ln w="9525">
            <a:noFill/>
            <a:miter lim="800000"/>
            <a:headEnd/>
            <a:tailEnd/>
          </a:ln>
        </p:spPr>
        <p:txBody>
          <a:bodyPr/>
          <a:lstStyle/>
          <a:p>
            <a:pPr algn="r"/>
            <a:fld id="{EE4F67E7-0894-4DF3-B371-25F7E173F46C}" type="slidenum">
              <a:rPr kumimoji="0" lang="en-US" altLang="zh-TW" sz="1400">
                <a:solidFill>
                  <a:schemeClr val="bg1"/>
                </a:solidFill>
                <a:latin typeface="微軟正黑體" panose="020B0604030504040204" pitchFamily="34" charset="-120"/>
                <a:ea typeface="微軟正黑體" panose="020B0604030504040204" pitchFamily="34" charset="-120"/>
              </a:rPr>
              <a:pPr algn="r"/>
              <a:t>4</a:t>
            </a:fld>
            <a:endParaRPr kumimoji="0" lang="en-US" altLang="zh-TW" sz="1400">
              <a:solidFill>
                <a:schemeClr val="bg1"/>
              </a:solidFill>
              <a:latin typeface="微軟正黑體" panose="020B0604030504040204" pitchFamily="34" charset="-120"/>
              <a:ea typeface="微軟正黑體" panose="020B0604030504040204" pitchFamily="34" charset="-120"/>
            </a:endParaRPr>
          </a:p>
        </p:txBody>
      </p:sp>
      <p:grpSp>
        <p:nvGrpSpPr>
          <p:cNvPr id="60420" name="Group 52"/>
          <p:cNvGrpSpPr>
            <a:grpSpLocks/>
          </p:cNvGrpSpPr>
          <p:nvPr/>
        </p:nvGrpSpPr>
        <p:grpSpPr bwMode="auto">
          <a:xfrm>
            <a:off x="0" y="1038225"/>
            <a:ext cx="9144000" cy="5345113"/>
            <a:chOff x="0" y="654"/>
            <a:chExt cx="5760" cy="3367"/>
          </a:xfrm>
        </p:grpSpPr>
        <p:sp>
          <p:nvSpPr>
            <p:cNvPr id="60422" name="Text Box 90"/>
            <p:cNvSpPr txBox="1">
              <a:spLocks noChangeArrowheads="1"/>
            </p:cNvSpPr>
            <p:nvPr/>
          </p:nvSpPr>
          <p:spPr bwMode="auto">
            <a:xfrm>
              <a:off x="0" y="3847"/>
              <a:ext cx="1976" cy="174"/>
            </a:xfrm>
            <a:prstGeom prst="rect">
              <a:avLst/>
            </a:prstGeom>
            <a:noFill/>
            <a:ln w="9525">
              <a:noFill/>
              <a:miter lim="800000"/>
              <a:headEnd/>
              <a:tailEnd/>
            </a:ln>
          </p:spPr>
          <p:txBody>
            <a:bodyPr wrap="none">
              <a:spAutoFit/>
            </a:bodyPr>
            <a:lstStyle/>
            <a:p>
              <a:r>
                <a:rPr kumimoji="0" lang="zh-TW" altLang="en-US" sz="1200" b="0">
                  <a:latin typeface="微軟正黑體" panose="020B0604030504040204" pitchFamily="34" charset="-120"/>
                  <a:ea typeface="微軟正黑體" panose="020B0604030504040204" pitchFamily="34" charset="-120"/>
                  <a:cs typeface="微軟正黑體"/>
                </a:rPr>
                <a:t>資料來源</a:t>
              </a:r>
              <a:r>
                <a:rPr kumimoji="0" lang="en-US" altLang="zh-TW" sz="1200" b="0">
                  <a:latin typeface="微軟正黑體" panose="020B0604030504040204" pitchFamily="34" charset="-120"/>
                  <a:ea typeface="微軟正黑體" panose="020B0604030504040204" pitchFamily="34" charset="-120"/>
                  <a:cs typeface="微軟正黑體"/>
                </a:rPr>
                <a:t>:Blackrock ETF Landscape</a:t>
              </a:r>
              <a:r>
                <a:rPr kumimoji="0" lang="zh-TW" altLang="en-US" sz="1200" b="0">
                  <a:latin typeface="微軟正黑體" panose="020B0604030504040204" pitchFamily="34" charset="-120"/>
                  <a:ea typeface="微軟正黑體" panose="020B0604030504040204" pitchFamily="34" charset="-120"/>
                  <a:cs typeface="微軟正黑體"/>
                </a:rPr>
                <a:t>，</a:t>
              </a:r>
              <a:r>
                <a:rPr kumimoji="0" lang="en-US" altLang="zh-TW" sz="1200" b="0">
                  <a:latin typeface="微軟正黑體" panose="020B0604030504040204" pitchFamily="34" charset="-120"/>
                  <a:ea typeface="微軟正黑體" panose="020B0604030504040204" pitchFamily="34" charset="-120"/>
                  <a:cs typeface="微軟正黑體"/>
                </a:rPr>
                <a:t>2015</a:t>
              </a:r>
            </a:p>
          </p:txBody>
        </p:sp>
        <p:pic>
          <p:nvPicPr>
            <p:cNvPr id="60423" name="Picture 3"/>
            <p:cNvPicPr>
              <a:picLocks noChangeAspect="1" noChangeArrowheads="1"/>
            </p:cNvPicPr>
            <p:nvPr/>
          </p:nvPicPr>
          <p:blipFill>
            <a:blip r:embed="rId2"/>
            <a:srcRect/>
            <a:stretch>
              <a:fillRect/>
            </a:stretch>
          </p:blipFill>
          <p:spPr bwMode="auto">
            <a:xfrm>
              <a:off x="261" y="1006"/>
              <a:ext cx="5238" cy="2742"/>
            </a:xfrm>
            <a:prstGeom prst="rect">
              <a:avLst/>
            </a:prstGeom>
            <a:noFill/>
            <a:ln w="9525">
              <a:noFill/>
              <a:miter lim="800000"/>
              <a:headEnd/>
              <a:tailEnd/>
            </a:ln>
          </p:spPr>
        </p:pic>
        <p:sp>
          <p:nvSpPr>
            <p:cNvPr id="60424" name="Text Box 116"/>
            <p:cNvSpPr txBox="1">
              <a:spLocks noChangeArrowheads="1"/>
            </p:cNvSpPr>
            <p:nvPr/>
          </p:nvSpPr>
          <p:spPr bwMode="auto">
            <a:xfrm>
              <a:off x="3487" y="3633"/>
              <a:ext cx="1971" cy="301"/>
            </a:xfrm>
            <a:prstGeom prst="rect">
              <a:avLst/>
            </a:prstGeom>
            <a:noFill/>
            <a:ln w="9525">
              <a:noFill/>
              <a:miter lim="800000"/>
              <a:headEnd/>
              <a:tailEnd/>
            </a:ln>
          </p:spPr>
          <p:txBody>
            <a:bodyPr wrap="none">
              <a:spAutoFit/>
            </a:bodyPr>
            <a:lstStyle/>
            <a:p>
              <a:r>
                <a:rPr kumimoji="0" lang="zh-TW" altLang="en-US" sz="2500" dirty="0">
                  <a:solidFill>
                    <a:srgbClr val="FF0000"/>
                  </a:solidFill>
                  <a:latin typeface="微軟正黑體" panose="020B0604030504040204" pitchFamily="34" charset="-120"/>
                  <a:ea typeface="微軟正黑體" panose="020B0604030504040204" pitchFamily="34" charset="-120"/>
                  <a:cs typeface="微軟正黑體"/>
                </a:rPr>
                <a:t>全球</a:t>
              </a:r>
              <a:r>
                <a:rPr kumimoji="0" lang="en-US" altLang="zh-TW" sz="2500" dirty="0">
                  <a:solidFill>
                    <a:srgbClr val="FF0000"/>
                  </a:solidFill>
                  <a:latin typeface="微軟正黑體" panose="020B0604030504040204" pitchFamily="34" charset="-120"/>
                  <a:ea typeface="微軟正黑體" panose="020B0604030504040204" pitchFamily="34" charset="-120"/>
                  <a:cs typeface="微軟正黑體"/>
                </a:rPr>
                <a:t>ETF</a:t>
              </a:r>
              <a:r>
                <a:rPr kumimoji="0" lang="zh-TW" altLang="en-US" sz="2500" dirty="0">
                  <a:solidFill>
                    <a:srgbClr val="FF0000"/>
                  </a:solidFill>
                  <a:latin typeface="微軟正黑體" panose="020B0604030504040204" pitchFamily="34" charset="-120"/>
                  <a:ea typeface="微軟正黑體" panose="020B0604030504040204" pitchFamily="34" charset="-120"/>
                  <a:cs typeface="微軟正黑體"/>
                </a:rPr>
                <a:t>：共</a:t>
              </a:r>
              <a:r>
                <a:rPr kumimoji="0" lang="en-US" altLang="zh-TW" sz="2500" dirty="0" smtClean="0">
                  <a:solidFill>
                    <a:srgbClr val="FF0000"/>
                  </a:solidFill>
                  <a:latin typeface="微軟正黑體" panose="020B0604030504040204" pitchFamily="34" charset="-120"/>
                  <a:ea typeface="微軟正黑體" panose="020B0604030504040204" pitchFamily="34" charset="-120"/>
                  <a:cs typeface="微軟正黑體"/>
                </a:rPr>
                <a:t>5,542</a:t>
              </a:r>
              <a:r>
                <a:rPr kumimoji="0" lang="zh-TW" altLang="en-US" sz="2500" dirty="0" smtClean="0">
                  <a:solidFill>
                    <a:srgbClr val="FF0000"/>
                  </a:solidFill>
                  <a:latin typeface="微軟正黑體" panose="020B0604030504040204" pitchFamily="34" charset="-120"/>
                  <a:ea typeface="微軟正黑體" panose="020B0604030504040204" pitchFamily="34" charset="-120"/>
                  <a:cs typeface="微軟正黑體"/>
                </a:rPr>
                <a:t>檔</a:t>
              </a:r>
              <a:endParaRPr kumimoji="0" lang="zh-TW" altLang="en-US" sz="2500" dirty="0">
                <a:solidFill>
                  <a:srgbClr val="FF0000"/>
                </a:solidFill>
                <a:latin typeface="微軟正黑體" panose="020B0604030504040204" pitchFamily="34" charset="-120"/>
                <a:ea typeface="微軟正黑體" panose="020B0604030504040204" pitchFamily="34" charset="-120"/>
                <a:cs typeface="微軟正黑體"/>
              </a:endParaRPr>
            </a:p>
          </p:txBody>
        </p:sp>
        <p:sp>
          <p:nvSpPr>
            <p:cNvPr id="60425" name="AutoShape 16"/>
            <p:cNvSpPr>
              <a:spLocks noChangeArrowheads="1"/>
            </p:cNvSpPr>
            <p:nvPr/>
          </p:nvSpPr>
          <p:spPr bwMode="auto">
            <a:xfrm>
              <a:off x="521" y="2931"/>
              <a:ext cx="908" cy="472"/>
            </a:xfrm>
            <a:prstGeom prst="wedgeRectCallout">
              <a:avLst>
                <a:gd name="adj1" fmla="val 64977"/>
                <a:gd name="adj2" fmla="val -88773"/>
              </a:avLst>
            </a:prstGeom>
            <a:noFill/>
            <a:ln w="9525">
              <a:noFill/>
              <a:miter lim="800000"/>
              <a:headEnd/>
              <a:tailEnd/>
            </a:ln>
          </p:spPr>
          <p:txBody>
            <a:bodyPr lIns="36000" tIns="36000" rIns="36000" bIns="36000" anchor="ctr" anchorCtr="1"/>
            <a:lstStyle/>
            <a:p>
              <a:pPr algn="ctr" latinLnBrk="1"/>
              <a:endParaRPr kumimoji="0" lang="zh-TW" altLang="en-US" sz="1400" b="0">
                <a:latin typeface="微軟正黑體" panose="020B0604030504040204" pitchFamily="34" charset="-120"/>
                <a:ea typeface="微軟正黑體" panose="020B0604030504040204" pitchFamily="34" charset="-120"/>
                <a:cs typeface="微軟正黑體"/>
              </a:endParaRPr>
            </a:p>
          </p:txBody>
        </p:sp>
        <p:sp>
          <p:nvSpPr>
            <p:cNvPr id="60426" name="AutoShape 57"/>
            <p:cNvSpPr>
              <a:spLocks noChangeArrowheads="1"/>
            </p:cNvSpPr>
            <p:nvPr/>
          </p:nvSpPr>
          <p:spPr bwMode="auto">
            <a:xfrm>
              <a:off x="12" y="1709"/>
              <a:ext cx="998" cy="469"/>
            </a:xfrm>
            <a:prstGeom prst="wedgeRectCallout">
              <a:avLst>
                <a:gd name="adj1" fmla="val 51204"/>
                <a:gd name="adj2" fmla="val -141046"/>
              </a:avLst>
            </a:prstGeom>
            <a:noFill/>
            <a:ln w="9525">
              <a:noFill/>
              <a:miter lim="800000"/>
              <a:headEnd/>
              <a:tailEnd/>
            </a:ln>
          </p:spPr>
          <p:txBody>
            <a:bodyPr lIns="36000" tIns="36000" rIns="36000" bIns="36000" anchor="ctr" anchorCtr="1"/>
            <a:lstStyle/>
            <a:p>
              <a:pPr algn="ctr" latinLnBrk="1"/>
              <a:endParaRPr kumimoji="0" lang="zh-TW" altLang="en-US" sz="1400" b="0">
                <a:latin typeface="微軟正黑體" panose="020B0604030504040204" pitchFamily="34" charset="-120"/>
                <a:ea typeface="微軟正黑體" panose="020B0604030504040204" pitchFamily="34" charset="-120"/>
                <a:cs typeface="微軟正黑體"/>
              </a:endParaRPr>
            </a:p>
          </p:txBody>
        </p:sp>
        <p:sp>
          <p:nvSpPr>
            <p:cNvPr id="17" name="Line 245"/>
            <p:cNvSpPr>
              <a:spLocks noChangeShapeType="1"/>
            </p:cNvSpPr>
            <p:nvPr/>
          </p:nvSpPr>
          <p:spPr bwMode="auto">
            <a:xfrm>
              <a:off x="386" y="1480"/>
              <a:ext cx="660"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60428" name="AutoShape 66"/>
            <p:cNvSpPr>
              <a:spLocks noChangeArrowheads="1"/>
            </p:cNvSpPr>
            <p:nvPr/>
          </p:nvSpPr>
          <p:spPr bwMode="auto">
            <a:xfrm>
              <a:off x="4852" y="2066"/>
              <a:ext cx="908" cy="488"/>
            </a:xfrm>
            <a:prstGeom prst="wedgeRectCallout">
              <a:avLst>
                <a:gd name="adj1" fmla="val -61014"/>
                <a:gd name="adj2" fmla="val -84019"/>
              </a:avLst>
            </a:prstGeom>
            <a:noFill/>
            <a:ln w="9525">
              <a:noFill/>
              <a:miter lim="800000"/>
              <a:headEnd/>
              <a:tailEnd/>
            </a:ln>
          </p:spPr>
          <p:txBody>
            <a:bodyPr lIns="36000" tIns="36000" rIns="36000" bIns="36000" anchor="ctr" anchorCtr="1"/>
            <a:lstStyle/>
            <a:p>
              <a:pPr algn="ctr" latinLnBrk="1"/>
              <a:endParaRPr kumimoji="0" lang="en-US" altLang="zh-TW" sz="1400" b="0">
                <a:latin typeface="微軟正黑體" panose="020B0604030504040204" pitchFamily="34" charset="-120"/>
                <a:ea typeface="微軟正黑體" panose="020B0604030504040204" pitchFamily="34" charset="-120"/>
                <a:cs typeface="微軟正黑體"/>
              </a:endParaRPr>
            </a:p>
          </p:txBody>
        </p:sp>
        <p:sp>
          <p:nvSpPr>
            <p:cNvPr id="60429" name="AutoShape 72"/>
            <p:cNvSpPr>
              <a:spLocks noChangeArrowheads="1"/>
            </p:cNvSpPr>
            <p:nvPr/>
          </p:nvSpPr>
          <p:spPr bwMode="auto">
            <a:xfrm>
              <a:off x="3334" y="2836"/>
              <a:ext cx="998" cy="367"/>
            </a:xfrm>
            <a:prstGeom prst="wedgeRectCallout">
              <a:avLst>
                <a:gd name="adj1" fmla="val 44889"/>
                <a:gd name="adj2" fmla="val -225204"/>
              </a:avLst>
            </a:prstGeom>
            <a:noFill/>
            <a:ln w="9525">
              <a:noFill/>
              <a:miter lim="800000"/>
              <a:headEnd/>
              <a:tailEnd/>
            </a:ln>
          </p:spPr>
          <p:txBody>
            <a:bodyPr lIns="36000" tIns="36000" rIns="36000" bIns="36000" anchor="ctr" anchorCtr="1"/>
            <a:lstStyle/>
            <a:p>
              <a:pPr algn="ctr" latinLnBrk="1"/>
              <a:endParaRPr kumimoji="0" lang="en-US" altLang="zh-TW" sz="1400" b="0">
                <a:latin typeface="微軟正黑體" panose="020B0604030504040204" pitchFamily="34" charset="-120"/>
                <a:ea typeface="微軟正黑體" panose="020B0604030504040204" pitchFamily="34" charset="-120"/>
                <a:cs typeface="微軟正黑體"/>
              </a:endParaRPr>
            </a:p>
          </p:txBody>
        </p:sp>
        <p:sp>
          <p:nvSpPr>
            <p:cNvPr id="60430" name="AutoShape 59"/>
            <p:cNvSpPr>
              <a:spLocks noChangeArrowheads="1"/>
            </p:cNvSpPr>
            <p:nvPr/>
          </p:nvSpPr>
          <p:spPr bwMode="auto">
            <a:xfrm>
              <a:off x="1928" y="2970"/>
              <a:ext cx="907" cy="506"/>
            </a:xfrm>
            <a:prstGeom prst="wedgeRectCallout">
              <a:avLst>
                <a:gd name="adj1" fmla="val 59042"/>
                <a:gd name="adj2" fmla="val -88537"/>
              </a:avLst>
            </a:prstGeom>
            <a:noFill/>
            <a:ln w="9525">
              <a:noFill/>
              <a:miter lim="800000"/>
              <a:headEnd/>
              <a:tailEnd/>
            </a:ln>
          </p:spPr>
          <p:txBody>
            <a:bodyPr lIns="36000" tIns="36000" rIns="36000" bIns="36000" anchor="ctr" anchorCtr="1"/>
            <a:lstStyle/>
            <a:p>
              <a:pPr algn="ctr" latinLnBrk="1"/>
              <a:endParaRPr kumimoji="0" lang="zh-TW" altLang="en-US" sz="1400" b="0">
                <a:latin typeface="微軟正黑體" panose="020B0604030504040204" pitchFamily="34" charset="-120"/>
                <a:ea typeface="微軟正黑體" panose="020B0604030504040204" pitchFamily="34" charset="-120"/>
                <a:cs typeface="微軟正黑體"/>
              </a:endParaRPr>
            </a:p>
          </p:txBody>
        </p:sp>
        <p:sp>
          <p:nvSpPr>
            <p:cNvPr id="60431" name="Oval 93"/>
            <p:cNvSpPr>
              <a:spLocks noChangeArrowheads="1"/>
            </p:cNvSpPr>
            <p:nvPr/>
          </p:nvSpPr>
          <p:spPr bwMode="auto">
            <a:xfrm>
              <a:off x="1217" y="1653"/>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60432" name="Oval 94"/>
            <p:cNvSpPr>
              <a:spLocks noChangeArrowheads="1"/>
            </p:cNvSpPr>
            <p:nvPr/>
          </p:nvSpPr>
          <p:spPr bwMode="auto">
            <a:xfrm>
              <a:off x="1050" y="1459"/>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23" name="Line 245"/>
            <p:cNvSpPr>
              <a:spLocks noChangeShapeType="1"/>
            </p:cNvSpPr>
            <p:nvPr/>
          </p:nvSpPr>
          <p:spPr bwMode="auto">
            <a:xfrm>
              <a:off x="1260" y="1677"/>
              <a:ext cx="660"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24" name="Line 245"/>
            <p:cNvSpPr>
              <a:spLocks noChangeShapeType="1"/>
            </p:cNvSpPr>
            <p:nvPr/>
          </p:nvSpPr>
          <p:spPr bwMode="auto">
            <a:xfrm>
              <a:off x="996" y="2659"/>
              <a:ext cx="660"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60435" name="Oval 97"/>
            <p:cNvSpPr>
              <a:spLocks noChangeArrowheads="1"/>
            </p:cNvSpPr>
            <p:nvPr/>
          </p:nvSpPr>
          <p:spPr bwMode="auto">
            <a:xfrm>
              <a:off x="1663" y="2635"/>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26" name="Line 245"/>
            <p:cNvSpPr>
              <a:spLocks noChangeShapeType="1"/>
            </p:cNvSpPr>
            <p:nvPr/>
          </p:nvSpPr>
          <p:spPr bwMode="auto">
            <a:xfrm>
              <a:off x="2480" y="2795"/>
              <a:ext cx="363"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28" name="Line 245"/>
            <p:cNvSpPr>
              <a:spLocks noChangeShapeType="1"/>
            </p:cNvSpPr>
            <p:nvPr/>
          </p:nvSpPr>
          <p:spPr bwMode="auto">
            <a:xfrm>
              <a:off x="2810" y="935"/>
              <a:ext cx="320"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29" name="Line 245"/>
            <p:cNvSpPr>
              <a:spLocks noChangeShapeType="1"/>
            </p:cNvSpPr>
            <p:nvPr/>
          </p:nvSpPr>
          <p:spPr bwMode="auto">
            <a:xfrm>
              <a:off x="4503" y="2118"/>
              <a:ext cx="454" cy="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60439" name="Oval 99"/>
            <p:cNvSpPr>
              <a:spLocks noChangeArrowheads="1"/>
            </p:cNvSpPr>
            <p:nvPr/>
          </p:nvSpPr>
          <p:spPr bwMode="auto">
            <a:xfrm>
              <a:off x="2788" y="1570"/>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60440" name="Oval 98"/>
            <p:cNvSpPr>
              <a:spLocks noChangeArrowheads="1"/>
            </p:cNvSpPr>
            <p:nvPr/>
          </p:nvSpPr>
          <p:spPr bwMode="auto">
            <a:xfrm>
              <a:off x="2835" y="2771"/>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60441" name="Oval 101"/>
            <p:cNvSpPr>
              <a:spLocks noChangeArrowheads="1"/>
            </p:cNvSpPr>
            <p:nvPr/>
          </p:nvSpPr>
          <p:spPr bwMode="auto">
            <a:xfrm>
              <a:off x="4678" y="1797"/>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60442" name="Oval 102"/>
            <p:cNvSpPr>
              <a:spLocks noChangeArrowheads="1"/>
            </p:cNvSpPr>
            <p:nvPr/>
          </p:nvSpPr>
          <p:spPr bwMode="auto">
            <a:xfrm>
              <a:off x="4241" y="2115"/>
              <a:ext cx="46" cy="45"/>
            </a:xfrm>
            <a:prstGeom prst="ellipse">
              <a:avLst/>
            </a:prstGeom>
            <a:solidFill>
              <a:srgbClr val="595757"/>
            </a:solidFill>
            <a:ln w="19050">
              <a:solidFill>
                <a:srgbClr val="EFEFF0"/>
              </a:solidFill>
              <a:round/>
              <a:headEnd/>
              <a:tailEnd/>
            </a:ln>
          </p:spPr>
          <p:txBody>
            <a:bodyPr wrap="none" anchor="ctr"/>
            <a:lstStyle/>
            <a:p>
              <a:endParaRPr kumimoji="0" lang="zh-TW" altLang="en-US" b="0">
                <a:latin typeface="微軟正黑體" panose="020B0604030504040204" pitchFamily="34" charset="-120"/>
                <a:ea typeface="微軟正黑體" panose="020B0604030504040204" pitchFamily="34" charset="-120"/>
                <a:cs typeface="微軟正黑體"/>
              </a:endParaRPr>
            </a:p>
          </p:txBody>
        </p:sp>
        <p:sp>
          <p:nvSpPr>
            <p:cNvPr id="34" name="Line 245"/>
            <p:cNvSpPr>
              <a:spLocks noChangeShapeType="1"/>
            </p:cNvSpPr>
            <p:nvPr/>
          </p:nvSpPr>
          <p:spPr bwMode="auto">
            <a:xfrm>
              <a:off x="4963" y="2115"/>
              <a:ext cx="0" cy="204"/>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35" name="Line 245"/>
            <p:cNvSpPr>
              <a:spLocks noChangeShapeType="1"/>
            </p:cNvSpPr>
            <p:nvPr/>
          </p:nvSpPr>
          <p:spPr bwMode="auto">
            <a:xfrm flipH="1">
              <a:off x="2476" y="2795"/>
              <a:ext cx="0" cy="59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36" name="Line 245"/>
            <p:cNvSpPr>
              <a:spLocks noChangeShapeType="1"/>
            </p:cNvSpPr>
            <p:nvPr/>
          </p:nvSpPr>
          <p:spPr bwMode="auto">
            <a:xfrm flipH="1">
              <a:off x="989" y="2660"/>
              <a:ext cx="0" cy="304"/>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37" name="Line 245"/>
            <p:cNvSpPr>
              <a:spLocks noChangeShapeType="1"/>
            </p:cNvSpPr>
            <p:nvPr/>
          </p:nvSpPr>
          <p:spPr bwMode="auto">
            <a:xfrm flipH="1">
              <a:off x="386" y="1481"/>
              <a:ext cx="0" cy="304"/>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38" name="Line 245"/>
            <p:cNvSpPr>
              <a:spLocks noChangeShapeType="1"/>
            </p:cNvSpPr>
            <p:nvPr/>
          </p:nvSpPr>
          <p:spPr bwMode="auto">
            <a:xfrm flipH="1">
              <a:off x="1920" y="1092"/>
              <a:ext cx="0" cy="590"/>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40" name="Line 245"/>
            <p:cNvSpPr>
              <a:spLocks noChangeShapeType="1"/>
            </p:cNvSpPr>
            <p:nvPr/>
          </p:nvSpPr>
          <p:spPr bwMode="auto">
            <a:xfrm flipH="1">
              <a:off x="2805" y="935"/>
              <a:ext cx="0" cy="635"/>
            </a:xfrm>
            <a:prstGeom prst="line">
              <a:avLst/>
            </a:prstGeom>
            <a:noFill/>
            <a:ln w="9525">
              <a:solidFill>
                <a:schemeClr val="bg1">
                  <a:lumMod val="85000"/>
                </a:schemeClr>
              </a:solidFill>
              <a:round/>
              <a:headEnd/>
              <a:tailEnd/>
            </a:ln>
          </p:spPr>
          <p:txBody>
            <a:bodyPr/>
            <a:lstStyle/>
            <a:p>
              <a:pPr fontAlgn="auto">
                <a:spcBef>
                  <a:spcPts val="0"/>
                </a:spcBef>
                <a:spcAft>
                  <a:spcPts val="0"/>
                </a:spcAft>
                <a:defRPr/>
              </a:pPr>
              <a:endParaRPr kumimoji="0" lang="zh-TW" altLang="en-US" b="0">
                <a:latin typeface="微軟正黑體" panose="020B0604030504040204" pitchFamily="34" charset="-120"/>
                <a:ea typeface="微軟正黑體" panose="020B0604030504040204" pitchFamily="34" charset="-120"/>
              </a:endParaRPr>
            </a:p>
          </p:txBody>
        </p:sp>
        <p:sp>
          <p:nvSpPr>
            <p:cNvPr id="45" name="矩形 44"/>
            <p:cNvSpPr/>
            <p:nvPr/>
          </p:nvSpPr>
          <p:spPr>
            <a:xfrm>
              <a:off x="68" y="1797"/>
              <a:ext cx="1086" cy="465"/>
            </a:xfrm>
            <a:prstGeom prst="rect">
              <a:avLst/>
            </a:prstGeom>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加拿大</a:t>
              </a:r>
              <a:r>
                <a:rPr kumimoji="0" lang="en-US" altLang="zh-TW" sz="1400" dirty="0" smtClean="0">
                  <a:latin typeface="微軟正黑體" panose="020B0604030504040204" pitchFamily="34" charset="-120"/>
                  <a:ea typeface="微軟正黑體" panose="020B0604030504040204" pitchFamily="34" charset="-120"/>
                  <a:cs typeface="微軟正黑體"/>
                </a:rPr>
                <a:t>2.4%</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zh-TW" altLang="en-US" sz="1400" dirty="0" smtClean="0">
                  <a:latin typeface="微軟正黑體" panose="020B0604030504040204" pitchFamily="34" charset="-120"/>
                  <a:ea typeface="微軟正黑體" panose="020B0604030504040204" pitchFamily="34" charset="-120"/>
                  <a:cs typeface="微軟正黑體"/>
                </a:rPr>
                <a:t>：</a:t>
              </a:r>
              <a:r>
                <a:rPr kumimoji="0" lang="en-US" altLang="zh-TW" sz="1400" dirty="0" smtClean="0">
                  <a:latin typeface="微軟正黑體" panose="020B0604030504040204" pitchFamily="34" charset="-120"/>
                  <a:ea typeface="微軟正黑體" panose="020B0604030504040204" pitchFamily="34" charset="-120"/>
                  <a:cs typeface="微軟正黑體"/>
                </a:rPr>
                <a:t>700</a:t>
              </a:r>
              <a:r>
                <a:rPr kumimoji="0" lang="zh-TW" altLang="en-US" sz="1400" dirty="0" smtClean="0">
                  <a:latin typeface="微軟正黑體" panose="020B0604030504040204" pitchFamily="34" charset="-120"/>
                  <a:ea typeface="微軟正黑體" panose="020B0604030504040204" pitchFamily="34" charset="-120"/>
                  <a:cs typeface="微軟正黑體"/>
                </a:rPr>
                <a:t>億</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smtClean="0">
                  <a:latin typeface="微軟正黑體" panose="020B0604030504040204" pitchFamily="34" charset="-120"/>
                  <a:ea typeface="微軟正黑體" panose="020B0604030504040204" pitchFamily="34" charset="-120"/>
                  <a:cs typeface="微軟正黑體"/>
                </a:rPr>
                <a:t>366</a:t>
              </a:r>
              <a:r>
                <a:rPr kumimoji="0" lang="zh-TW" altLang="en-US" sz="1400" dirty="0" smtClean="0">
                  <a:latin typeface="微軟正黑體" panose="020B0604030504040204" pitchFamily="34" charset="-120"/>
                  <a:ea typeface="微軟正黑體" panose="020B0604030504040204" pitchFamily="34" charset="-120"/>
                  <a:cs typeface="微軟正黑體"/>
                </a:rPr>
                <a:t>檔</a:t>
              </a:r>
              <a:endParaRPr kumimoji="0" lang="zh-TW" altLang="en-US" sz="1400" dirty="0">
                <a:latin typeface="微軟正黑體" panose="020B0604030504040204" pitchFamily="34" charset="-120"/>
                <a:ea typeface="微軟正黑體" panose="020B0604030504040204" pitchFamily="34" charset="-120"/>
                <a:cs typeface="微軟正黑體"/>
              </a:endParaRPr>
            </a:p>
          </p:txBody>
        </p:sp>
        <p:sp>
          <p:nvSpPr>
            <p:cNvPr id="46" name="矩形 45"/>
            <p:cNvSpPr/>
            <p:nvPr/>
          </p:nvSpPr>
          <p:spPr>
            <a:xfrm>
              <a:off x="1364" y="762"/>
              <a:ext cx="1198" cy="465"/>
            </a:xfrm>
            <a:prstGeom prst="rect">
              <a:avLst/>
            </a:prstGeom>
            <a:noFill/>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美國</a:t>
              </a:r>
              <a:r>
                <a:rPr kumimoji="0" lang="en-US" altLang="zh-TW" sz="1400" dirty="0" smtClean="0">
                  <a:latin typeface="微軟正黑體" panose="020B0604030504040204" pitchFamily="34" charset="-120"/>
                  <a:ea typeface="微軟正黑體" panose="020B0604030504040204" pitchFamily="34" charset="-120"/>
                  <a:cs typeface="微軟正黑體"/>
                </a:rPr>
                <a:t>71.9%</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en-US" altLang="zh-TW" sz="1400" dirty="0" smtClean="0">
                  <a:latin typeface="微軟正黑體" panose="020B0604030504040204" pitchFamily="34" charset="-120"/>
                  <a:ea typeface="微軟正黑體" panose="020B0604030504040204" pitchFamily="34" charset="-120"/>
                  <a:cs typeface="微軟正黑體"/>
                </a:rPr>
                <a:t>2.13</a:t>
              </a:r>
              <a:r>
                <a:rPr kumimoji="0" lang="zh-TW" altLang="en-US" sz="1400" dirty="0" smtClean="0">
                  <a:latin typeface="微軟正黑體" panose="020B0604030504040204" pitchFamily="34" charset="-120"/>
                  <a:ea typeface="微軟正黑體" panose="020B0604030504040204" pitchFamily="34" charset="-120"/>
                  <a:cs typeface="微軟正黑體"/>
                </a:rPr>
                <a:t>兆</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smtClean="0">
                  <a:latin typeface="微軟正黑體" panose="020B0604030504040204" pitchFamily="34" charset="-120"/>
                  <a:ea typeface="微軟正黑體" panose="020B0604030504040204" pitchFamily="34" charset="-120"/>
                  <a:cs typeface="微軟正黑體"/>
                </a:rPr>
                <a:t>1707</a:t>
              </a:r>
              <a:r>
                <a:rPr kumimoji="0" lang="zh-TW" altLang="en-US" sz="1400" dirty="0" smtClean="0">
                  <a:latin typeface="微軟正黑體" panose="020B0604030504040204" pitchFamily="34" charset="-120"/>
                  <a:ea typeface="微軟正黑體" panose="020B0604030504040204" pitchFamily="34" charset="-120"/>
                  <a:cs typeface="微軟正黑體"/>
                </a:rPr>
                <a:t>檔</a:t>
              </a:r>
              <a:endParaRPr kumimoji="0" lang="zh-TW" altLang="en-US" sz="1400" dirty="0">
                <a:latin typeface="微軟正黑體" panose="020B0604030504040204" pitchFamily="34" charset="-120"/>
                <a:ea typeface="微軟正黑體" panose="020B0604030504040204" pitchFamily="34" charset="-120"/>
                <a:cs typeface="微軟正黑體"/>
              </a:endParaRPr>
            </a:p>
          </p:txBody>
        </p:sp>
        <p:sp>
          <p:nvSpPr>
            <p:cNvPr id="47" name="矩形 46"/>
            <p:cNvSpPr/>
            <p:nvPr/>
          </p:nvSpPr>
          <p:spPr>
            <a:xfrm>
              <a:off x="3134" y="654"/>
              <a:ext cx="1088" cy="465"/>
            </a:xfrm>
            <a:prstGeom prst="rect">
              <a:avLst/>
            </a:prstGeom>
            <a:noFill/>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歐洲</a:t>
              </a:r>
              <a:r>
                <a:rPr kumimoji="0" lang="en-US" altLang="zh-TW" sz="1400" dirty="0" smtClean="0">
                  <a:latin typeface="微軟正黑體" panose="020B0604030504040204" pitchFamily="34" charset="-120"/>
                  <a:ea typeface="微軟正黑體" panose="020B0604030504040204" pitchFamily="34" charset="-120"/>
                  <a:cs typeface="微軟正黑體"/>
                </a:rPr>
                <a:t>17.1%</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zh-TW" altLang="en-US" sz="1400" dirty="0" smtClean="0">
                  <a:latin typeface="微軟正黑體" panose="020B0604030504040204" pitchFamily="34" charset="-120"/>
                  <a:ea typeface="微軟正黑體" panose="020B0604030504040204" pitchFamily="34" charset="-120"/>
                  <a:cs typeface="微軟正黑體"/>
                </a:rPr>
                <a:t>：</a:t>
              </a:r>
              <a:r>
                <a:rPr kumimoji="0" lang="en-US" altLang="zh-TW" sz="1400" dirty="0" smtClean="0">
                  <a:latin typeface="微軟正黑體" panose="020B0604030504040204" pitchFamily="34" charset="-120"/>
                  <a:ea typeface="微軟正黑體" panose="020B0604030504040204" pitchFamily="34" charset="-120"/>
                  <a:cs typeface="微軟正黑體"/>
                </a:rPr>
                <a:t>5101</a:t>
              </a:r>
              <a:r>
                <a:rPr kumimoji="0" lang="zh-TW" altLang="en-US" sz="1400" dirty="0" smtClean="0">
                  <a:latin typeface="微軟正黑體" panose="020B0604030504040204" pitchFamily="34" charset="-120"/>
                  <a:ea typeface="微軟正黑體" panose="020B0604030504040204" pitchFamily="34" charset="-120"/>
                  <a:cs typeface="微軟正黑體"/>
                </a:rPr>
                <a:t>億</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smtClean="0">
                  <a:latin typeface="微軟正黑體" panose="020B0604030504040204" pitchFamily="34" charset="-120"/>
                  <a:ea typeface="微軟正黑體" panose="020B0604030504040204" pitchFamily="34" charset="-120"/>
                  <a:cs typeface="微軟正黑體"/>
                </a:rPr>
                <a:t>2,289</a:t>
              </a:r>
              <a:r>
                <a:rPr kumimoji="0" lang="zh-TW" altLang="en-US" sz="1400" dirty="0" smtClean="0">
                  <a:latin typeface="微軟正黑體" panose="020B0604030504040204" pitchFamily="34" charset="-120"/>
                  <a:ea typeface="微軟正黑體" panose="020B0604030504040204" pitchFamily="34" charset="-120"/>
                  <a:cs typeface="微軟正黑體"/>
                </a:rPr>
                <a:t>檔</a:t>
              </a:r>
              <a:endParaRPr kumimoji="0" lang="zh-TW" altLang="en-US" sz="1400" dirty="0">
                <a:latin typeface="微軟正黑體" panose="020B0604030504040204" pitchFamily="34" charset="-120"/>
                <a:ea typeface="微軟正黑體" panose="020B0604030504040204" pitchFamily="34" charset="-120"/>
                <a:cs typeface="微軟正黑體"/>
              </a:endParaRPr>
            </a:p>
          </p:txBody>
        </p:sp>
        <p:sp>
          <p:nvSpPr>
            <p:cNvPr id="49" name="矩形 48"/>
            <p:cNvSpPr/>
            <p:nvPr/>
          </p:nvSpPr>
          <p:spPr>
            <a:xfrm>
              <a:off x="2088" y="3385"/>
              <a:ext cx="1020" cy="465"/>
            </a:xfrm>
            <a:prstGeom prst="rect">
              <a:avLst/>
            </a:prstGeom>
            <a:noFill/>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中東及</a:t>
              </a:r>
              <a:r>
                <a:rPr kumimoji="0" lang="zh-TW" altLang="en-US" sz="1400" dirty="0" smtClean="0">
                  <a:latin typeface="微軟正黑體" panose="020B0604030504040204" pitchFamily="34" charset="-120"/>
                  <a:ea typeface="微軟正黑體" panose="020B0604030504040204" pitchFamily="34" charset="-120"/>
                  <a:cs typeface="微軟正黑體"/>
                </a:rPr>
                <a:t>非洲</a:t>
              </a:r>
              <a:r>
                <a:rPr kumimoji="0" lang="en-US" altLang="zh-TW" sz="1400" dirty="0">
                  <a:latin typeface="微軟正黑體" panose="020B0604030504040204" pitchFamily="34" charset="-120"/>
                  <a:ea typeface="微軟正黑體" panose="020B0604030504040204" pitchFamily="34" charset="-120"/>
                  <a:cs typeface="微軟正黑體"/>
                </a:rPr>
                <a:t>0</a:t>
              </a:r>
              <a:r>
                <a:rPr kumimoji="0" lang="en-US" altLang="zh-TW" sz="1400" dirty="0" smtClean="0">
                  <a:latin typeface="微軟正黑體" panose="020B0604030504040204" pitchFamily="34" charset="-120"/>
                  <a:ea typeface="微軟正黑體" panose="020B0604030504040204" pitchFamily="34" charset="-120"/>
                  <a:cs typeface="微軟正黑體"/>
                </a:rPr>
                <a:t>.7%</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zh-TW" altLang="en-US" sz="1400" dirty="0" smtClean="0">
                  <a:latin typeface="微軟正黑體" panose="020B0604030504040204" pitchFamily="34" charset="-120"/>
                  <a:ea typeface="微軟正黑體" panose="020B0604030504040204" pitchFamily="34" charset="-120"/>
                  <a:cs typeface="微軟正黑體"/>
                </a:rPr>
                <a:t>：</a:t>
              </a:r>
              <a:r>
                <a:rPr kumimoji="0" lang="en-US" altLang="zh-TW" sz="1400" dirty="0" smtClean="0">
                  <a:latin typeface="微軟正黑體" panose="020B0604030504040204" pitchFamily="34" charset="-120"/>
                  <a:ea typeface="微軟正黑體" panose="020B0604030504040204" pitchFamily="34" charset="-120"/>
                  <a:cs typeface="微軟正黑體"/>
                </a:rPr>
                <a:t>216</a:t>
              </a:r>
              <a:r>
                <a:rPr kumimoji="0" lang="zh-TW" altLang="en-US" sz="1400" dirty="0" smtClean="0">
                  <a:latin typeface="微軟正黑體" panose="020B0604030504040204" pitchFamily="34" charset="-120"/>
                  <a:ea typeface="微軟正黑體" panose="020B0604030504040204" pitchFamily="34" charset="-120"/>
                  <a:cs typeface="微軟正黑體"/>
                </a:rPr>
                <a:t>億</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smtClean="0">
                  <a:latin typeface="微軟正黑體" panose="020B0604030504040204" pitchFamily="34" charset="-120"/>
                  <a:ea typeface="微軟正黑體" panose="020B0604030504040204" pitchFamily="34" charset="-120"/>
                  <a:cs typeface="微軟正黑體"/>
                </a:rPr>
                <a:t>376</a:t>
              </a:r>
              <a:r>
                <a:rPr kumimoji="0" lang="zh-TW" altLang="en-US" sz="1400" dirty="0" smtClean="0">
                  <a:latin typeface="微軟正黑體" panose="020B0604030504040204" pitchFamily="34" charset="-120"/>
                  <a:ea typeface="微軟正黑體" panose="020B0604030504040204" pitchFamily="34" charset="-120"/>
                  <a:cs typeface="微軟正黑體"/>
                </a:rPr>
                <a:t>檔</a:t>
              </a:r>
              <a:endParaRPr kumimoji="0" lang="zh-TW" altLang="en-US" sz="1400" dirty="0">
                <a:latin typeface="微軟正黑體" panose="020B0604030504040204" pitchFamily="34" charset="-120"/>
                <a:ea typeface="微軟正黑體" panose="020B0604030504040204" pitchFamily="34" charset="-120"/>
                <a:cs typeface="微軟正黑體"/>
              </a:endParaRPr>
            </a:p>
          </p:txBody>
        </p:sp>
        <p:sp>
          <p:nvSpPr>
            <p:cNvPr id="50" name="矩形 49"/>
            <p:cNvSpPr/>
            <p:nvPr/>
          </p:nvSpPr>
          <p:spPr>
            <a:xfrm>
              <a:off x="431" y="2967"/>
              <a:ext cx="1089" cy="465"/>
            </a:xfrm>
            <a:prstGeom prst="rect">
              <a:avLst/>
            </a:prstGeom>
            <a:noFill/>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拉丁美洲</a:t>
              </a:r>
              <a:r>
                <a:rPr kumimoji="0" lang="en-US" altLang="zh-TW" sz="1400" dirty="0">
                  <a:latin typeface="微軟正黑體" panose="020B0604030504040204" pitchFamily="34" charset="-120"/>
                  <a:ea typeface="微軟正黑體" panose="020B0604030504040204" pitchFamily="34" charset="-120"/>
                  <a:cs typeface="微軟正黑體"/>
                </a:rPr>
                <a:t>0.2%</a:t>
              </a: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zh-TW" altLang="en-US" sz="1400" dirty="0" smtClean="0">
                  <a:latin typeface="微軟正黑體" panose="020B0604030504040204" pitchFamily="34" charset="-120"/>
                  <a:ea typeface="微軟正黑體" panose="020B0604030504040204" pitchFamily="34" charset="-120"/>
                  <a:cs typeface="微軟正黑體"/>
                </a:rPr>
                <a:t>：</a:t>
              </a:r>
              <a:r>
                <a:rPr kumimoji="0" lang="en-US" altLang="zh-TW" sz="1400" dirty="0" smtClean="0">
                  <a:latin typeface="微軟正黑體" panose="020B0604030504040204" pitchFamily="34" charset="-120"/>
                  <a:ea typeface="微軟正黑體" panose="020B0604030504040204" pitchFamily="34" charset="-120"/>
                  <a:cs typeface="微軟正黑體"/>
                </a:rPr>
                <a:t>69</a:t>
              </a:r>
              <a:r>
                <a:rPr kumimoji="0" lang="zh-TW" altLang="en-US" sz="1400" dirty="0" smtClean="0">
                  <a:latin typeface="微軟正黑體" panose="020B0604030504040204" pitchFamily="34" charset="-120"/>
                  <a:ea typeface="微軟正黑體" panose="020B0604030504040204" pitchFamily="34" charset="-120"/>
                  <a:cs typeface="微軟正黑體"/>
                </a:rPr>
                <a:t>億</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a:latin typeface="微軟正黑體" panose="020B0604030504040204" pitchFamily="34" charset="-120"/>
                  <a:ea typeface="微軟正黑體" panose="020B0604030504040204" pitchFamily="34" charset="-120"/>
                  <a:cs typeface="微軟正黑體"/>
                </a:rPr>
                <a:t>47</a:t>
              </a:r>
              <a:r>
                <a:rPr kumimoji="0" lang="zh-TW" altLang="en-US" sz="1400" dirty="0">
                  <a:latin typeface="微軟正黑體" panose="020B0604030504040204" pitchFamily="34" charset="-120"/>
                  <a:ea typeface="微軟正黑體" panose="020B0604030504040204" pitchFamily="34" charset="-120"/>
                  <a:cs typeface="微軟正黑體"/>
                </a:rPr>
                <a:t>檔</a:t>
              </a:r>
            </a:p>
          </p:txBody>
        </p:sp>
        <p:sp>
          <p:nvSpPr>
            <p:cNvPr id="51" name="矩形 50"/>
            <p:cNvSpPr/>
            <p:nvPr/>
          </p:nvSpPr>
          <p:spPr>
            <a:xfrm>
              <a:off x="4468" y="2328"/>
              <a:ext cx="1162" cy="465"/>
            </a:xfrm>
            <a:prstGeom prst="rect">
              <a:avLst/>
            </a:prstGeom>
            <a:noFill/>
            <a:ln>
              <a:solidFill>
                <a:schemeClr val="bg1">
                  <a:lumMod val="85000"/>
                </a:schemeClr>
              </a:solidFill>
            </a:ln>
          </p:spPr>
          <p:txBody>
            <a:bodyPr>
              <a:spAutoFit/>
            </a:bodyPr>
            <a:lstStyle/>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亞洲</a:t>
              </a:r>
              <a:r>
                <a:rPr kumimoji="0" lang="en-US" altLang="zh-TW" sz="1400" dirty="0" smtClean="0">
                  <a:latin typeface="微軟正黑體" panose="020B0604030504040204" pitchFamily="34" charset="-120"/>
                  <a:ea typeface="微軟正黑體" panose="020B0604030504040204" pitchFamily="34" charset="-120"/>
                  <a:cs typeface="微軟正黑體"/>
                </a:rPr>
                <a:t>7.6%</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zh-TW" altLang="en-US" sz="1400" dirty="0">
                  <a:latin typeface="微軟正黑體" panose="020B0604030504040204" pitchFamily="34" charset="-120"/>
                  <a:ea typeface="微軟正黑體" panose="020B0604030504040204" pitchFamily="34" charset="-120"/>
                  <a:cs typeface="微軟正黑體"/>
                </a:rPr>
                <a:t>規模：</a:t>
              </a:r>
              <a:r>
                <a:rPr kumimoji="0" lang="en-US" altLang="zh-TW" sz="1400" dirty="0" smtClean="0">
                  <a:latin typeface="微軟正黑體" panose="020B0604030504040204" pitchFamily="34" charset="-120"/>
                  <a:ea typeface="微軟正黑體" panose="020B0604030504040204" pitchFamily="34" charset="-120"/>
                  <a:cs typeface="微軟正黑體"/>
                </a:rPr>
                <a:t>2270</a:t>
              </a:r>
              <a:r>
                <a:rPr kumimoji="0" lang="zh-TW" altLang="en-US" sz="1400" dirty="0" smtClean="0">
                  <a:latin typeface="微軟正黑體" panose="020B0604030504040204" pitchFamily="34" charset="-120"/>
                  <a:ea typeface="微軟正黑體" panose="020B0604030504040204" pitchFamily="34" charset="-120"/>
                  <a:cs typeface="微軟正黑體"/>
                </a:rPr>
                <a:t>億</a:t>
              </a:r>
              <a:r>
                <a:rPr kumimoji="0" lang="zh-TW" altLang="en-US" sz="1400" dirty="0">
                  <a:latin typeface="微軟正黑體" panose="020B0604030504040204" pitchFamily="34" charset="-120"/>
                  <a:ea typeface="微軟正黑體" panose="020B0604030504040204" pitchFamily="34" charset="-120"/>
                  <a:cs typeface="微軟正黑體"/>
                </a:rPr>
                <a:t>美元</a:t>
              </a:r>
              <a:endParaRPr kumimoji="0" lang="en-US" altLang="zh-TW" sz="1400" dirty="0">
                <a:latin typeface="微軟正黑體" panose="020B0604030504040204" pitchFamily="34" charset="-120"/>
                <a:ea typeface="微軟正黑體" panose="020B0604030504040204" pitchFamily="34" charset="-120"/>
                <a:cs typeface="微軟正黑體"/>
              </a:endParaRPr>
            </a:p>
            <a:p>
              <a:pPr algn="ctr" latinLnBrk="1">
                <a:defRPr/>
              </a:pPr>
              <a:r>
                <a:rPr kumimoji="0" lang="en-US" altLang="zh-TW" sz="1400" dirty="0" smtClean="0">
                  <a:latin typeface="微軟正黑體" panose="020B0604030504040204" pitchFamily="34" charset="-120"/>
                  <a:ea typeface="微軟正黑體" panose="020B0604030504040204" pitchFamily="34" charset="-120"/>
                  <a:cs typeface="微軟正黑體"/>
                </a:rPr>
                <a:t>757</a:t>
              </a:r>
              <a:r>
                <a:rPr kumimoji="0" lang="zh-TW" altLang="en-US" sz="1400" dirty="0" smtClean="0">
                  <a:latin typeface="微軟正黑體" panose="020B0604030504040204" pitchFamily="34" charset="-120"/>
                  <a:ea typeface="微軟正黑體" panose="020B0604030504040204" pitchFamily="34" charset="-120"/>
                  <a:cs typeface="微軟正黑體"/>
                </a:rPr>
                <a:t>檔</a:t>
              </a:r>
              <a:endParaRPr kumimoji="0" lang="en-US" altLang="zh-TW" sz="1400" dirty="0">
                <a:latin typeface="微軟正黑體" panose="020B0604030504040204" pitchFamily="34" charset="-120"/>
                <a:ea typeface="微軟正黑體" panose="020B0604030504040204" pitchFamily="34" charset="-120"/>
                <a:cs typeface="微軟正黑體"/>
              </a:endParaRPr>
            </a:p>
          </p:txBody>
        </p:sp>
      </p:grpSp>
    </p:spTree>
    <p:extLst>
      <p:ext uri="{BB962C8B-B14F-4D97-AF65-F5344CB8AC3E}">
        <p14:creationId xmlns:p14="http://schemas.microsoft.com/office/powerpoint/2010/main" val="1870180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p:txBody>
          <a:bodyPr/>
          <a:lstStyle/>
          <a:p>
            <a:r>
              <a:rPr lang="zh-TW" altLang="en-US" sz="2800" dirty="0">
                <a:cs typeface="Times New Roman" pitchFamily="18" charset="0"/>
              </a:rPr>
              <a:t>債券基金的規格 </a:t>
            </a:r>
            <a:r>
              <a:rPr lang="en-US" altLang="zh-TW" sz="2800" dirty="0">
                <a:cs typeface="Times New Roman" pitchFamily="18" charset="0"/>
              </a:rPr>
              <a:t>(1)</a:t>
            </a:r>
            <a:r>
              <a:rPr lang="zh-TW" altLang="en-US" sz="2800" dirty="0">
                <a:cs typeface="Times New Roman" pitchFamily="18" charset="0"/>
              </a:rPr>
              <a:t> 到期殖利率</a:t>
            </a:r>
          </a:p>
        </p:txBody>
      </p:sp>
      <p:sp>
        <p:nvSpPr>
          <p:cNvPr id="3" name="內容版面配置區 2"/>
          <p:cNvSpPr>
            <a:spLocks noGrp="1"/>
          </p:cNvSpPr>
          <p:nvPr>
            <p:ph idx="1"/>
          </p:nvPr>
        </p:nvSpPr>
        <p:spPr/>
        <p:txBody>
          <a:bodyPr/>
          <a:lstStyle/>
          <a:p>
            <a:pPr>
              <a:buClr>
                <a:srgbClr val="00A0E9"/>
              </a:buClr>
              <a:buFont typeface="Wingdings" panose="05000000000000000000" pitchFamily="2" charset="2"/>
              <a:buChar char="l"/>
              <a:defRPr/>
            </a:pPr>
            <a:r>
              <a:rPr lang="zh-TW" altLang="en-US" sz="2400" dirty="0" smtClean="0">
                <a:latin typeface="+mj-ea"/>
                <a:ea typeface="+mj-ea"/>
              </a:rPr>
              <a:t>什麼是到期收益率</a:t>
            </a:r>
            <a:r>
              <a:rPr lang="en-US" altLang="zh-TW" sz="2400" dirty="0" smtClean="0">
                <a:latin typeface="+mj-ea"/>
                <a:ea typeface="+mj-ea"/>
              </a:rPr>
              <a:t>(YTM)</a:t>
            </a:r>
            <a:r>
              <a:rPr lang="zh-TW" altLang="en-US" sz="2400" dirty="0" smtClean="0">
                <a:latin typeface="+mj-ea"/>
                <a:ea typeface="+mj-ea"/>
              </a:rPr>
              <a:t> </a:t>
            </a:r>
            <a:r>
              <a:rPr lang="en-US" altLang="zh-TW" sz="2400" dirty="0" smtClean="0">
                <a:latin typeface="+mj-ea"/>
                <a:ea typeface="+mj-ea"/>
              </a:rPr>
              <a:t>?</a:t>
            </a:r>
          </a:p>
          <a:p>
            <a:pPr>
              <a:buFontTx/>
              <a:buNone/>
              <a:defRPr/>
            </a:pPr>
            <a:r>
              <a:rPr lang="en-US" altLang="zh-TW" sz="2400" dirty="0" smtClean="0">
                <a:latin typeface="+mj-ea"/>
                <a:ea typeface="+mj-ea"/>
              </a:rPr>
              <a:t>    </a:t>
            </a:r>
            <a:r>
              <a:rPr lang="zh-TW" altLang="en-US" sz="2400" dirty="0" smtClean="0">
                <a:solidFill>
                  <a:srgbClr val="FF0000"/>
                </a:solidFill>
                <a:latin typeface="+mj-ea"/>
                <a:ea typeface="+mj-ea"/>
              </a:rPr>
              <a:t>當債券持有到期時</a:t>
            </a:r>
            <a:r>
              <a:rPr lang="zh-TW" altLang="en-US" sz="2400" dirty="0" smtClean="0">
                <a:latin typeface="+mj-ea"/>
                <a:ea typeface="+mj-ea"/>
              </a:rPr>
              <a:t>，投資人的每年的年化報酬率。</a:t>
            </a:r>
          </a:p>
          <a:p>
            <a:pPr>
              <a:buFontTx/>
              <a:buNone/>
              <a:defRPr/>
            </a:pPr>
            <a:r>
              <a:rPr lang="en-US" altLang="zh-TW" dirty="0" smtClean="0"/>
              <a:t>     </a:t>
            </a:r>
          </a:p>
          <a:p>
            <a:pPr>
              <a:buFontTx/>
              <a:buNone/>
              <a:defRPr/>
            </a:pPr>
            <a:r>
              <a:rPr lang="zh-TW" altLang="en-US" dirty="0" smtClean="0"/>
              <a:t>    </a:t>
            </a:r>
          </a:p>
        </p:txBody>
      </p:sp>
      <p:sp>
        <p:nvSpPr>
          <p:cNvPr id="22532" name="投影片編號版面配置區 3"/>
          <p:cNvSpPr>
            <a:spLocks noGrp="1"/>
          </p:cNvSpPr>
          <p:nvPr>
            <p:ph type="sldNum" sz="quarter" idx="4294967295"/>
          </p:nvPr>
        </p:nvSpPr>
        <p:spPr>
          <a:xfrm>
            <a:off x="6804025" y="6481763"/>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fld id="{82FD074F-6520-4544-98C2-3BA739DC91A7}" type="slidenum">
              <a:rPr lang="en-US" altLang="zh-TW" sz="1400" smtClean="0">
                <a:ea typeface="新細明體" charset="-120"/>
              </a:rPr>
              <a:pPr/>
              <a:t>40</a:t>
            </a:fld>
            <a:endParaRPr lang="en-US" altLang="zh-TW" sz="1400" smtClean="0">
              <a:ea typeface="新細明體" charset="-120"/>
            </a:endParaRPr>
          </a:p>
        </p:txBody>
      </p:sp>
      <p:graphicFrame>
        <p:nvGraphicFramePr>
          <p:cNvPr id="22533" name="Object 8"/>
          <p:cNvGraphicFramePr>
            <a:graphicFrameLocks noChangeAspect="1"/>
          </p:cNvGraphicFramePr>
          <p:nvPr/>
        </p:nvGraphicFramePr>
        <p:xfrm>
          <a:off x="323850" y="2781300"/>
          <a:ext cx="8064500" cy="3297238"/>
        </p:xfrm>
        <a:graphic>
          <a:graphicData uri="http://schemas.openxmlformats.org/presentationml/2006/ole">
            <mc:AlternateContent xmlns:mc="http://schemas.openxmlformats.org/markup-compatibility/2006">
              <mc:Choice xmlns:v="urn:schemas-microsoft-com:vml" Requires="v">
                <p:oleObj spid="_x0000_s3077" name="圖表" r:id="rId3" imgW="6429344" imgH="2628882" progId="Excel.Chart.8">
                  <p:embed/>
                </p:oleObj>
              </mc:Choice>
              <mc:Fallback>
                <p:oleObj name="圖表" r:id="rId3" imgW="6429344" imgH="262888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781300"/>
                        <a:ext cx="8064500" cy="329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Text Box 9"/>
          <p:cNvSpPr txBox="1">
            <a:spLocks noChangeArrowheads="1"/>
          </p:cNvSpPr>
          <p:nvPr/>
        </p:nvSpPr>
        <p:spPr bwMode="auto">
          <a:xfrm>
            <a:off x="681038" y="5989638"/>
            <a:ext cx="7632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sz="1000">
                <a:latin typeface="標楷體" pitchFamily="65" charset="-120"/>
              </a:rPr>
              <a:t>資料來源</a:t>
            </a:r>
            <a:r>
              <a:rPr lang="en-US" altLang="zh-TW" sz="1000">
                <a:latin typeface="標楷體" pitchFamily="65" charset="-120"/>
              </a:rPr>
              <a:t>: </a:t>
            </a:r>
            <a:r>
              <a:rPr lang="zh-TW" altLang="en-US" sz="1000">
                <a:latin typeface="標楷體" pitchFamily="65" charset="-120"/>
              </a:rPr>
              <a:t>美林 摩根大通 元大寶來投信整理  資料時間</a:t>
            </a:r>
            <a:r>
              <a:rPr lang="en-US" altLang="zh-TW" sz="1000">
                <a:latin typeface="標楷體" pitchFamily="65" charset="-120"/>
              </a:rPr>
              <a:t>:2014/6/13 </a:t>
            </a:r>
          </a:p>
        </p:txBody>
      </p:sp>
      <p:sp>
        <p:nvSpPr>
          <p:cNvPr id="22535" name="Text Box 10"/>
          <p:cNvSpPr txBox="1">
            <a:spLocks noChangeArrowheads="1"/>
          </p:cNvSpPr>
          <p:nvPr/>
        </p:nvSpPr>
        <p:spPr bwMode="auto">
          <a:xfrm>
            <a:off x="755650" y="2492375"/>
            <a:ext cx="7632700" cy="431800"/>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lgn="ctr">
              <a:spcBef>
                <a:spcPct val="50000"/>
              </a:spcBef>
            </a:pPr>
            <a:r>
              <a:rPr lang="zh-TW" altLang="en-US" sz="2200" b="1">
                <a:solidFill>
                  <a:schemeClr val="bg1"/>
                </a:solidFill>
                <a:latin typeface="標楷體" pitchFamily="65" charset="-120"/>
              </a:rPr>
              <a:t>各債券指數到期收益率 </a:t>
            </a:r>
            <a:r>
              <a:rPr lang="en-US" altLang="zh-TW" sz="2200" b="1">
                <a:solidFill>
                  <a:schemeClr val="bg1"/>
                </a:solidFill>
                <a:latin typeface="標楷體" pitchFamily="65" charset="-120"/>
              </a:rPr>
              <a:t>(</a:t>
            </a:r>
            <a:r>
              <a:rPr lang="zh-TW" altLang="en-US" sz="2200" b="1">
                <a:solidFill>
                  <a:schemeClr val="bg1"/>
                </a:solidFill>
                <a:latin typeface="標楷體" pitchFamily="65" charset="-120"/>
              </a:rPr>
              <a:t>單位</a:t>
            </a:r>
            <a:r>
              <a:rPr lang="en-US" altLang="zh-TW" sz="2200" b="1">
                <a:solidFill>
                  <a:schemeClr val="bg1"/>
                </a:solidFill>
                <a:latin typeface="標楷體" pitchFamily="65" charset="-120"/>
              </a:rPr>
              <a:t>:%)</a:t>
            </a:r>
          </a:p>
        </p:txBody>
      </p:sp>
    </p:spTree>
    <p:extLst>
      <p:ext uri="{BB962C8B-B14F-4D97-AF65-F5344CB8AC3E}">
        <p14:creationId xmlns:p14="http://schemas.microsoft.com/office/powerpoint/2010/main" val="1896549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idx="4294967295"/>
          </p:nvPr>
        </p:nvSpPr>
        <p:spPr/>
        <p:txBody>
          <a:bodyPr/>
          <a:lstStyle/>
          <a:p>
            <a:r>
              <a:rPr lang="zh-TW" altLang="en-US" sz="2800" dirty="0">
                <a:cs typeface="Times New Roman" pitchFamily="18" charset="0"/>
              </a:rPr>
              <a:t>債券基金的規格 </a:t>
            </a:r>
            <a:r>
              <a:rPr lang="en-US" altLang="zh-TW" sz="2800" dirty="0">
                <a:cs typeface="Times New Roman" pitchFamily="18" charset="0"/>
              </a:rPr>
              <a:t>(2)</a:t>
            </a:r>
            <a:r>
              <a:rPr lang="zh-TW" altLang="en-US" sz="2800" dirty="0">
                <a:cs typeface="Times New Roman" pitchFamily="18" charset="0"/>
              </a:rPr>
              <a:t> 存續期間</a:t>
            </a:r>
          </a:p>
        </p:txBody>
      </p:sp>
      <p:sp>
        <p:nvSpPr>
          <p:cNvPr id="24579" name="內容版面配置區 2"/>
          <p:cNvSpPr>
            <a:spLocks noGrp="1"/>
          </p:cNvSpPr>
          <p:nvPr>
            <p:ph idx="4294967295"/>
          </p:nvPr>
        </p:nvSpPr>
        <p:spPr>
          <a:xfrm>
            <a:off x="152400" y="1125538"/>
            <a:ext cx="8785225" cy="5256212"/>
          </a:xfrm>
        </p:spPr>
        <p:txBody>
          <a:bodyPr/>
          <a:lstStyle/>
          <a:p>
            <a:pPr>
              <a:buFontTx/>
              <a:buNone/>
            </a:pPr>
            <a:r>
              <a:rPr lang="zh-TW" altLang="en-US" sz="2400" smtClean="0"/>
              <a:t>什麼是</a:t>
            </a:r>
            <a:r>
              <a:rPr lang="zh-TW" altLang="zh-TW" sz="2400" smtClean="0"/>
              <a:t>「</a:t>
            </a:r>
            <a:r>
              <a:rPr lang="zh-TW" altLang="en-US" sz="2400" smtClean="0"/>
              <a:t>存續期間 </a:t>
            </a:r>
            <a:r>
              <a:rPr lang="zh-TW" altLang="zh-TW" sz="2400" smtClean="0"/>
              <a:t>」</a:t>
            </a:r>
            <a:r>
              <a:rPr lang="en-US" altLang="zh-TW" sz="2400" smtClean="0"/>
              <a:t>?</a:t>
            </a:r>
          </a:p>
          <a:p>
            <a:pPr>
              <a:buClr>
                <a:srgbClr val="00A0E9"/>
              </a:buClr>
              <a:buFont typeface="Wingdings" pitchFamily="2" charset="2"/>
              <a:buChar char="l"/>
            </a:pPr>
            <a:r>
              <a:rPr lang="zh-TW" altLang="en-US" sz="2400" smtClean="0"/>
              <a:t>存續期間 </a:t>
            </a:r>
            <a:r>
              <a:rPr lang="en-US" altLang="zh-TW" sz="2400" smtClean="0"/>
              <a:t>= </a:t>
            </a:r>
            <a:r>
              <a:rPr lang="zh-TW" altLang="en-US" sz="2400" smtClean="0"/>
              <a:t>債券還本所需的年期</a:t>
            </a:r>
          </a:p>
          <a:p>
            <a:pPr>
              <a:buClr>
                <a:srgbClr val="00A0E9"/>
              </a:buClr>
              <a:buFont typeface="Wingdings" pitchFamily="2" charset="2"/>
              <a:buChar char="l"/>
            </a:pPr>
            <a:r>
              <a:rPr lang="zh-TW" altLang="en-US" sz="2400" smtClean="0"/>
              <a:t>風險的概念</a:t>
            </a:r>
            <a:r>
              <a:rPr lang="en-US" altLang="zh-TW" sz="2400" smtClean="0"/>
              <a:t>:</a:t>
            </a:r>
            <a:r>
              <a:rPr lang="zh-TW" altLang="en-US" sz="2400" smtClean="0"/>
              <a:t>  當存續期間越長，利率風險越高 </a:t>
            </a:r>
            <a:endParaRPr lang="en-US" altLang="zh-TW" sz="2400" smtClean="0"/>
          </a:p>
          <a:p>
            <a:pPr>
              <a:buClr>
                <a:srgbClr val="00A0E9"/>
              </a:buClr>
              <a:buFont typeface="Wingdings" pitchFamily="2" charset="2"/>
              <a:buChar char="l"/>
            </a:pPr>
            <a:endParaRPr lang="en-US" altLang="zh-TW" sz="2400" smtClean="0"/>
          </a:p>
          <a:p>
            <a:pPr>
              <a:buClr>
                <a:srgbClr val="00A0E9"/>
              </a:buClr>
              <a:buFont typeface="Wingdings" pitchFamily="2" charset="2"/>
              <a:buChar char="l"/>
            </a:pPr>
            <a:endParaRPr lang="en-US" altLang="zh-TW" sz="2400" smtClean="0"/>
          </a:p>
          <a:p>
            <a:pPr>
              <a:buClr>
                <a:srgbClr val="00A0E9"/>
              </a:buClr>
              <a:buFont typeface="Wingdings" pitchFamily="2" charset="2"/>
              <a:buChar char="l"/>
            </a:pPr>
            <a:endParaRPr lang="en-US" altLang="zh-TW" sz="2400" smtClean="0"/>
          </a:p>
          <a:p>
            <a:pPr>
              <a:buClr>
                <a:srgbClr val="00A0E9"/>
              </a:buClr>
              <a:buFont typeface="Wingdings" pitchFamily="2" charset="2"/>
              <a:buChar char="l"/>
            </a:pPr>
            <a:r>
              <a:rPr lang="zh-TW" altLang="en-US" sz="2400" smtClean="0"/>
              <a:t>我們可以利用存續期間來計算債券報酬變化</a:t>
            </a:r>
            <a:endParaRPr lang="en-US" altLang="zh-TW" sz="2400" smtClean="0"/>
          </a:p>
          <a:p>
            <a:pPr>
              <a:buFont typeface="Wingdings" pitchFamily="2" charset="2"/>
              <a:buNone/>
            </a:pPr>
            <a:r>
              <a:rPr lang="zh-TW" altLang="en-US" sz="2400" smtClean="0">
                <a:solidFill>
                  <a:schemeClr val="accent2"/>
                </a:solidFill>
              </a:rPr>
              <a:t>    在去年聯準會說要收</a:t>
            </a:r>
            <a:r>
              <a:rPr lang="en-US" altLang="zh-TW" sz="2400" smtClean="0">
                <a:solidFill>
                  <a:schemeClr val="accent2"/>
                </a:solidFill>
              </a:rPr>
              <a:t>QE</a:t>
            </a:r>
            <a:r>
              <a:rPr lang="zh-TW" altLang="en-US" sz="2400" smtClean="0">
                <a:solidFill>
                  <a:schemeClr val="accent2"/>
                </a:solidFill>
              </a:rPr>
              <a:t>的時候，投資等級債殖利率上揚</a:t>
            </a:r>
            <a:r>
              <a:rPr lang="en-US" altLang="zh-TW" sz="2400" smtClean="0">
                <a:solidFill>
                  <a:schemeClr val="accent2"/>
                </a:solidFill>
              </a:rPr>
              <a:t>1%</a:t>
            </a:r>
          </a:p>
          <a:p>
            <a:pPr>
              <a:buFont typeface="Wingdings" pitchFamily="2" charset="2"/>
              <a:buNone/>
            </a:pPr>
            <a:r>
              <a:rPr lang="zh-TW" altLang="en-US" sz="2400" smtClean="0">
                <a:solidFill>
                  <a:schemeClr val="accent2"/>
                </a:solidFill>
              </a:rPr>
              <a:t>    殖利率上揚 </a:t>
            </a:r>
            <a:r>
              <a:rPr lang="en-US" altLang="zh-TW" sz="2400" smtClean="0">
                <a:solidFill>
                  <a:schemeClr val="accent2"/>
                </a:solidFill>
              </a:rPr>
              <a:t>=</a:t>
            </a:r>
            <a:r>
              <a:rPr lang="zh-TW" altLang="en-US" sz="2400" smtClean="0">
                <a:solidFill>
                  <a:schemeClr val="accent2"/>
                </a:solidFill>
              </a:rPr>
              <a:t> 債券價格下跌</a:t>
            </a:r>
            <a:endParaRPr lang="en-US" altLang="zh-TW" sz="2400" smtClean="0">
              <a:solidFill>
                <a:schemeClr val="accent2"/>
              </a:solidFill>
            </a:endParaRPr>
          </a:p>
          <a:p>
            <a:pPr>
              <a:buFont typeface="Wingdings" pitchFamily="2" charset="2"/>
              <a:buNone/>
            </a:pPr>
            <a:r>
              <a:rPr lang="zh-TW" altLang="en-US" sz="2400" smtClean="0">
                <a:solidFill>
                  <a:schemeClr val="accent2"/>
                </a:solidFill>
              </a:rPr>
              <a:t>    下跌多少</a:t>
            </a:r>
            <a:r>
              <a:rPr lang="en-US" altLang="zh-TW" sz="2400" smtClean="0">
                <a:solidFill>
                  <a:schemeClr val="accent2"/>
                </a:solidFill>
              </a:rPr>
              <a:t>?</a:t>
            </a:r>
            <a:r>
              <a:rPr lang="zh-TW" altLang="en-US" sz="2400" smtClean="0">
                <a:solidFill>
                  <a:schemeClr val="accent2"/>
                </a:solidFill>
              </a:rPr>
              <a:t>   報酬 </a:t>
            </a:r>
            <a:r>
              <a:rPr lang="en-US" altLang="zh-TW" sz="2400" smtClean="0">
                <a:solidFill>
                  <a:schemeClr val="accent2"/>
                </a:solidFill>
              </a:rPr>
              <a:t>=</a:t>
            </a:r>
            <a:r>
              <a:rPr lang="zh-TW" altLang="en-US" sz="2400" smtClean="0">
                <a:solidFill>
                  <a:schemeClr val="accent2"/>
                </a:solidFill>
              </a:rPr>
              <a:t> </a:t>
            </a:r>
            <a:r>
              <a:rPr lang="en-US" altLang="zh-TW" sz="2400" smtClean="0">
                <a:solidFill>
                  <a:schemeClr val="accent2"/>
                </a:solidFill>
              </a:rPr>
              <a:t>1%</a:t>
            </a:r>
            <a:r>
              <a:rPr lang="zh-TW" altLang="en-US" sz="2400" smtClean="0">
                <a:solidFill>
                  <a:schemeClr val="accent2"/>
                </a:solidFill>
              </a:rPr>
              <a:t>*</a:t>
            </a:r>
            <a:r>
              <a:rPr lang="en-US" altLang="zh-TW" sz="2400" smtClean="0">
                <a:solidFill>
                  <a:schemeClr val="accent2"/>
                </a:solidFill>
              </a:rPr>
              <a:t>5</a:t>
            </a:r>
            <a:r>
              <a:rPr lang="zh-TW" altLang="en-US" sz="2400" smtClean="0">
                <a:solidFill>
                  <a:schemeClr val="accent2"/>
                </a:solidFill>
              </a:rPr>
              <a:t> </a:t>
            </a:r>
            <a:r>
              <a:rPr lang="en-US" altLang="zh-TW" sz="2400" smtClean="0">
                <a:solidFill>
                  <a:schemeClr val="accent2"/>
                </a:solidFill>
              </a:rPr>
              <a:t>=</a:t>
            </a:r>
            <a:r>
              <a:rPr lang="zh-TW" altLang="en-US" sz="2400" smtClean="0">
                <a:solidFill>
                  <a:schemeClr val="accent2"/>
                </a:solidFill>
              </a:rPr>
              <a:t> </a:t>
            </a:r>
            <a:r>
              <a:rPr lang="en-US" altLang="zh-TW" sz="2400" smtClean="0">
                <a:solidFill>
                  <a:schemeClr val="accent2"/>
                </a:solidFill>
              </a:rPr>
              <a:t>5%</a:t>
            </a:r>
            <a:r>
              <a:rPr lang="zh-TW" altLang="en-US" sz="2400" smtClean="0">
                <a:solidFill>
                  <a:schemeClr val="accent2"/>
                </a:solidFill>
              </a:rPr>
              <a:t> </a:t>
            </a:r>
            <a:r>
              <a:rPr lang="en-US" altLang="zh-TW" sz="2400" smtClean="0">
                <a:solidFill>
                  <a:schemeClr val="accent2"/>
                </a:solidFill>
              </a:rPr>
              <a:t>(</a:t>
            </a:r>
            <a:r>
              <a:rPr lang="zh-TW" altLang="en-US" sz="2400" smtClean="0">
                <a:solidFill>
                  <a:schemeClr val="accent2"/>
                </a:solidFill>
              </a:rPr>
              <a:t>約跌</a:t>
            </a:r>
            <a:r>
              <a:rPr lang="en-US" altLang="zh-TW" sz="2400" smtClean="0">
                <a:solidFill>
                  <a:schemeClr val="accent2"/>
                </a:solidFill>
              </a:rPr>
              <a:t>5%)</a:t>
            </a:r>
            <a:r>
              <a:rPr lang="zh-TW" altLang="en-US" sz="2400" smtClean="0">
                <a:solidFill>
                  <a:schemeClr val="accent2"/>
                </a:solidFill>
              </a:rPr>
              <a:t>  </a:t>
            </a:r>
            <a:endParaRPr lang="en-US" altLang="zh-TW" sz="2400" smtClean="0">
              <a:solidFill>
                <a:schemeClr val="accent2"/>
              </a:solidFill>
            </a:endParaRPr>
          </a:p>
          <a:p>
            <a:pPr>
              <a:buFont typeface="Wingdings" pitchFamily="2" charset="2"/>
              <a:buNone/>
            </a:pPr>
            <a:r>
              <a:rPr lang="zh-TW" altLang="en-US" sz="2400" smtClean="0">
                <a:solidFill>
                  <a:schemeClr val="accent2"/>
                </a:solidFill>
              </a:rPr>
              <a:t> </a:t>
            </a:r>
            <a:endParaRPr lang="en-US" altLang="zh-TW" sz="2400" smtClean="0">
              <a:solidFill>
                <a:schemeClr val="accent2"/>
              </a:solidFill>
            </a:endParaRPr>
          </a:p>
          <a:p>
            <a:pPr>
              <a:buFont typeface="Wingdings" pitchFamily="2" charset="2"/>
              <a:buNone/>
            </a:pPr>
            <a:r>
              <a:rPr lang="zh-TW" altLang="en-US" sz="2400" smtClean="0">
                <a:solidFill>
                  <a:schemeClr val="accent2"/>
                </a:solidFill>
              </a:rPr>
              <a:t>     </a:t>
            </a:r>
            <a:endParaRPr lang="en-US" altLang="zh-TW" sz="2400" smtClean="0">
              <a:solidFill>
                <a:schemeClr val="accent2"/>
              </a:solidFill>
            </a:endParaRPr>
          </a:p>
          <a:p>
            <a:pPr>
              <a:buClr>
                <a:srgbClr val="00A0E9"/>
              </a:buClr>
              <a:buFont typeface="Wingdings" pitchFamily="2" charset="2"/>
              <a:buChar char="l"/>
            </a:pPr>
            <a:endParaRPr lang="zh-TW" altLang="en-US" sz="2400" smtClean="0"/>
          </a:p>
          <a:p>
            <a:pPr>
              <a:buClr>
                <a:srgbClr val="00A0E9"/>
              </a:buClr>
              <a:buFont typeface="Wingdings" pitchFamily="2" charset="2"/>
              <a:buChar char="l"/>
            </a:pPr>
            <a:endParaRPr lang="zh-TW" altLang="en-US" sz="2400" smtClean="0"/>
          </a:p>
          <a:p>
            <a:pPr>
              <a:buFontTx/>
              <a:buNone/>
            </a:pPr>
            <a:r>
              <a:rPr lang="en-US" altLang="zh-TW" smtClean="0"/>
              <a:t>     </a:t>
            </a:r>
          </a:p>
          <a:p>
            <a:pPr>
              <a:buFontTx/>
              <a:buNone/>
            </a:pPr>
            <a:r>
              <a:rPr lang="zh-TW" altLang="en-US" smtClean="0"/>
              <a:t>    </a:t>
            </a:r>
          </a:p>
        </p:txBody>
      </p:sp>
      <p:sp>
        <p:nvSpPr>
          <p:cNvPr id="24580" name="投影片編號版面配置區 3"/>
          <p:cNvSpPr txBox="1">
            <a:spLocks noGrp="1"/>
          </p:cNvSpPr>
          <p:nvPr/>
        </p:nvSpPr>
        <p:spPr bwMode="auto">
          <a:xfrm>
            <a:off x="6804025"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lgn="r"/>
            <a:fld id="{A1D03926-3B1B-4889-84DF-852223036D8F}" type="slidenum">
              <a:rPr lang="en-US" altLang="zh-TW" sz="1400">
                <a:ea typeface="新細明體" charset="-120"/>
              </a:rPr>
              <a:pPr algn="r"/>
              <a:t>41</a:t>
            </a:fld>
            <a:endParaRPr lang="en-US" altLang="zh-TW" sz="1400">
              <a:ea typeface="新細明體" charset="-120"/>
            </a:endParaRPr>
          </a:p>
        </p:txBody>
      </p:sp>
      <p:graphicFrame>
        <p:nvGraphicFramePr>
          <p:cNvPr id="2" name="表格 1"/>
          <p:cNvGraphicFramePr>
            <a:graphicFrameLocks noGrp="1"/>
          </p:cNvGraphicFramePr>
          <p:nvPr/>
        </p:nvGraphicFramePr>
        <p:xfrm>
          <a:off x="539750" y="2636838"/>
          <a:ext cx="7848600" cy="741362"/>
        </p:xfrm>
        <a:graphic>
          <a:graphicData uri="http://schemas.openxmlformats.org/drawingml/2006/table">
            <a:tbl>
              <a:tblPr firstRow="1" bandRow="1">
                <a:tableStyleId>{21E4AEA4-8DFA-4A89-87EB-49C32662AFE0}</a:tableStyleId>
              </a:tblPr>
              <a:tblGrid>
                <a:gridCol w="1589194"/>
                <a:gridCol w="1723059"/>
                <a:gridCol w="1944149"/>
                <a:gridCol w="2592198"/>
              </a:tblGrid>
              <a:tr h="370681">
                <a:tc>
                  <a:txBody>
                    <a:bodyPr/>
                    <a:lstStyle/>
                    <a:p>
                      <a:pPr algn="ctr"/>
                      <a:r>
                        <a:rPr lang="zh-TW" altLang="en-US" sz="1800" dirty="0" smtClean="0"/>
                        <a:t>存續期間</a:t>
                      </a:r>
                      <a:endParaRPr lang="zh-TW" altLang="en-US" sz="1800" dirty="0"/>
                    </a:p>
                  </a:txBody>
                  <a:tcPr marL="91437" marR="91437" marT="45700" marB="45700">
                    <a:solidFill>
                      <a:srgbClr val="00A0E9"/>
                    </a:solidFill>
                  </a:tcPr>
                </a:tc>
                <a:tc>
                  <a:txBody>
                    <a:bodyPr/>
                    <a:lstStyle/>
                    <a:p>
                      <a:pPr algn="ctr"/>
                      <a:r>
                        <a:rPr lang="zh-TW" altLang="en-US" sz="1800" dirty="0" smtClean="0"/>
                        <a:t>  </a:t>
                      </a:r>
                      <a:r>
                        <a:rPr lang="en-US" altLang="zh-TW" sz="1800" dirty="0" smtClean="0"/>
                        <a:t>1~3</a:t>
                      </a:r>
                      <a:r>
                        <a:rPr lang="zh-TW" altLang="en-US" sz="1800" dirty="0" smtClean="0"/>
                        <a:t>年</a:t>
                      </a:r>
                      <a:endParaRPr lang="zh-TW" altLang="en-US" sz="1800" dirty="0"/>
                    </a:p>
                  </a:txBody>
                  <a:tcPr marL="91437" marR="91437" marT="45700" marB="45700">
                    <a:solidFill>
                      <a:srgbClr val="00A0E9"/>
                    </a:solidFill>
                  </a:tcPr>
                </a:tc>
                <a:tc>
                  <a:txBody>
                    <a:bodyPr/>
                    <a:lstStyle/>
                    <a:p>
                      <a:pPr algn="ctr"/>
                      <a:r>
                        <a:rPr lang="zh-TW" altLang="en-US" sz="1800" dirty="0" smtClean="0"/>
                        <a:t>  </a:t>
                      </a:r>
                      <a:r>
                        <a:rPr lang="en-US" altLang="zh-TW" sz="1800" dirty="0" smtClean="0"/>
                        <a:t>3~5</a:t>
                      </a:r>
                      <a:r>
                        <a:rPr lang="zh-TW" altLang="en-US" sz="1800" dirty="0" smtClean="0"/>
                        <a:t>年</a:t>
                      </a:r>
                      <a:endParaRPr lang="zh-TW" altLang="en-US" sz="1800" dirty="0"/>
                    </a:p>
                  </a:txBody>
                  <a:tcPr marL="91437" marR="91437" marT="45700" marB="45700">
                    <a:solidFill>
                      <a:srgbClr val="00A0E9"/>
                    </a:solidFill>
                  </a:tcPr>
                </a:tc>
                <a:tc>
                  <a:txBody>
                    <a:bodyPr/>
                    <a:lstStyle/>
                    <a:p>
                      <a:pPr algn="ctr"/>
                      <a:r>
                        <a:rPr lang="zh-TW" altLang="en-US" sz="1800" dirty="0" smtClean="0"/>
                        <a:t>    </a:t>
                      </a:r>
                      <a:r>
                        <a:rPr lang="en-US" altLang="zh-TW" sz="1800" dirty="0" smtClean="0"/>
                        <a:t>5~7</a:t>
                      </a:r>
                      <a:r>
                        <a:rPr lang="zh-TW" altLang="en-US" sz="1800" dirty="0" smtClean="0"/>
                        <a:t>年</a:t>
                      </a:r>
                      <a:endParaRPr lang="zh-TW" altLang="en-US" sz="1800" dirty="0"/>
                    </a:p>
                  </a:txBody>
                  <a:tcPr marL="91437" marR="91437" marT="45700" marB="45700">
                    <a:solidFill>
                      <a:srgbClr val="00A0E9"/>
                    </a:solidFill>
                  </a:tcPr>
                </a:tc>
              </a:tr>
              <a:tr h="370681">
                <a:tc>
                  <a:txBody>
                    <a:bodyPr/>
                    <a:lstStyle/>
                    <a:p>
                      <a:pPr algn="ctr"/>
                      <a:r>
                        <a:rPr lang="zh-TW" altLang="en-US" sz="1800" dirty="0" smtClean="0"/>
                        <a:t>類別</a:t>
                      </a:r>
                      <a:endParaRPr lang="zh-TW" altLang="en-US" sz="1800" dirty="0"/>
                    </a:p>
                  </a:txBody>
                  <a:tcPr marL="91437" marR="91437" marT="45700" marB="45700"/>
                </a:tc>
                <a:tc>
                  <a:txBody>
                    <a:bodyPr/>
                    <a:lstStyle/>
                    <a:p>
                      <a:pPr algn="ctr"/>
                      <a:r>
                        <a:rPr lang="zh-TW" altLang="en-US" sz="1800" dirty="0" smtClean="0"/>
                        <a:t>點心債</a:t>
                      </a:r>
                      <a:endParaRPr lang="zh-TW" altLang="en-US" sz="1800" dirty="0"/>
                    </a:p>
                  </a:txBody>
                  <a:tcPr marL="91437" marR="91437" marT="45700" marB="45700"/>
                </a:tc>
                <a:tc>
                  <a:txBody>
                    <a:bodyPr/>
                    <a:lstStyle/>
                    <a:p>
                      <a:pPr algn="ctr"/>
                      <a:r>
                        <a:rPr lang="zh-TW" altLang="en-US" sz="1800" dirty="0" smtClean="0"/>
                        <a:t>高收益債</a:t>
                      </a:r>
                      <a:endParaRPr lang="zh-TW" altLang="en-US" sz="1800" dirty="0"/>
                    </a:p>
                  </a:txBody>
                  <a:tcPr marL="91437" marR="91437" marT="45700" marB="45700"/>
                </a:tc>
                <a:tc>
                  <a:txBody>
                    <a:bodyPr/>
                    <a:lstStyle/>
                    <a:p>
                      <a:pPr algn="ctr"/>
                      <a:r>
                        <a:rPr lang="zh-TW" altLang="en-US" sz="1800" dirty="0" smtClean="0"/>
                        <a:t>投資級債</a:t>
                      </a:r>
                      <a:r>
                        <a:rPr lang="en-US" altLang="zh-TW" sz="1800" dirty="0" smtClean="0"/>
                        <a:t>/</a:t>
                      </a:r>
                      <a:r>
                        <a:rPr lang="zh-TW" altLang="en-US" sz="1800" dirty="0" smtClean="0"/>
                        <a:t>新興市場債</a:t>
                      </a:r>
                      <a:endParaRPr lang="zh-TW" altLang="en-US" sz="1800" dirty="0"/>
                    </a:p>
                  </a:txBody>
                  <a:tcPr marL="91437" marR="91437" marT="45700" marB="45700"/>
                </a:tc>
              </a:tr>
            </a:tbl>
          </a:graphicData>
        </a:graphic>
      </p:graphicFrame>
    </p:spTree>
    <p:extLst>
      <p:ext uri="{BB962C8B-B14F-4D97-AF65-F5344CB8AC3E}">
        <p14:creationId xmlns:p14="http://schemas.microsoft.com/office/powerpoint/2010/main" val="2148703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p:cNvPicPr>
            <a:picLocks noChangeAspect="1" noChangeArrowheads="1"/>
          </p:cNvPicPr>
          <p:nvPr/>
        </p:nvPicPr>
        <p:blipFill>
          <a:blip r:embed="rId2">
            <a:extLst>
              <a:ext uri="{28A0092B-C50C-407E-A947-70E740481C1C}">
                <a14:useLocalDpi xmlns:a14="http://schemas.microsoft.com/office/drawing/2010/main" val="0"/>
              </a:ext>
            </a:extLst>
          </a:blip>
          <a:srcRect l="10149" t="20496" r="41801"/>
          <a:stretch>
            <a:fillRect/>
          </a:stretch>
        </p:blipFill>
        <p:spPr bwMode="auto">
          <a:xfrm>
            <a:off x="220663" y="2060575"/>
            <a:ext cx="3990975"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7" name="Text Box 4"/>
          <p:cNvSpPr txBox="1">
            <a:spLocks noChangeArrowheads="1"/>
          </p:cNvSpPr>
          <p:nvPr/>
        </p:nvSpPr>
        <p:spPr bwMode="auto">
          <a:xfrm>
            <a:off x="4629150" y="2276475"/>
            <a:ext cx="45148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Tx/>
              <a:buChar char="•"/>
            </a:pPr>
            <a:r>
              <a:rPr kumimoji="0" lang="zh-TW" altLang="en-US" sz="2000" b="1">
                <a:solidFill>
                  <a:srgbClr val="FF0000"/>
                </a:solidFill>
                <a:latin typeface="微軟正黑體" panose="020B0604030504040204" pitchFamily="34" charset="-120"/>
                <a:ea typeface="微軟正黑體" panose="020B0604030504040204" pitchFamily="34" charset="-120"/>
              </a:rPr>
              <a:t>投資等級債（</a:t>
            </a:r>
            <a:r>
              <a:rPr kumimoji="0" lang="en-US" altLang="zh-TW" sz="2000" b="1">
                <a:solidFill>
                  <a:srgbClr val="FF0000"/>
                </a:solidFill>
                <a:latin typeface="微軟正黑體" panose="020B0604030504040204" pitchFamily="34" charset="-120"/>
                <a:ea typeface="微軟正黑體" panose="020B0604030504040204" pitchFamily="34" charset="-120"/>
              </a:rPr>
              <a:t>Investment grade</a:t>
            </a:r>
            <a:r>
              <a:rPr kumimoji="0" lang="zh-TW" altLang="en-US" sz="2000" b="1">
                <a:solidFill>
                  <a:srgbClr val="FF0000"/>
                </a:solidFill>
                <a:latin typeface="微軟正黑體" panose="020B0604030504040204" pitchFamily="34" charset="-120"/>
                <a:ea typeface="微軟正黑體" panose="020B0604030504040204" pitchFamily="34" charset="-120"/>
              </a:rPr>
              <a:t>）</a:t>
            </a:r>
          </a:p>
          <a:p>
            <a:pPr eaLnBrk="1" hangingPunct="1">
              <a:spcBef>
                <a:spcPct val="50000"/>
              </a:spcBef>
              <a:buFontTx/>
              <a:buChar char="•"/>
            </a:pPr>
            <a:r>
              <a:rPr kumimoji="0" lang="zh-TW" altLang="en-US">
                <a:latin typeface="微軟正黑體" panose="020B0604030504040204" pitchFamily="34" charset="-120"/>
                <a:ea typeface="微軟正黑體" panose="020B0604030504040204" pitchFamily="34" charset="-120"/>
              </a:rPr>
              <a:t>高評級債 </a:t>
            </a:r>
            <a:r>
              <a:rPr kumimoji="0" lang="en-US" altLang="zh-TW">
                <a:latin typeface="微軟正黑體" panose="020B0604030504040204" pitchFamily="34" charset="-120"/>
                <a:ea typeface="微軟正黑體" panose="020B0604030504040204" pitchFamily="34" charset="-120"/>
              </a:rPr>
              <a:t>(High grade)</a:t>
            </a:r>
            <a:r>
              <a:rPr kumimoji="0" lang="en-US" altLang="zh-TW" sz="2000" b="1">
                <a:solidFill>
                  <a:srgbClr val="FF0000"/>
                </a:solidFill>
                <a:latin typeface="微軟正黑體" panose="020B0604030504040204" pitchFamily="34" charset="-120"/>
                <a:ea typeface="微軟正黑體" panose="020B0604030504040204" pitchFamily="34" charset="-120"/>
              </a:rPr>
              <a:t>  </a:t>
            </a:r>
          </a:p>
        </p:txBody>
      </p:sp>
      <p:sp>
        <p:nvSpPr>
          <p:cNvPr id="52228" name="Text Box 5"/>
          <p:cNvSpPr txBox="1">
            <a:spLocks noChangeArrowheads="1"/>
          </p:cNvSpPr>
          <p:nvPr/>
        </p:nvSpPr>
        <p:spPr bwMode="auto">
          <a:xfrm>
            <a:off x="4543425" y="4376738"/>
            <a:ext cx="4691063"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Tx/>
              <a:buChar char="•"/>
            </a:pPr>
            <a:r>
              <a:rPr kumimoji="0" lang="zh-TW" altLang="en-US" sz="2000" b="1">
                <a:solidFill>
                  <a:srgbClr val="FF0000"/>
                </a:solidFill>
                <a:latin typeface="微軟正黑體" panose="020B0604030504040204" pitchFamily="34" charset="-120"/>
                <a:ea typeface="微軟正黑體" panose="020B0604030504040204" pitchFamily="34" charset="-120"/>
              </a:rPr>
              <a:t>高收益債 </a:t>
            </a:r>
            <a:r>
              <a:rPr kumimoji="0" lang="en-US" altLang="zh-TW" sz="2000" b="1">
                <a:solidFill>
                  <a:srgbClr val="FF0000"/>
                </a:solidFill>
                <a:latin typeface="微軟正黑體" panose="020B0604030504040204" pitchFamily="34" charset="-120"/>
                <a:ea typeface="微軟正黑體" panose="020B0604030504040204" pitchFamily="34" charset="-120"/>
              </a:rPr>
              <a:t>(High Yield)</a:t>
            </a:r>
          </a:p>
          <a:p>
            <a:pPr eaLnBrk="1" hangingPunct="1">
              <a:spcBef>
                <a:spcPct val="50000"/>
              </a:spcBef>
              <a:buFontTx/>
              <a:buChar char="•"/>
            </a:pPr>
            <a:r>
              <a:rPr kumimoji="0" lang="zh-TW" altLang="en-US">
                <a:latin typeface="微軟正黑體" panose="020B0604030504040204" pitchFamily="34" charset="-120"/>
                <a:ea typeface="微軟正黑體" panose="020B0604030504040204" pitchFamily="34" charset="-120"/>
              </a:rPr>
              <a:t>非投資等級債（</a:t>
            </a:r>
            <a:r>
              <a:rPr kumimoji="0" lang="en-US" altLang="zh-TW">
                <a:latin typeface="微軟正黑體" panose="020B0604030504040204" pitchFamily="34" charset="-120"/>
                <a:ea typeface="微軟正黑體" panose="020B0604030504040204" pitchFamily="34" charset="-120"/>
              </a:rPr>
              <a:t>Non-investment grade</a:t>
            </a:r>
            <a:r>
              <a:rPr kumimoji="0" lang="zh-TW" altLang="en-US">
                <a:latin typeface="微軟正黑體" panose="020B0604030504040204" pitchFamily="34" charset="-120"/>
                <a:ea typeface="微軟正黑體" panose="020B0604030504040204" pitchFamily="34" charset="-120"/>
              </a:rPr>
              <a:t>）</a:t>
            </a:r>
          </a:p>
          <a:p>
            <a:pPr eaLnBrk="1" hangingPunct="1">
              <a:spcBef>
                <a:spcPct val="50000"/>
              </a:spcBef>
              <a:buFontTx/>
              <a:buChar char="•"/>
            </a:pPr>
            <a:r>
              <a:rPr kumimoji="0" lang="zh-TW" altLang="en-US">
                <a:latin typeface="微軟正黑體" panose="020B0604030504040204" pitchFamily="34" charset="-120"/>
                <a:ea typeface="微軟正黑體" panose="020B0604030504040204" pitchFamily="34" charset="-120"/>
              </a:rPr>
              <a:t>投機級債 </a:t>
            </a:r>
            <a:r>
              <a:rPr kumimoji="0" lang="en-US" altLang="zh-TW">
                <a:latin typeface="微軟正黑體" panose="020B0604030504040204" pitchFamily="34" charset="-120"/>
                <a:ea typeface="微軟正黑體" panose="020B0604030504040204" pitchFamily="34" charset="-120"/>
              </a:rPr>
              <a:t>(Speculative)</a:t>
            </a:r>
          </a:p>
          <a:p>
            <a:pPr eaLnBrk="1" hangingPunct="1">
              <a:spcBef>
                <a:spcPct val="50000"/>
              </a:spcBef>
              <a:buFontTx/>
              <a:buChar char="•"/>
            </a:pPr>
            <a:r>
              <a:rPr kumimoji="0" lang="zh-TW" altLang="en-US">
                <a:latin typeface="微軟正黑體" panose="020B0604030504040204" pitchFamily="34" charset="-120"/>
                <a:ea typeface="微軟正黑體" panose="020B0604030504040204" pitchFamily="34" charset="-120"/>
              </a:rPr>
              <a:t>垃圾等級債</a:t>
            </a:r>
            <a:r>
              <a:rPr kumimoji="0" lang="en-US" altLang="zh-TW">
                <a:latin typeface="微軟正黑體" panose="020B0604030504040204" pitchFamily="34" charset="-120"/>
                <a:ea typeface="微軟正黑體" panose="020B0604030504040204" pitchFamily="34" charset="-120"/>
              </a:rPr>
              <a:t>(Junk)</a:t>
            </a:r>
            <a:endParaRPr kumimoji="0" lang="zh-TW" altLang="en-US">
              <a:latin typeface="微軟正黑體" panose="020B0604030504040204" pitchFamily="34" charset="-120"/>
              <a:ea typeface="微軟正黑體" panose="020B0604030504040204" pitchFamily="34" charset="-120"/>
            </a:endParaRPr>
          </a:p>
        </p:txBody>
      </p:sp>
      <p:sp>
        <p:nvSpPr>
          <p:cNvPr id="52229" name="Line 6"/>
          <p:cNvSpPr>
            <a:spLocks noChangeShapeType="1"/>
          </p:cNvSpPr>
          <p:nvPr/>
        </p:nvSpPr>
        <p:spPr bwMode="auto">
          <a:xfrm flipV="1">
            <a:off x="411163" y="3902075"/>
            <a:ext cx="8785225" cy="73025"/>
          </a:xfrm>
          <a:prstGeom prst="line">
            <a:avLst/>
          </a:prstGeom>
          <a:noFill/>
          <a:ln w="31750">
            <a:solidFill>
              <a:schemeClr val="accent2"/>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TW" altLang="en-US">
              <a:latin typeface="微軟正黑體" panose="020B0604030504040204" pitchFamily="34" charset="-120"/>
              <a:ea typeface="微軟正黑體" panose="020B0604030504040204" pitchFamily="34" charset="-120"/>
            </a:endParaRPr>
          </a:p>
        </p:txBody>
      </p:sp>
      <p:sp>
        <p:nvSpPr>
          <p:cNvPr id="52230" name="Rectangle 9"/>
          <p:cNvSpPr>
            <a:spLocks noChangeArrowheads="1"/>
          </p:cNvSpPr>
          <p:nvPr/>
        </p:nvSpPr>
        <p:spPr bwMode="auto">
          <a:xfrm>
            <a:off x="82550" y="-149225"/>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r>
              <a:rPr lang="en-US" altLang="zh-TW"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(3)</a:t>
            </a:r>
            <a:r>
              <a:rPr lang="zh-TW" altLang="en-US"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 信評</a:t>
            </a: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區分</a:t>
            </a:r>
            <a:r>
              <a:rPr lang="en-US" altLang="zh-TW" sz="2800" dirty="0" smtClean="0">
                <a:solidFill>
                  <a:srgbClr val="00428E"/>
                </a:solidFill>
                <a:latin typeface="微軟正黑體" panose="020B0604030504040204" pitchFamily="34" charset="-120"/>
                <a:ea typeface="微軟正黑體" panose="020B0604030504040204" pitchFamily="34" charset="-120"/>
                <a:cs typeface="Times New Roman" pitchFamily="18" charset="0"/>
              </a:rPr>
              <a:t>:</a:t>
            </a:r>
            <a:r>
              <a:rPr lang="zh-TW" altLang="en-US" sz="2800" dirty="0">
                <a:solidFill>
                  <a:srgbClr val="00428E"/>
                </a:solidFill>
                <a:latin typeface="微軟正黑體" panose="020B0604030504040204" pitchFamily="34" charset="-120"/>
                <a:ea typeface="微軟正黑體" panose="020B0604030504040204" pitchFamily="34" charset="-120"/>
                <a:cs typeface="Times New Roman" pitchFamily="18" charset="0"/>
              </a:rPr>
              <a:t>「投資等級債」與「高收益債</a:t>
            </a:r>
            <a:r>
              <a:rPr lang="zh-TW" altLang="en-US" sz="3200" dirty="0">
                <a:solidFill>
                  <a:srgbClr val="00428E"/>
                </a:solidFill>
                <a:latin typeface="微軟正黑體" panose="020B0604030504040204" pitchFamily="34" charset="-120"/>
                <a:ea typeface="微軟正黑體" panose="020B0604030504040204" pitchFamily="34" charset="-120"/>
              </a:rPr>
              <a:t>」</a:t>
            </a:r>
          </a:p>
        </p:txBody>
      </p:sp>
      <p:sp>
        <p:nvSpPr>
          <p:cNvPr id="52231" name="Text Box 8"/>
          <p:cNvSpPr txBox="1">
            <a:spLocks noChangeArrowheads="1"/>
          </p:cNvSpPr>
          <p:nvPr/>
        </p:nvSpPr>
        <p:spPr bwMode="auto">
          <a:xfrm>
            <a:off x="4803775" y="3817938"/>
            <a:ext cx="4103688" cy="406400"/>
          </a:xfrm>
          <a:prstGeom prst="rect">
            <a:avLst/>
          </a:prstGeom>
          <a:solidFill>
            <a:schemeClr val="bg1"/>
          </a:solidFill>
          <a:ln w="9525" algn="ctr">
            <a:solidFill>
              <a:schemeClr val="tx1"/>
            </a:solidFill>
            <a:miter lim="800000"/>
            <a:headEnd/>
            <a:tailEnd/>
          </a:ln>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chemeClr val="accent2"/>
                </a:solidFill>
                <a:latin typeface="微軟正黑體" panose="020B0604030504040204" pitchFamily="34" charset="-120"/>
                <a:ea typeface="微軟正黑體" panose="020B0604030504040204" pitchFamily="34" charset="-120"/>
              </a:rPr>
              <a:t>  </a:t>
            </a:r>
            <a:r>
              <a:rPr kumimoji="0" lang="zh-TW" altLang="en-US" sz="2000" b="1">
                <a:latin typeface="微軟正黑體" panose="020B0604030504040204" pitchFamily="34" charset="-120"/>
                <a:ea typeface="微軟正黑體" panose="020B0604030504040204" pitchFamily="34" charset="-120"/>
              </a:rPr>
              <a:t>介於兩者之間稱作 </a:t>
            </a:r>
            <a:r>
              <a:rPr kumimoji="0" lang="en-US" altLang="zh-TW" sz="2000" b="1">
                <a:latin typeface="微軟正黑體" panose="020B0604030504040204" pitchFamily="34" charset="-120"/>
                <a:ea typeface="微軟正黑體" panose="020B0604030504040204" pitchFamily="34" charset="-120"/>
              </a:rPr>
              <a:t>cross-over</a:t>
            </a:r>
          </a:p>
        </p:txBody>
      </p:sp>
      <p:sp>
        <p:nvSpPr>
          <p:cNvPr id="52232" name="Text Box 10"/>
          <p:cNvSpPr txBox="1">
            <a:spLocks noChangeArrowheads="1"/>
          </p:cNvSpPr>
          <p:nvPr/>
        </p:nvSpPr>
        <p:spPr bwMode="auto">
          <a:xfrm>
            <a:off x="193675" y="1498600"/>
            <a:ext cx="4105275" cy="427038"/>
          </a:xfrm>
          <a:prstGeom prst="rect">
            <a:avLst/>
          </a:prstGeom>
          <a:solidFill>
            <a:srgbClr val="0000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chemeClr val="bg1"/>
                </a:solidFill>
                <a:latin typeface="微軟正黑體" panose="020B0604030504040204" pitchFamily="34" charset="-120"/>
                <a:ea typeface="微軟正黑體" panose="020B0604030504040204" pitchFamily="34" charset="-120"/>
              </a:rPr>
              <a:t>  </a:t>
            </a:r>
            <a:r>
              <a:rPr kumimoji="0" lang="zh-TW" altLang="en-US" sz="2200" b="1">
                <a:solidFill>
                  <a:schemeClr val="bg1"/>
                </a:solidFill>
                <a:latin typeface="微軟正黑體" panose="020B0604030504040204" pitchFamily="34" charset="-120"/>
                <a:ea typeface="微軟正黑體" panose="020B0604030504040204" pitchFamily="34" charset="-120"/>
              </a:rPr>
              <a:t>債 券 發 行 人 信 用 評 等</a:t>
            </a:r>
          </a:p>
        </p:txBody>
      </p:sp>
      <p:sp>
        <p:nvSpPr>
          <p:cNvPr id="52233" name="AutoShape 13"/>
          <p:cNvSpPr>
            <a:spLocks/>
          </p:cNvSpPr>
          <p:nvPr/>
        </p:nvSpPr>
        <p:spPr bwMode="auto">
          <a:xfrm>
            <a:off x="4370388" y="1976438"/>
            <a:ext cx="274637" cy="1871662"/>
          </a:xfrm>
          <a:prstGeom prst="rightBrace">
            <a:avLst>
              <a:gd name="adj1" fmla="val 0"/>
              <a:gd name="adj2" fmla="val 2674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32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8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800" b="1">
              <a:solidFill>
                <a:schemeClr val="bg1"/>
              </a:solidFill>
              <a:latin typeface="微軟正黑體" panose="020B0604030504040204" pitchFamily="34" charset="-120"/>
              <a:ea typeface="微軟正黑體" panose="020B0604030504040204" pitchFamily="34" charset="-120"/>
            </a:endParaRPr>
          </a:p>
        </p:txBody>
      </p:sp>
      <p:sp>
        <p:nvSpPr>
          <p:cNvPr id="52234" name="Rectangle 12"/>
          <p:cNvSpPr>
            <a:spLocks noChangeArrowheads="1"/>
          </p:cNvSpPr>
          <p:nvPr/>
        </p:nvSpPr>
        <p:spPr bwMode="auto">
          <a:xfrm>
            <a:off x="241300" y="993775"/>
            <a:ext cx="8597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r>
              <a:rPr lang="zh-TW" altLang="en-US">
                <a:latin typeface="微軟正黑體" panose="020B0604030504040204" pitchFamily="34" charset="-120"/>
                <a:ea typeface="微軟正黑體" panose="020B0604030504040204" pitchFamily="34" charset="-120"/>
              </a:rPr>
              <a:t>*信評機構依借款人違約的可能性，給予高低不同的信用評等，作為投資人參考依據</a:t>
            </a:r>
          </a:p>
        </p:txBody>
      </p:sp>
      <p:sp>
        <p:nvSpPr>
          <p:cNvPr id="52235" name="AutoShape 13"/>
          <p:cNvSpPr>
            <a:spLocks/>
          </p:cNvSpPr>
          <p:nvPr/>
        </p:nvSpPr>
        <p:spPr bwMode="auto">
          <a:xfrm>
            <a:off x="4356100" y="4076700"/>
            <a:ext cx="274638" cy="1871663"/>
          </a:xfrm>
          <a:prstGeom prst="rightBrace">
            <a:avLst>
              <a:gd name="adj1" fmla="val 0"/>
              <a:gd name="adj2" fmla="val 2674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32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800" b="1">
              <a:solidFill>
                <a:schemeClr val="bg1"/>
              </a:solidFill>
              <a:latin typeface="微軟正黑體" panose="020B0604030504040204" pitchFamily="34" charset="-120"/>
              <a:ea typeface="微軟正黑體" panose="020B0604030504040204" pitchFamily="34" charset="-120"/>
            </a:endParaRPr>
          </a:p>
          <a:p>
            <a:pPr algn="ctr" eaLnBrk="1" hangingPunct="1">
              <a:spcBef>
                <a:spcPct val="50000"/>
              </a:spcBef>
            </a:pPr>
            <a:endParaRPr lang="zh-TW" altLang="en-US" sz="2800" b="1">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25176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34423" y="-196850"/>
            <a:ext cx="9028113" cy="1143000"/>
          </a:xfrm>
        </p:spPr>
        <p:txBody>
          <a:bodyPr/>
          <a:lstStyle/>
          <a:p>
            <a:pPr eaLnBrk="1" hangingPunct="1"/>
            <a:r>
              <a:rPr lang="zh-TW" altLang="en-US" sz="2800" dirty="0">
                <a:cs typeface="Times New Roman" pitchFamily="18" charset="0"/>
              </a:rPr>
              <a:t> 信用評等反應的是「倒帳」的機率</a:t>
            </a:r>
          </a:p>
        </p:txBody>
      </p:sp>
      <p:sp>
        <p:nvSpPr>
          <p:cNvPr id="53251" name="Rectangle 6"/>
          <p:cNvSpPr>
            <a:spLocks noChangeArrowheads="1"/>
          </p:cNvSpPr>
          <p:nvPr/>
        </p:nvSpPr>
        <p:spPr bwMode="auto">
          <a:xfrm>
            <a:off x="1414463" y="2293938"/>
            <a:ext cx="28638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zh-TW" altLang="en-US" sz="2000" b="1">
                <a:latin typeface="微軟正黑體" panose="020B0604030504040204" pitchFamily="34" charset="-120"/>
                <a:ea typeface="微軟正黑體" panose="020B0604030504040204" pitchFamily="34" charset="-120"/>
              </a:rPr>
              <a:t>麥當勞</a:t>
            </a:r>
          </a:p>
          <a:p>
            <a:pPr algn="ctr" eaLnBrk="1" hangingPunct="1">
              <a:spcBef>
                <a:spcPct val="50000"/>
              </a:spcBef>
            </a:pPr>
            <a:r>
              <a:rPr lang="en-US" altLang="zh-TW" sz="2000" b="1">
                <a:latin typeface="微軟正黑體" panose="020B0604030504040204" pitchFamily="34" charset="-120"/>
                <a:ea typeface="微軟正黑體" panose="020B0604030504040204" pitchFamily="34" charset="-120"/>
              </a:rPr>
              <a:t>(MacDonlads) </a:t>
            </a:r>
          </a:p>
          <a:p>
            <a:pPr algn="ctr" eaLnBrk="1" hangingPunct="1">
              <a:spcBef>
                <a:spcPct val="50000"/>
              </a:spcBef>
            </a:pPr>
            <a:r>
              <a:rPr lang="en-US" altLang="zh-TW" b="1">
                <a:latin typeface="微軟正黑體" panose="020B0604030504040204" pitchFamily="34" charset="-120"/>
                <a:ea typeface="微軟正黑體" panose="020B0604030504040204" pitchFamily="34" charset="-120"/>
              </a:rPr>
              <a:t>S&amp;P</a:t>
            </a:r>
            <a:r>
              <a:rPr lang="zh-TW" altLang="en-US" sz="2000" b="1">
                <a:latin typeface="微軟正黑體" panose="020B0604030504040204" pitchFamily="34" charset="-120"/>
                <a:ea typeface="微軟正黑體" panose="020B0604030504040204" pitchFamily="34" charset="-120"/>
              </a:rPr>
              <a:t>信評</a:t>
            </a:r>
            <a:r>
              <a:rPr lang="en-US" altLang="zh-TW" sz="2000" b="1">
                <a:latin typeface="微軟正黑體" panose="020B0604030504040204" pitchFamily="34" charset="-120"/>
                <a:ea typeface="微軟正黑體" panose="020B0604030504040204" pitchFamily="34" charset="-120"/>
              </a:rPr>
              <a:t>: A</a:t>
            </a:r>
          </a:p>
        </p:txBody>
      </p:sp>
      <p:pic>
        <p:nvPicPr>
          <p:cNvPr id="53252" name="Picture 8" descr="Ford Of Up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13" y="4552950"/>
            <a:ext cx="15430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9"/>
          <p:cNvSpPr>
            <a:spLocks noChangeArrowheads="1"/>
          </p:cNvSpPr>
          <p:nvPr/>
        </p:nvSpPr>
        <p:spPr bwMode="auto">
          <a:xfrm>
            <a:off x="6703046" y="4391025"/>
            <a:ext cx="190693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zh-TW" altLang="en-US" sz="2000" b="1">
                <a:latin typeface="微軟正黑體" panose="020B0604030504040204" pitchFamily="34" charset="-120"/>
                <a:ea typeface="微軟正黑體" panose="020B0604030504040204" pitchFamily="34" charset="-120"/>
              </a:rPr>
              <a:t>福特汽車</a:t>
            </a:r>
          </a:p>
          <a:p>
            <a:pPr algn="ctr" eaLnBrk="1" hangingPunct="1">
              <a:spcBef>
                <a:spcPct val="50000"/>
              </a:spcBef>
            </a:pPr>
            <a:r>
              <a:rPr lang="en-US" altLang="zh-TW" sz="2000" b="1">
                <a:latin typeface="微軟正黑體" panose="020B0604030504040204" pitchFamily="34" charset="-120"/>
                <a:ea typeface="微軟正黑體" panose="020B0604030504040204" pitchFamily="34" charset="-120"/>
              </a:rPr>
              <a:t>  (Ford Motor)</a:t>
            </a:r>
          </a:p>
          <a:p>
            <a:pPr algn="ctr" eaLnBrk="1" hangingPunct="1">
              <a:spcBef>
                <a:spcPct val="50000"/>
              </a:spcBef>
            </a:pPr>
            <a:r>
              <a:rPr lang="en-US" altLang="zh-TW" b="1">
                <a:latin typeface="微軟正黑體" panose="020B0604030504040204" pitchFamily="34" charset="-120"/>
                <a:ea typeface="微軟正黑體" panose="020B0604030504040204" pitchFamily="34" charset="-120"/>
              </a:rPr>
              <a:t>S&amp;P</a:t>
            </a:r>
            <a:r>
              <a:rPr lang="zh-TW" altLang="en-US" sz="2000" b="1">
                <a:latin typeface="微軟正黑體" panose="020B0604030504040204" pitchFamily="34" charset="-120"/>
                <a:ea typeface="微軟正黑體" panose="020B0604030504040204" pitchFamily="34" charset="-120"/>
              </a:rPr>
              <a:t>信評</a:t>
            </a:r>
            <a:r>
              <a:rPr lang="en-US" altLang="zh-TW" sz="2000" b="1">
                <a:latin typeface="微軟正黑體" panose="020B0604030504040204" pitchFamily="34" charset="-120"/>
                <a:ea typeface="微軟正黑體" panose="020B0604030504040204" pitchFamily="34" charset="-120"/>
              </a:rPr>
              <a:t>: BB+</a:t>
            </a:r>
          </a:p>
        </p:txBody>
      </p:sp>
      <p:sp>
        <p:nvSpPr>
          <p:cNvPr id="53254" name="Rectangle 12"/>
          <p:cNvSpPr>
            <a:spLocks noChangeArrowheads="1"/>
          </p:cNvSpPr>
          <p:nvPr/>
        </p:nvSpPr>
        <p:spPr bwMode="auto">
          <a:xfrm>
            <a:off x="6227763" y="2336800"/>
            <a:ext cx="2771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zh-TW" altLang="en-US" sz="2000" b="1">
                <a:latin typeface="微軟正黑體" panose="020B0604030504040204" pitchFamily="34" charset="-120"/>
                <a:ea typeface="微軟正黑體" panose="020B0604030504040204" pitchFamily="34" charset="-120"/>
              </a:rPr>
              <a:t>漢堡王</a:t>
            </a:r>
          </a:p>
          <a:p>
            <a:pPr algn="ctr" eaLnBrk="1" hangingPunct="1">
              <a:spcBef>
                <a:spcPct val="50000"/>
              </a:spcBef>
            </a:pPr>
            <a:r>
              <a:rPr lang="en-US" altLang="zh-TW" sz="2000" b="1">
                <a:latin typeface="微軟正黑體" panose="020B0604030504040204" pitchFamily="34" charset="-120"/>
                <a:ea typeface="微軟正黑體" panose="020B0604030504040204" pitchFamily="34" charset="-120"/>
              </a:rPr>
              <a:t>(Burger King)</a:t>
            </a:r>
          </a:p>
          <a:p>
            <a:pPr algn="ctr" eaLnBrk="1" hangingPunct="1">
              <a:spcBef>
                <a:spcPct val="50000"/>
              </a:spcBef>
            </a:pPr>
            <a:r>
              <a:rPr lang="en-US" altLang="zh-TW" b="1">
                <a:latin typeface="微軟正黑體" panose="020B0604030504040204" pitchFamily="34" charset="-120"/>
                <a:ea typeface="微軟正黑體" panose="020B0604030504040204" pitchFamily="34" charset="-120"/>
              </a:rPr>
              <a:t>S&amp;P</a:t>
            </a:r>
            <a:r>
              <a:rPr lang="zh-TW" altLang="en-US" sz="2000" b="1">
                <a:latin typeface="微軟正黑體" panose="020B0604030504040204" pitchFamily="34" charset="-120"/>
                <a:ea typeface="微軟正黑體" panose="020B0604030504040204" pitchFamily="34" charset="-120"/>
              </a:rPr>
              <a:t>信評</a:t>
            </a:r>
            <a:r>
              <a:rPr lang="en-US" altLang="zh-TW" sz="2000" b="1">
                <a:latin typeface="微軟正黑體" panose="020B0604030504040204" pitchFamily="34" charset="-120"/>
                <a:ea typeface="微軟正黑體" panose="020B0604030504040204" pitchFamily="34" charset="-120"/>
              </a:rPr>
              <a:t>: B+</a:t>
            </a:r>
          </a:p>
        </p:txBody>
      </p:sp>
      <p:sp>
        <p:nvSpPr>
          <p:cNvPr id="53255" name="Rectangle 15"/>
          <p:cNvSpPr>
            <a:spLocks noChangeArrowheads="1"/>
          </p:cNvSpPr>
          <p:nvPr/>
        </p:nvSpPr>
        <p:spPr bwMode="auto">
          <a:xfrm>
            <a:off x="1681163" y="4395788"/>
            <a:ext cx="2185987"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r>
              <a:rPr lang="zh-TW" altLang="en-US" sz="2000" b="1">
                <a:latin typeface="微軟正黑體" panose="020B0604030504040204" pitchFamily="34" charset="-120"/>
                <a:ea typeface="微軟正黑體" panose="020B0604030504040204" pitchFamily="34" charset="-120"/>
              </a:rPr>
              <a:t>寶馬汽車</a:t>
            </a:r>
          </a:p>
          <a:p>
            <a:pPr algn="ctr" eaLnBrk="1" hangingPunct="1">
              <a:spcBef>
                <a:spcPct val="50000"/>
              </a:spcBef>
            </a:pPr>
            <a:r>
              <a:rPr lang="en-US" altLang="zh-TW" sz="2000" b="1">
                <a:latin typeface="微軟正黑體" panose="020B0604030504040204" pitchFamily="34" charset="-120"/>
                <a:ea typeface="微軟正黑體" panose="020B0604030504040204" pitchFamily="34" charset="-120"/>
              </a:rPr>
              <a:t>(BMW)</a:t>
            </a:r>
          </a:p>
          <a:p>
            <a:pPr algn="ctr" eaLnBrk="1" hangingPunct="1">
              <a:spcBef>
                <a:spcPct val="50000"/>
              </a:spcBef>
            </a:pPr>
            <a:r>
              <a:rPr lang="en-US" altLang="zh-TW" b="1">
                <a:latin typeface="微軟正黑體" panose="020B0604030504040204" pitchFamily="34" charset="-120"/>
                <a:ea typeface="微軟正黑體" panose="020B0604030504040204" pitchFamily="34" charset="-120"/>
              </a:rPr>
              <a:t>S&amp;P</a:t>
            </a:r>
            <a:r>
              <a:rPr lang="zh-TW" altLang="en-US" sz="2000" b="1">
                <a:latin typeface="微軟正黑體" panose="020B0604030504040204" pitchFamily="34" charset="-120"/>
                <a:ea typeface="微軟正黑體" panose="020B0604030504040204" pitchFamily="34" charset="-120"/>
              </a:rPr>
              <a:t>信評</a:t>
            </a:r>
            <a:r>
              <a:rPr lang="en-US" altLang="zh-TW" sz="2000" b="1">
                <a:latin typeface="微軟正黑體" panose="020B0604030504040204" pitchFamily="34" charset="-120"/>
                <a:ea typeface="微軟正黑體" panose="020B0604030504040204" pitchFamily="34" charset="-120"/>
              </a:rPr>
              <a:t>: A</a:t>
            </a:r>
          </a:p>
          <a:p>
            <a:pPr algn="ctr" eaLnBrk="1" hangingPunct="1">
              <a:spcBef>
                <a:spcPct val="50000"/>
              </a:spcBef>
            </a:pPr>
            <a:endParaRPr lang="zh-TW" altLang="en-US" sz="2000" b="1">
              <a:latin typeface="微軟正黑體" panose="020B0604030504040204" pitchFamily="34" charset="-120"/>
              <a:ea typeface="微軟正黑體" panose="020B0604030504040204" pitchFamily="34" charset="-120"/>
            </a:endParaRPr>
          </a:p>
        </p:txBody>
      </p:sp>
      <p:sp>
        <p:nvSpPr>
          <p:cNvPr id="53256" name="Text Box 16"/>
          <p:cNvSpPr txBox="1">
            <a:spLocks noChangeArrowheads="1"/>
          </p:cNvSpPr>
          <p:nvPr/>
        </p:nvSpPr>
        <p:spPr bwMode="auto">
          <a:xfrm>
            <a:off x="176213" y="1751013"/>
            <a:ext cx="4032250" cy="396875"/>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en-US" altLang="zh-TW" sz="2000" b="1">
                <a:solidFill>
                  <a:schemeClr val="bg1"/>
                </a:solidFill>
                <a:latin typeface="微軟正黑體" panose="020B0604030504040204" pitchFamily="34" charset="-120"/>
                <a:ea typeface="微軟正黑體" panose="020B0604030504040204" pitchFamily="34" charset="-120"/>
              </a:rPr>
              <a:t>        </a:t>
            </a:r>
            <a:r>
              <a:rPr kumimoji="0" lang="zh-TW" altLang="en-US" sz="2000" b="1">
                <a:solidFill>
                  <a:schemeClr val="bg1"/>
                </a:solidFill>
                <a:latin typeface="微軟正黑體" panose="020B0604030504040204" pitchFamily="34" charset="-120"/>
                <a:ea typeface="微軟正黑體" panose="020B0604030504040204" pitchFamily="34" charset="-120"/>
              </a:rPr>
              <a:t>投資等級公司債</a:t>
            </a:r>
          </a:p>
        </p:txBody>
      </p:sp>
      <p:sp>
        <p:nvSpPr>
          <p:cNvPr id="53257" name="Text Box 17"/>
          <p:cNvSpPr txBox="1">
            <a:spLocks noChangeArrowheads="1"/>
          </p:cNvSpPr>
          <p:nvPr/>
        </p:nvSpPr>
        <p:spPr bwMode="auto">
          <a:xfrm>
            <a:off x="4727575" y="1746250"/>
            <a:ext cx="4176713" cy="396875"/>
          </a:xfrm>
          <a:prstGeom prst="rect">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Font typeface="Wingdings" pitchFamily="2" charset="2"/>
              <a:buNone/>
            </a:pPr>
            <a:r>
              <a:rPr kumimoji="0" lang="zh-TW" altLang="en-US" sz="2000" b="1">
                <a:solidFill>
                  <a:schemeClr val="bg1"/>
                </a:solidFill>
                <a:latin typeface="微軟正黑體" panose="020B0604030504040204" pitchFamily="34" charset="-120"/>
                <a:ea typeface="微軟正黑體" panose="020B0604030504040204" pitchFamily="34" charset="-120"/>
              </a:rPr>
              <a:t>         高收益公司債  </a:t>
            </a:r>
          </a:p>
        </p:txBody>
      </p:sp>
      <p:sp>
        <p:nvSpPr>
          <p:cNvPr id="53258" name="AutoShape 23" descr="9k="/>
          <p:cNvSpPr>
            <a:spLocks noChangeAspect="1" noChangeArrowheads="1"/>
          </p:cNvSpPr>
          <p:nvPr/>
        </p:nvSpPr>
        <p:spPr bwMode="auto">
          <a:xfrm>
            <a:off x="4430713" y="34845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p:txBody>
      </p:sp>
      <p:pic>
        <p:nvPicPr>
          <p:cNvPr id="53259" name="Picture 27" descr="spa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3632200"/>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0" name="Picture 29" descr="spa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3632200"/>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31" descr="spa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3632200"/>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2" name="Rectangle 33"/>
          <p:cNvSpPr>
            <a:spLocks noChangeArrowheads="1"/>
          </p:cNvSpPr>
          <p:nvPr/>
        </p:nvSpPr>
        <p:spPr bwMode="auto">
          <a:xfrm>
            <a:off x="4479634" y="-31248350"/>
            <a:ext cx="184731" cy="46166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algn="ctr" eaLnBrk="1" hangingPunct="1">
              <a:spcBef>
                <a:spcPct val="50000"/>
              </a:spcBef>
            </a:pPr>
            <a:endParaRPr lang="zh-TW" altLang="en-US" sz="2400" b="1">
              <a:solidFill>
                <a:schemeClr val="bg1"/>
              </a:solidFill>
              <a:latin typeface="微軟正黑體" panose="020B0604030504040204" pitchFamily="34" charset="-120"/>
              <a:ea typeface="微軟正黑體" panose="020B0604030504040204" pitchFamily="34" charset="-120"/>
            </a:endParaRPr>
          </a:p>
        </p:txBody>
      </p:sp>
      <p:pic>
        <p:nvPicPr>
          <p:cNvPr id="53263" name="Picture 1025" descr="BK-burger-king-23892445-457-4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450" y="2484438"/>
            <a:ext cx="1296988"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Line 1034"/>
          <p:cNvSpPr>
            <a:spLocks noChangeShapeType="1"/>
          </p:cNvSpPr>
          <p:nvPr/>
        </p:nvSpPr>
        <p:spPr bwMode="auto">
          <a:xfrm>
            <a:off x="190500" y="4165600"/>
            <a:ext cx="87137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TW" altLang="en-US">
              <a:latin typeface="微軟正黑體" panose="020B0604030504040204" pitchFamily="34" charset="-120"/>
              <a:ea typeface="微軟正黑體" panose="020B0604030504040204" pitchFamily="34" charset="-120"/>
            </a:endParaRPr>
          </a:p>
        </p:txBody>
      </p:sp>
      <p:pic>
        <p:nvPicPr>
          <p:cNvPr id="53265" name="Picture 1037"/>
          <p:cNvPicPr>
            <a:picLocks noChangeAspect="1" noChangeArrowheads="1"/>
          </p:cNvPicPr>
          <p:nvPr/>
        </p:nvPicPr>
        <p:blipFill>
          <a:blip r:embed="rId5">
            <a:extLst>
              <a:ext uri="{28A0092B-C50C-407E-A947-70E740481C1C}">
                <a14:useLocalDpi xmlns:a14="http://schemas.microsoft.com/office/drawing/2010/main" val="0"/>
              </a:ext>
            </a:extLst>
          </a:blip>
          <a:srcRect l="-104" t="6389" r="90404" b="80533"/>
          <a:stretch>
            <a:fillRect/>
          </a:stretch>
        </p:blipFill>
        <p:spPr bwMode="auto">
          <a:xfrm>
            <a:off x="252413" y="2433638"/>
            <a:ext cx="1581150"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66" name="Picture 1038"/>
          <p:cNvPicPr>
            <a:picLocks noChangeAspect="1" noChangeArrowheads="1"/>
          </p:cNvPicPr>
          <p:nvPr/>
        </p:nvPicPr>
        <p:blipFill>
          <a:blip r:embed="rId6">
            <a:extLst>
              <a:ext uri="{28A0092B-C50C-407E-A947-70E740481C1C}">
                <a14:useLocalDpi xmlns:a14="http://schemas.microsoft.com/office/drawing/2010/main" val="0"/>
              </a:ext>
            </a:extLst>
          </a:blip>
          <a:srcRect l="55586" t="7315" r="39244" b="86203"/>
          <a:stretch>
            <a:fillRect/>
          </a:stretch>
        </p:blipFill>
        <p:spPr bwMode="auto">
          <a:xfrm>
            <a:off x="190500" y="4503738"/>
            <a:ext cx="17287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3267" name="Rectangle 20"/>
          <p:cNvSpPr>
            <a:spLocks noChangeArrowheads="1"/>
          </p:cNvSpPr>
          <p:nvPr/>
        </p:nvSpPr>
        <p:spPr bwMode="auto">
          <a:xfrm>
            <a:off x="265113" y="1289050"/>
            <a:ext cx="7366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r>
              <a:rPr lang="zh-TW" altLang="en-US" sz="2000">
                <a:solidFill>
                  <a:schemeClr val="tx2"/>
                </a:solidFill>
                <a:latin typeface="微軟正黑體" panose="020B0604030504040204" pitchFamily="34" charset="-120"/>
                <a:ea typeface="微軟正黑體" panose="020B0604030504040204" pitchFamily="34" charset="-120"/>
              </a:rPr>
              <a:t>* 一般而言，</a:t>
            </a:r>
            <a:r>
              <a:rPr lang="zh-TW" altLang="en-US" sz="2000" u="sng">
                <a:solidFill>
                  <a:schemeClr val="tx2"/>
                </a:solidFill>
                <a:latin typeface="微軟正黑體" panose="020B0604030504040204" pitchFamily="34" charset="-120"/>
                <a:ea typeface="微軟正黑體" panose="020B0604030504040204" pitchFamily="34" charset="-120"/>
              </a:rPr>
              <a:t>景氣循環連動性大</a:t>
            </a:r>
            <a:r>
              <a:rPr lang="zh-TW" altLang="en-US" sz="2000">
                <a:solidFill>
                  <a:schemeClr val="tx2"/>
                </a:solidFill>
                <a:latin typeface="微軟正黑體" panose="020B0604030504040204" pitchFamily="34" charset="-120"/>
                <a:ea typeface="微軟正黑體" panose="020B0604030504040204" pitchFamily="34" charset="-120"/>
              </a:rPr>
              <a:t>或借錢比重較多的企業信評較低</a:t>
            </a:r>
          </a:p>
        </p:txBody>
      </p:sp>
      <p:sp>
        <p:nvSpPr>
          <p:cNvPr id="53268" name="Rectangle 20"/>
          <p:cNvSpPr>
            <a:spLocks noChangeArrowheads="1"/>
          </p:cNvSpPr>
          <p:nvPr/>
        </p:nvSpPr>
        <p:spPr bwMode="auto">
          <a:xfrm>
            <a:off x="250825" y="908050"/>
            <a:ext cx="762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r>
              <a:rPr lang="zh-TW" altLang="en-US" sz="2000">
                <a:solidFill>
                  <a:schemeClr val="tx2"/>
                </a:solidFill>
                <a:latin typeface="微軟正黑體" panose="020B0604030504040204" pitchFamily="34" charset="-120"/>
                <a:ea typeface="微軟正黑體" panose="020B0604030504040204" pitchFamily="34" charset="-120"/>
              </a:rPr>
              <a:t>* 名聲越大，不一定信用評等越高，還是要回歸到企業的營運狀況</a:t>
            </a:r>
          </a:p>
        </p:txBody>
      </p:sp>
    </p:spTree>
    <p:extLst>
      <p:ext uri="{BB962C8B-B14F-4D97-AF65-F5344CB8AC3E}">
        <p14:creationId xmlns:p14="http://schemas.microsoft.com/office/powerpoint/2010/main" val="41821374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p:cNvSpPr>
            <a:spLocks noGrp="1"/>
          </p:cNvSpPr>
          <p:nvPr>
            <p:ph type="title"/>
          </p:nvPr>
        </p:nvSpPr>
        <p:spPr/>
        <p:txBody>
          <a:bodyPr/>
          <a:lstStyle/>
          <a:p>
            <a:r>
              <a:rPr lang="zh-TW" altLang="en-US" sz="2800" dirty="0">
                <a:cs typeface="Times New Roman" pitchFamily="18" charset="0"/>
              </a:rPr>
              <a:t>投資級債</a:t>
            </a:r>
            <a:r>
              <a:rPr lang="en-US" altLang="zh-TW" sz="2800" dirty="0">
                <a:cs typeface="Times New Roman" pitchFamily="18" charset="0"/>
              </a:rPr>
              <a:t>?</a:t>
            </a:r>
            <a:r>
              <a:rPr lang="zh-TW" altLang="en-US" sz="2800" dirty="0">
                <a:cs typeface="Times New Roman" pitchFamily="18" charset="0"/>
              </a:rPr>
              <a:t> 高收益債</a:t>
            </a:r>
            <a:r>
              <a:rPr lang="en-US" altLang="zh-TW" sz="2800" dirty="0">
                <a:cs typeface="Times New Roman" pitchFamily="18" charset="0"/>
              </a:rPr>
              <a:t>?</a:t>
            </a:r>
            <a:endParaRPr lang="zh-TW" altLang="en-US" sz="2800" dirty="0">
              <a:cs typeface="Times New Roman" pitchFamily="18" charset="0"/>
            </a:endParaRPr>
          </a:p>
        </p:txBody>
      </p:sp>
      <p:sp>
        <p:nvSpPr>
          <p:cNvPr id="41987" name="投影片編號版面配置區 3"/>
          <p:cNvSpPr>
            <a:spLocks noGrp="1"/>
          </p:cNvSpPr>
          <p:nvPr>
            <p:ph type="sldNum" sz="quarter" idx="4294967295"/>
          </p:nvPr>
        </p:nvSpPr>
        <p:spPr>
          <a:xfrm>
            <a:off x="6804025" y="6481763"/>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E9C254ED-C368-44FA-AB52-2F315DD5B8EB}" type="slidenum">
              <a:rPr lang="en-US" altLang="zh-TW" smtClean="0"/>
              <a:pPr eaLnBrk="1" hangingPunct="1"/>
              <a:t>44</a:t>
            </a:fld>
            <a:endParaRPr lang="en-US" altLang="zh-TW" smtClean="0"/>
          </a:p>
        </p:txBody>
      </p:sp>
      <p:graphicFrame>
        <p:nvGraphicFramePr>
          <p:cNvPr id="43180" name="Group 172"/>
          <p:cNvGraphicFramePr>
            <a:graphicFrameLocks noGrp="1"/>
          </p:cNvGraphicFramePr>
          <p:nvPr/>
        </p:nvGraphicFramePr>
        <p:xfrm>
          <a:off x="569913" y="2941638"/>
          <a:ext cx="7634287" cy="2601914"/>
        </p:xfrm>
        <a:graphic>
          <a:graphicData uri="http://schemas.openxmlformats.org/drawingml/2006/table">
            <a:tbl>
              <a:tblPr/>
              <a:tblGrid>
                <a:gridCol w="1552575"/>
                <a:gridCol w="1631950"/>
                <a:gridCol w="220662"/>
                <a:gridCol w="1277938"/>
                <a:gridCol w="1476375"/>
                <a:gridCol w="1474787"/>
              </a:tblGrid>
              <a:tr h="438150">
                <a:tc>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1" lang="zh-TW" altLang="en-US" sz="2000" b="0" i="0" u="none" strike="noStrike" cap="none" normalizeH="0" baseline="0" dirty="0" smtClean="0">
                        <a:ln>
                          <a:noFill/>
                        </a:ln>
                        <a:solidFill>
                          <a:srgbClr val="000000"/>
                        </a:solidFill>
                        <a:effectLst/>
                        <a:latin typeface="標楷體" pitchFamily="65" charset="-120"/>
                        <a:ea typeface="標楷體" pitchFamily="65" charset="-120"/>
                      </a:endParaRP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高收益債</a:t>
                      </a:r>
                      <a:endParaRPr kumimoji="1" lang="zh-TW" altLang="en-US"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chemeClr val="tx1"/>
                          </a:solidFill>
                          <a:effectLst/>
                          <a:latin typeface="標楷體" pitchFamily="65" charset="-120"/>
                          <a:ea typeface="標楷體" pitchFamily="65" charset="-120"/>
                        </a:rPr>
                        <a:t>投資級債</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新興美元債</a:t>
                      </a:r>
                      <a:endParaRPr kumimoji="1" lang="zh-TW" altLang="en-US"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新興本地債</a:t>
                      </a:r>
                      <a:endParaRPr kumimoji="1" lang="zh-TW" altLang="en-US"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高收益債</a:t>
                      </a:r>
                      <a:endParaRPr kumimoji="1" lang="en-US" altLang="zh-TW" sz="2000" b="0" i="0" u="none" strike="noStrike" cap="none" normalizeH="0" baseline="0" smtClean="0">
                        <a:ln>
                          <a:noFill/>
                        </a:ln>
                        <a:solidFill>
                          <a:srgbClr val="000000"/>
                        </a:solidFill>
                        <a:effectLst/>
                        <a:latin typeface="標楷體" pitchFamily="65" charset="-120"/>
                        <a:ea typeface="標楷體" pitchFamily="65" charset="-120"/>
                      </a:endParaRPr>
                    </a:p>
                  </a:txBody>
                  <a:tcPr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1</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0.096</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0.504</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0.486</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436563">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chemeClr val="tx1"/>
                          </a:solidFill>
                          <a:effectLst/>
                          <a:latin typeface="標楷體" pitchFamily="65" charset="-120"/>
                          <a:ea typeface="標楷體" pitchFamily="65" charset="-120"/>
                        </a:rPr>
                        <a:t>投資級債</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cap="flat">
                      <a:noFill/>
                    </a:lnL>
                    <a:lnR>
                      <a:noFill/>
                    </a:lnR>
                    <a:lnT>
                      <a:noFill/>
                    </a:lnT>
                    <a:lnB>
                      <a:noFill/>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0.096</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1</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0.288</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0.157</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a:noFill/>
                    </a:lnT>
                    <a:lnB>
                      <a:noFill/>
                    </a:lnB>
                    <a:lnTlToBr>
                      <a:noFill/>
                    </a:lnTlToBr>
                    <a:lnBlToTr>
                      <a:noFill/>
                    </a:lnBlToTr>
                    <a:noFill/>
                  </a:tcPr>
                </a:tc>
              </a:tr>
              <a:tr h="438150">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新興美元債</a:t>
                      </a:r>
                    </a:p>
                  </a:txBody>
                  <a:tcPr anchor="ctr" horzOverflow="overflow">
                    <a:lnL cap="flat">
                      <a:noFill/>
                    </a:lnL>
                    <a:lnR>
                      <a:noFill/>
                    </a:lnR>
                    <a:lnT>
                      <a:noFill/>
                    </a:lnT>
                    <a:lnB>
                      <a:noFill/>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0.504</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0.288</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1</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0.739</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a:noFill/>
                    </a:lnT>
                    <a:lnB>
                      <a:noFill/>
                    </a:lnB>
                    <a:lnTlToBr>
                      <a:noFill/>
                    </a:lnTlToBr>
                    <a:lnBlToTr>
                      <a:noFill/>
                    </a:lnBlToTr>
                    <a:noFill/>
                  </a:tcPr>
                </a:tc>
              </a:tr>
              <a:tr h="436563">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zh-TW" altLang="en-US" sz="2000" b="0" i="0" u="none" strike="noStrike" cap="none" normalizeH="0" baseline="0" smtClean="0">
                          <a:ln>
                            <a:noFill/>
                          </a:ln>
                          <a:solidFill>
                            <a:srgbClr val="000000"/>
                          </a:solidFill>
                          <a:effectLst/>
                          <a:latin typeface="標楷體" pitchFamily="65" charset="-120"/>
                          <a:ea typeface="標楷體" pitchFamily="65" charset="-120"/>
                        </a:rPr>
                        <a:t>新興本地債</a:t>
                      </a:r>
                    </a:p>
                  </a:txBody>
                  <a:tcPr anchor="ctr" horzOverflow="overflow">
                    <a:lnL cap="flat">
                      <a:noFill/>
                    </a:lnL>
                    <a:lnR>
                      <a:noFill/>
                    </a:lnR>
                    <a:lnT>
                      <a:noFill/>
                    </a:lnT>
                    <a:lnB>
                      <a:noFill/>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0.486</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0.157</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0.739</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1</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a:noFill/>
                    </a:lnT>
                    <a:lnB>
                      <a:noFill/>
                    </a:lnB>
                    <a:lnTlToBr>
                      <a:noFill/>
                    </a:lnTlToBr>
                    <a:lnBlToTr>
                      <a:noFill/>
                    </a:lnBlToTr>
                    <a:noFill/>
                  </a:tcPr>
                </a:tc>
              </a:tr>
              <a:tr h="438150">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S&amp;P 500</a:t>
                      </a:r>
                    </a:p>
                  </a:txBody>
                  <a:tcPr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0.514</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標楷體" pitchFamily="65" charset="-120"/>
                          <a:ea typeface="標楷體" pitchFamily="65" charset="-120"/>
                        </a:rPr>
                        <a:t>-0.2</a:t>
                      </a:r>
                      <a:endParaRPr kumimoji="1" lang="en-US" altLang="zh-TW" sz="2000" b="0" i="0" u="none" strike="noStrike" cap="none" normalizeH="0" baseline="0" dirty="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0.425</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1" lang="en-US" altLang="zh-TW" sz="2000" b="0" i="0" u="none" strike="noStrike" cap="none" normalizeH="0" baseline="0" smtClean="0">
                          <a:ln>
                            <a:noFill/>
                          </a:ln>
                          <a:solidFill>
                            <a:srgbClr val="000000"/>
                          </a:solidFill>
                          <a:effectLst/>
                          <a:latin typeface="標楷體" pitchFamily="65" charset="-120"/>
                          <a:ea typeface="標楷體" pitchFamily="65" charset="-120"/>
                        </a:rPr>
                        <a:t>0.57</a:t>
                      </a:r>
                      <a:endParaRPr kumimoji="1" lang="en-US"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anchor="ct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022" name="文字方塊 1"/>
          <p:cNvSpPr txBox="1">
            <a:spLocks noChangeArrowheads="1"/>
          </p:cNvSpPr>
          <p:nvPr/>
        </p:nvSpPr>
        <p:spPr bwMode="auto">
          <a:xfrm>
            <a:off x="582613" y="5735638"/>
            <a:ext cx="6624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zh-TW" altLang="en-US" sz="1400">
                <a:latin typeface="標楷體" pitchFamily="65" charset="-120"/>
                <a:ea typeface="標楷體" pitchFamily="65" charset="-120"/>
              </a:rPr>
              <a:t>資料來源</a:t>
            </a:r>
            <a:r>
              <a:rPr lang="en-US" altLang="zh-TW" sz="1400">
                <a:latin typeface="標楷體" pitchFamily="65" charset="-120"/>
                <a:ea typeface="標楷體" pitchFamily="65" charset="-120"/>
              </a:rPr>
              <a:t>: Bloomberg</a:t>
            </a:r>
            <a:endParaRPr lang="zh-TW" altLang="en-US" sz="1400">
              <a:latin typeface="標楷體" pitchFamily="65" charset="-120"/>
              <a:ea typeface="標楷體" pitchFamily="65" charset="-120"/>
            </a:endParaRPr>
          </a:p>
        </p:txBody>
      </p:sp>
      <p:sp>
        <p:nvSpPr>
          <p:cNvPr id="42023" name="Rectangle 170"/>
          <p:cNvSpPr>
            <a:spLocks noChangeArrowheads="1"/>
          </p:cNvSpPr>
          <p:nvPr/>
        </p:nvSpPr>
        <p:spPr bwMode="auto">
          <a:xfrm>
            <a:off x="642938" y="5176838"/>
            <a:ext cx="7632700" cy="360362"/>
          </a:xfrm>
          <a:prstGeom prst="rect">
            <a:avLst/>
          </a:prstGeom>
          <a:noFill/>
          <a:ln w="3175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2024" name="Rectangle 171"/>
          <p:cNvSpPr>
            <a:spLocks noChangeArrowheads="1"/>
          </p:cNvSpPr>
          <p:nvPr/>
        </p:nvSpPr>
        <p:spPr bwMode="auto">
          <a:xfrm>
            <a:off x="2446338" y="2957513"/>
            <a:ext cx="1033462" cy="2584450"/>
          </a:xfrm>
          <a:prstGeom prst="rect">
            <a:avLst/>
          </a:prstGeom>
          <a:noFill/>
          <a:ln w="3175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2025" name="文字方塊 1"/>
          <p:cNvSpPr txBox="1">
            <a:spLocks noChangeArrowheads="1"/>
          </p:cNvSpPr>
          <p:nvPr/>
        </p:nvSpPr>
        <p:spPr bwMode="auto">
          <a:xfrm>
            <a:off x="642938" y="2276475"/>
            <a:ext cx="7385050" cy="396875"/>
          </a:xfrm>
          <a:prstGeom prst="rect">
            <a:avLst/>
          </a:prstGeom>
          <a:solidFill>
            <a:srgbClr val="00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lang="en-US" altLang="zh-TW" sz="2000" b="1">
                <a:solidFill>
                  <a:schemeClr val="bg1"/>
                </a:solidFill>
                <a:latin typeface="標楷體" pitchFamily="65" charset="-120"/>
                <a:ea typeface="標楷體" pitchFamily="65" charset="-120"/>
              </a:rPr>
              <a:t>S&amp;P500</a:t>
            </a:r>
            <a:r>
              <a:rPr lang="zh-TW" altLang="en-US" sz="2000" b="1">
                <a:solidFill>
                  <a:schemeClr val="bg1"/>
                </a:solidFill>
                <a:latin typeface="標楷體" pitchFamily="65" charset="-120"/>
                <a:ea typeface="標楷體" pitchFamily="65" charset="-120"/>
              </a:rPr>
              <a:t>與各債券相關性 </a:t>
            </a:r>
            <a:r>
              <a:rPr lang="en-US" altLang="zh-TW" sz="2000" b="1">
                <a:solidFill>
                  <a:schemeClr val="bg1"/>
                </a:solidFill>
                <a:latin typeface="標楷體" pitchFamily="65" charset="-120"/>
                <a:ea typeface="標楷體" pitchFamily="65" charset="-120"/>
              </a:rPr>
              <a:t>(2000~2014)</a:t>
            </a:r>
          </a:p>
        </p:txBody>
      </p:sp>
      <p:sp>
        <p:nvSpPr>
          <p:cNvPr id="42026" name="文字方塊 4"/>
          <p:cNvSpPr txBox="1">
            <a:spLocks noChangeArrowheads="1"/>
          </p:cNvSpPr>
          <p:nvPr/>
        </p:nvSpPr>
        <p:spPr bwMode="auto">
          <a:xfrm>
            <a:off x="119063" y="1014413"/>
            <a:ext cx="88423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lnSpc>
                <a:spcPts val="2400"/>
              </a:lnSpc>
              <a:buClr>
                <a:srgbClr val="00A0E9"/>
              </a:buClr>
              <a:buFont typeface="Wingdings" pitchFamily="2" charset="2"/>
              <a:buChar char="l"/>
            </a:pPr>
            <a:r>
              <a:rPr lang="zh-TW" altLang="en-US" sz="2000" dirty="0">
                <a:latin typeface="微軟正黑體" pitchFamily="34" charset="-120"/>
                <a:ea typeface="微軟正黑體" pitchFamily="34" charset="-120"/>
              </a:rPr>
              <a:t>高收益債與股票呈現中高度相關 </a:t>
            </a:r>
            <a:endParaRPr lang="en-US" altLang="zh-TW" sz="2000" dirty="0">
              <a:latin typeface="微軟正黑體" pitchFamily="34" charset="-120"/>
              <a:ea typeface="微軟正黑體" pitchFamily="34" charset="-120"/>
            </a:endParaRPr>
          </a:p>
          <a:p>
            <a:pPr eaLnBrk="1" hangingPunct="1">
              <a:lnSpc>
                <a:spcPts val="2400"/>
              </a:lnSpc>
              <a:buClr>
                <a:srgbClr val="00A0E9"/>
              </a:buClr>
              <a:buFont typeface="Wingdings" pitchFamily="2" charset="2"/>
              <a:buChar char="l"/>
            </a:pPr>
            <a:r>
              <a:rPr lang="zh-TW" altLang="en-US" sz="2000" dirty="0">
                <a:latin typeface="微軟正黑體" pitchFamily="34" charset="-120"/>
                <a:ea typeface="微軟正黑體" pitchFamily="34" charset="-120"/>
              </a:rPr>
              <a:t>高收益債在</a:t>
            </a:r>
            <a:r>
              <a:rPr lang="en-US" altLang="zh-TW" sz="2000" dirty="0">
                <a:latin typeface="微軟正黑體" pitchFamily="34" charset="-120"/>
                <a:ea typeface="微軟正黑體" pitchFamily="34" charset="-120"/>
              </a:rPr>
              <a:t>2008</a:t>
            </a:r>
            <a:r>
              <a:rPr lang="zh-TW" altLang="en-US" sz="2000" dirty="0">
                <a:latin typeface="微軟正黑體" pitchFamily="34" charset="-120"/>
                <a:ea typeface="微軟正黑體" pitchFamily="34" charset="-120"/>
              </a:rPr>
              <a:t>年下跌超過</a:t>
            </a:r>
            <a:r>
              <a:rPr lang="en-US" altLang="zh-TW" sz="2000" dirty="0">
                <a:latin typeface="微軟正黑體" pitchFamily="34" charset="-120"/>
                <a:ea typeface="微軟正黑體" pitchFamily="34" charset="-120"/>
              </a:rPr>
              <a:t>50%</a:t>
            </a:r>
          </a:p>
          <a:p>
            <a:pPr eaLnBrk="1" hangingPunct="1">
              <a:lnSpc>
                <a:spcPts val="2400"/>
              </a:lnSpc>
              <a:buClr>
                <a:srgbClr val="00A0E9"/>
              </a:buClr>
              <a:buFont typeface="Wingdings" pitchFamily="2" charset="2"/>
              <a:buChar char="l"/>
            </a:pPr>
            <a:r>
              <a:rPr lang="zh-TW" altLang="en-US" sz="2000" b="1" dirty="0">
                <a:solidFill>
                  <a:srgbClr val="FF0000"/>
                </a:solidFill>
                <a:latin typeface="微軟正黑體" pitchFamily="34" charset="-120"/>
                <a:ea typeface="微軟正黑體" pitchFamily="34" charset="-120"/>
              </a:rPr>
              <a:t>把全部資金壓在高收益債，為何不均勻分配在股票與投資級債</a:t>
            </a:r>
            <a:r>
              <a:rPr lang="en-US" altLang="zh-TW" sz="2000" b="1" dirty="0">
                <a:solidFill>
                  <a:srgbClr val="FF0000"/>
                </a:solidFill>
                <a:latin typeface="微軟正黑體" pitchFamily="34" charset="-120"/>
                <a:ea typeface="微軟正黑體" pitchFamily="34" charset="-120"/>
              </a:rPr>
              <a:t>?</a:t>
            </a:r>
          </a:p>
          <a:p>
            <a:pPr eaLnBrk="1" hangingPunct="1">
              <a:lnSpc>
                <a:spcPts val="2400"/>
              </a:lnSpc>
            </a:pPr>
            <a:endParaRPr lang="zh-TW" altLang="en-US" sz="2000" b="1" dirty="0">
              <a:solidFill>
                <a:srgbClr val="FF0000"/>
              </a:solidFill>
              <a:latin typeface="微軟正黑體" pitchFamily="34" charset="-120"/>
              <a:ea typeface="微軟正黑體" pitchFamily="34" charset="-120"/>
            </a:endParaRPr>
          </a:p>
        </p:txBody>
      </p:sp>
      <p:sp>
        <p:nvSpPr>
          <p:cNvPr id="42027" name="文字方塊 1"/>
          <p:cNvSpPr txBox="1">
            <a:spLocks noChangeArrowheads="1"/>
          </p:cNvSpPr>
          <p:nvPr/>
        </p:nvSpPr>
        <p:spPr bwMode="auto">
          <a:xfrm>
            <a:off x="2719388" y="5599113"/>
            <a:ext cx="532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zh-TW" altLang="en-US" b="1">
                <a:solidFill>
                  <a:srgbClr val="0070C0"/>
                </a:solidFill>
                <a:latin typeface="標楷體" pitchFamily="65" charset="-120"/>
                <a:ea typeface="標楷體" pitchFamily="65" charset="-120"/>
              </a:rPr>
              <a:t>正值數字越大，表示兩者正相關性越強</a:t>
            </a:r>
          </a:p>
        </p:txBody>
      </p:sp>
      <p:sp>
        <p:nvSpPr>
          <p:cNvPr id="42028" name="文字方塊 1"/>
          <p:cNvSpPr txBox="1">
            <a:spLocks noChangeArrowheads="1"/>
          </p:cNvSpPr>
          <p:nvPr/>
        </p:nvSpPr>
        <p:spPr bwMode="auto">
          <a:xfrm>
            <a:off x="2719388" y="5886450"/>
            <a:ext cx="532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zh-TW" altLang="en-US" b="1">
                <a:solidFill>
                  <a:srgbClr val="0070C0"/>
                </a:solidFill>
                <a:latin typeface="標楷體" pitchFamily="65" charset="-120"/>
                <a:ea typeface="標楷體" pitchFamily="65" charset="-120"/>
              </a:rPr>
              <a:t>負值數字越大，表示兩者負相關性越強</a:t>
            </a:r>
          </a:p>
        </p:txBody>
      </p:sp>
    </p:spTree>
    <p:extLst>
      <p:ext uri="{BB962C8B-B14F-4D97-AF65-F5344CB8AC3E}">
        <p14:creationId xmlns:p14="http://schemas.microsoft.com/office/powerpoint/2010/main" val="148692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編號版面配置區 3"/>
          <p:cNvSpPr>
            <a:spLocks noGrp="1"/>
          </p:cNvSpPr>
          <p:nvPr>
            <p:ph type="sldNum" sz="quarter" idx="12"/>
          </p:nvPr>
        </p:nvSpPr>
        <p:spPr>
          <a:xfrm>
            <a:off x="312738" y="57483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l" eaLnBrk="1" hangingPunct="1"/>
            <a:fld id="{70101D8F-13B0-4A7A-AC30-8ACA90E3C166}" type="slidenum">
              <a:rPr lang="en-US" altLang="zh-TW" smtClean="0"/>
              <a:pPr algn="l" eaLnBrk="1" hangingPunct="1"/>
              <a:t>45</a:t>
            </a:fld>
            <a:endParaRPr lang="en-US" altLang="zh-TW" smtClean="0"/>
          </a:p>
        </p:txBody>
      </p:sp>
      <p:sp>
        <p:nvSpPr>
          <p:cNvPr id="33795" name="Rectangle 2"/>
          <p:cNvSpPr>
            <a:spLocks noGrp="1" noChangeArrowheads="1"/>
          </p:cNvSpPr>
          <p:nvPr>
            <p:ph type="title"/>
          </p:nvPr>
        </p:nvSpPr>
        <p:spPr>
          <a:xfrm>
            <a:off x="20638" y="-9525"/>
            <a:ext cx="9144000" cy="836613"/>
          </a:xfrm>
        </p:spPr>
        <p:txBody>
          <a:bodyPr/>
          <a:lstStyle/>
          <a:p>
            <a:r>
              <a:rPr lang="zh-TW" altLang="en-US" sz="3200" b="1" smtClean="0">
                <a:latin typeface="標楷體" pitchFamily="65" charset="-120"/>
              </a:rPr>
              <a:t>依據景氣狀況的最佳債券資產配置</a:t>
            </a:r>
          </a:p>
        </p:txBody>
      </p:sp>
      <p:sp>
        <p:nvSpPr>
          <p:cNvPr id="33796" name="Line 3"/>
          <p:cNvSpPr>
            <a:spLocks noChangeShapeType="1"/>
          </p:cNvSpPr>
          <p:nvPr/>
        </p:nvSpPr>
        <p:spPr bwMode="auto">
          <a:xfrm flipV="1">
            <a:off x="477838" y="2779713"/>
            <a:ext cx="71628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3797" name="Freeform 4"/>
          <p:cNvSpPr>
            <a:spLocks/>
          </p:cNvSpPr>
          <p:nvPr/>
        </p:nvSpPr>
        <p:spPr bwMode="auto">
          <a:xfrm>
            <a:off x="395288" y="1492250"/>
            <a:ext cx="7775575" cy="4017963"/>
          </a:xfrm>
          <a:custGeom>
            <a:avLst/>
            <a:gdLst>
              <a:gd name="T0" fmla="*/ 0 w 4368"/>
              <a:gd name="T1" fmla="*/ 2147483647 h 2248"/>
              <a:gd name="T2" fmla="*/ 2147483647 w 4368"/>
              <a:gd name="T3" fmla="*/ 2147483647 h 2248"/>
              <a:gd name="T4" fmla="*/ 2147483647 w 4368"/>
              <a:gd name="T5" fmla="*/ 2147483647 h 2248"/>
              <a:gd name="T6" fmla="*/ 2147483647 w 4368"/>
              <a:gd name="T7" fmla="*/ 2147483647 h 2248"/>
              <a:gd name="T8" fmla="*/ 2147483647 w 4368"/>
              <a:gd name="T9" fmla="*/ 2147483647 h 2248"/>
              <a:gd name="T10" fmla="*/ 2147483647 w 4368"/>
              <a:gd name="T11" fmla="*/ 0 h 22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68" h="2248">
                <a:moveTo>
                  <a:pt x="0" y="2112"/>
                </a:moveTo>
                <a:cubicBezTo>
                  <a:pt x="140" y="1632"/>
                  <a:pt x="280" y="1152"/>
                  <a:pt x="480" y="1152"/>
                </a:cubicBezTo>
                <a:cubicBezTo>
                  <a:pt x="680" y="1152"/>
                  <a:pt x="864" y="2248"/>
                  <a:pt x="1200" y="2112"/>
                </a:cubicBezTo>
                <a:cubicBezTo>
                  <a:pt x="1536" y="1976"/>
                  <a:pt x="2136" y="448"/>
                  <a:pt x="2496" y="336"/>
                </a:cubicBezTo>
                <a:cubicBezTo>
                  <a:pt x="2856" y="224"/>
                  <a:pt x="3048" y="1496"/>
                  <a:pt x="3360" y="1440"/>
                </a:cubicBezTo>
                <a:cubicBezTo>
                  <a:pt x="3672" y="1384"/>
                  <a:pt x="4020" y="692"/>
                  <a:pt x="436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3798" name="Rectangle 5"/>
          <p:cNvSpPr>
            <a:spLocks noChangeArrowheads="1"/>
          </p:cNvSpPr>
          <p:nvPr/>
        </p:nvSpPr>
        <p:spPr bwMode="auto">
          <a:xfrm>
            <a:off x="2411413" y="4516438"/>
            <a:ext cx="15843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TW" altLang="en-US">
                <a:latin typeface="微軟正黑體" pitchFamily="34" charset="-120"/>
                <a:ea typeface="微軟正黑體" pitchFamily="34" charset="-120"/>
              </a:rPr>
              <a:t>景氣從谷底翻揚</a:t>
            </a:r>
          </a:p>
        </p:txBody>
      </p:sp>
      <p:sp>
        <p:nvSpPr>
          <p:cNvPr id="33799" name="Line 9"/>
          <p:cNvSpPr>
            <a:spLocks noChangeShapeType="1"/>
          </p:cNvSpPr>
          <p:nvPr/>
        </p:nvSpPr>
        <p:spPr bwMode="auto">
          <a:xfrm flipV="1">
            <a:off x="2339975" y="1484313"/>
            <a:ext cx="0" cy="41910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3800" name="Line 10"/>
          <p:cNvSpPr>
            <a:spLocks noChangeShapeType="1"/>
          </p:cNvSpPr>
          <p:nvPr/>
        </p:nvSpPr>
        <p:spPr bwMode="auto">
          <a:xfrm>
            <a:off x="4859338" y="1484313"/>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3801" name="Line 11"/>
          <p:cNvSpPr>
            <a:spLocks noChangeShapeType="1"/>
          </p:cNvSpPr>
          <p:nvPr/>
        </p:nvSpPr>
        <p:spPr bwMode="auto">
          <a:xfrm>
            <a:off x="6372225" y="1484313"/>
            <a:ext cx="0" cy="4267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15788" name="Text Box 12"/>
          <p:cNvSpPr txBox="1">
            <a:spLocks noChangeArrowheads="1"/>
          </p:cNvSpPr>
          <p:nvPr/>
        </p:nvSpPr>
        <p:spPr bwMode="auto">
          <a:xfrm>
            <a:off x="2924175" y="1058863"/>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TW" altLang="en-US" sz="2400" b="1" dirty="0">
                <a:latin typeface="微軟正黑體" pitchFamily="34" charset="-120"/>
                <a:ea typeface="微軟正黑體" pitchFamily="34" charset="-120"/>
              </a:rPr>
              <a:t>擴張期</a:t>
            </a:r>
          </a:p>
        </p:txBody>
      </p:sp>
      <p:sp>
        <p:nvSpPr>
          <p:cNvPr id="715790" name="Text Box 14"/>
          <p:cNvSpPr txBox="1">
            <a:spLocks noChangeArrowheads="1"/>
          </p:cNvSpPr>
          <p:nvPr/>
        </p:nvSpPr>
        <p:spPr bwMode="auto">
          <a:xfrm>
            <a:off x="5032375" y="103505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TW" altLang="en-US" sz="2400" b="1" dirty="0">
                <a:latin typeface="微軟正黑體" pitchFamily="34" charset="-120"/>
                <a:ea typeface="微軟正黑體" pitchFamily="34" charset="-120"/>
              </a:rPr>
              <a:t>收縮期</a:t>
            </a:r>
          </a:p>
        </p:txBody>
      </p:sp>
      <p:graphicFrame>
        <p:nvGraphicFramePr>
          <p:cNvPr id="715826" name="Group 50"/>
          <p:cNvGraphicFramePr>
            <a:graphicFrameLocks noGrp="1"/>
          </p:cNvGraphicFramePr>
          <p:nvPr>
            <p:ph idx="1"/>
            <p:extLst>
              <p:ext uri="{D42A27DB-BD31-4B8C-83A1-F6EECF244321}">
                <p14:modId xmlns:p14="http://schemas.microsoft.com/office/powerpoint/2010/main" val="4285397404"/>
              </p:ext>
            </p:extLst>
          </p:nvPr>
        </p:nvGraphicFramePr>
        <p:xfrm>
          <a:off x="1187450" y="5237163"/>
          <a:ext cx="3240087" cy="944574"/>
        </p:xfrm>
        <a:graphic>
          <a:graphicData uri="http://schemas.openxmlformats.org/drawingml/2006/table">
            <a:tbl>
              <a:tblPr/>
              <a:tblGrid>
                <a:gridCol w="647700"/>
                <a:gridCol w="936625"/>
                <a:gridCol w="936625"/>
                <a:gridCol w="719137"/>
              </a:tblGrid>
              <a:tr h="518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貨幣市場</a:t>
                      </a: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已開發國家債券</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新興市場政府債</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高收益債券</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r>
              <a:tr h="4265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減碼</a:t>
                      </a:r>
                    </a:p>
                  </a:txBody>
                  <a:tcPr marT="45665" marB="456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減碼</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加碼</a:t>
                      </a:r>
                    </a:p>
                  </a:txBody>
                  <a:tcPr marT="45665" marB="456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加碼</a:t>
                      </a:r>
                    </a:p>
                  </a:txBody>
                  <a:tcPr marT="45665" marB="456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5984" name="Group 208"/>
          <p:cNvGraphicFramePr>
            <a:graphicFrameLocks noGrp="1"/>
          </p:cNvGraphicFramePr>
          <p:nvPr>
            <p:extLst>
              <p:ext uri="{D42A27DB-BD31-4B8C-83A1-F6EECF244321}">
                <p14:modId xmlns:p14="http://schemas.microsoft.com/office/powerpoint/2010/main" val="4259839924"/>
              </p:ext>
            </p:extLst>
          </p:nvPr>
        </p:nvGraphicFramePr>
        <p:xfrm>
          <a:off x="250825" y="2284413"/>
          <a:ext cx="3335337" cy="852772"/>
        </p:xfrm>
        <a:graphic>
          <a:graphicData uri="http://schemas.openxmlformats.org/drawingml/2006/table">
            <a:tbl>
              <a:tblPr/>
              <a:tblGrid>
                <a:gridCol w="712787"/>
                <a:gridCol w="919163"/>
                <a:gridCol w="960437"/>
                <a:gridCol w="742950"/>
              </a:tblGrid>
              <a:tr h="517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cap="none" normalizeH="0" baseline="0" dirty="0" smtClean="0">
                          <a:ln>
                            <a:noFill/>
                          </a:ln>
                          <a:solidFill>
                            <a:schemeClr val="bg1"/>
                          </a:solidFill>
                          <a:effectLst/>
                          <a:latin typeface="Palatino Linotype" pitchFamily="18" charset="0"/>
                          <a:ea typeface="標楷體" pitchFamily="65" charset="-120"/>
                        </a:rPr>
                        <a:t>貨幣市場</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cap="none" normalizeH="0" baseline="0" dirty="0" smtClean="0">
                          <a:ln>
                            <a:noFill/>
                          </a:ln>
                          <a:solidFill>
                            <a:schemeClr val="bg1"/>
                          </a:solidFill>
                          <a:effectLst/>
                          <a:latin typeface="Palatino Linotype" pitchFamily="18" charset="0"/>
                          <a:ea typeface="標楷體" pitchFamily="65" charset="-120"/>
                        </a:rPr>
                        <a:t>已開發國家債券</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cap="none" normalizeH="0" baseline="0" dirty="0" smtClean="0">
                          <a:ln>
                            <a:noFill/>
                          </a:ln>
                          <a:solidFill>
                            <a:schemeClr val="bg1"/>
                          </a:solidFill>
                          <a:effectLst/>
                          <a:latin typeface="Palatino Linotype" pitchFamily="18" charset="0"/>
                          <a:ea typeface="標楷體" pitchFamily="65" charset="-120"/>
                        </a:rPr>
                        <a:t>新興市場政府債</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cap="none" normalizeH="0" baseline="0" dirty="0" smtClean="0">
                          <a:ln>
                            <a:noFill/>
                          </a:ln>
                          <a:solidFill>
                            <a:schemeClr val="bg1"/>
                          </a:solidFill>
                          <a:effectLst/>
                          <a:latin typeface="Palatino Linotype" pitchFamily="18" charset="0"/>
                          <a:ea typeface="標楷體" pitchFamily="65" charset="-120"/>
                        </a:rPr>
                        <a:t>高收益債券</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r>
              <a:tr h="334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加碼</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5985" name="Group 209"/>
          <p:cNvGraphicFramePr>
            <a:graphicFrameLocks noGrp="1"/>
          </p:cNvGraphicFramePr>
          <p:nvPr>
            <p:extLst>
              <p:ext uri="{D42A27DB-BD31-4B8C-83A1-F6EECF244321}">
                <p14:modId xmlns:p14="http://schemas.microsoft.com/office/powerpoint/2010/main" val="3184953802"/>
              </p:ext>
            </p:extLst>
          </p:nvPr>
        </p:nvGraphicFramePr>
        <p:xfrm>
          <a:off x="5629275" y="1636713"/>
          <a:ext cx="3335337" cy="852772"/>
        </p:xfrm>
        <a:graphic>
          <a:graphicData uri="http://schemas.openxmlformats.org/drawingml/2006/table">
            <a:tbl>
              <a:tblPr/>
              <a:tblGrid>
                <a:gridCol w="712787"/>
                <a:gridCol w="919163"/>
                <a:gridCol w="960437"/>
                <a:gridCol w="742950"/>
              </a:tblGrid>
              <a:tr h="517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貨幣市場</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已開發國家債券</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新興市場政府債</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高收益債券</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r>
              <a:tr h="334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加碼</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加碼</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減碼</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減碼</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6020" name="Group 244"/>
          <p:cNvGraphicFramePr>
            <a:graphicFrameLocks noGrp="1"/>
          </p:cNvGraphicFramePr>
          <p:nvPr>
            <p:extLst>
              <p:ext uri="{D42A27DB-BD31-4B8C-83A1-F6EECF244321}">
                <p14:modId xmlns:p14="http://schemas.microsoft.com/office/powerpoint/2010/main" val="1614230122"/>
              </p:ext>
            </p:extLst>
          </p:nvPr>
        </p:nvGraphicFramePr>
        <p:xfrm>
          <a:off x="4932363" y="4084638"/>
          <a:ext cx="3335338" cy="852772"/>
        </p:xfrm>
        <a:graphic>
          <a:graphicData uri="http://schemas.openxmlformats.org/drawingml/2006/table">
            <a:tbl>
              <a:tblPr/>
              <a:tblGrid>
                <a:gridCol w="712788"/>
                <a:gridCol w="919162"/>
                <a:gridCol w="960438"/>
                <a:gridCol w="742950"/>
              </a:tblGrid>
              <a:tr h="517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貨幣市場</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已開發國家債券</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新興市場政府債</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1" i="0" u="none" strike="noStrike" kern="1200" cap="none" normalizeH="0" baseline="0" dirty="0" smtClean="0">
                          <a:ln>
                            <a:noFill/>
                          </a:ln>
                          <a:solidFill>
                            <a:schemeClr val="bg1"/>
                          </a:solidFill>
                          <a:effectLst/>
                          <a:latin typeface="Palatino Linotype" pitchFamily="18" charset="0"/>
                          <a:ea typeface="標楷體" pitchFamily="65" charset="-120"/>
                          <a:cs typeface="+mn-cs"/>
                        </a:rPr>
                        <a:t>高收益債券</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0E9"/>
                    </a:solidFill>
                  </a:tcPr>
                </a:tc>
              </a:tr>
              <a:tr h="334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減碼</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Palatino Linotype" pitchFamily="18" charset="0"/>
                          <a:ea typeface="標楷體" pitchFamily="65" charset="-120"/>
                        </a:rPr>
                        <a:t>中立</a:t>
                      </a:r>
                    </a:p>
                  </a:txBody>
                  <a:tcPr marT="45553" marB="455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872" name="Rectangle 249"/>
          <p:cNvSpPr>
            <a:spLocks noChangeArrowheads="1"/>
          </p:cNvSpPr>
          <p:nvPr/>
        </p:nvSpPr>
        <p:spPr bwMode="auto">
          <a:xfrm>
            <a:off x="2698750" y="3219450"/>
            <a:ext cx="15843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TW" altLang="en-US">
                <a:latin typeface="微軟正黑體" pitchFamily="34" charset="-120"/>
                <a:ea typeface="微軟正黑體" pitchFamily="34" charset="-120"/>
              </a:rPr>
              <a:t>景氣漸入高峰</a:t>
            </a:r>
          </a:p>
        </p:txBody>
      </p:sp>
      <p:sp>
        <p:nvSpPr>
          <p:cNvPr id="33873" name="Rectangle 250"/>
          <p:cNvSpPr>
            <a:spLocks noChangeArrowheads="1"/>
          </p:cNvSpPr>
          <p:nvPr/>
        </p:nvSpPr>
        <p:spPr bwMode="auto">
          <a:xfrm>
            <a:off x="4930775" y="2571750"/>
            <a:ext cx="15843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TW" altLang="en-US">
                <a:latin typeface="微軟正黑體" pitchFamily="34" charset="-120"/>
                <a:ea typeface="微軟正黑體" pitchFamily="34" charset="-120"/>
              </a:rPr>
              <a:t>景氣從高峰下滑</a:t>
            </a:r>
          </a:p>
        </p:txBody>
      </p:sp>
      <p:sp>
        <p:nvSpPr>
          <p:cNvPr id="33874" name="Rectangle 251"/>
          <p:cNvSpPr>
            <a:spLocks noChangeArrowheads="1"/>
          </p:cNvSpPr>
          <p:nvPr/>
        </p:nvSpPr>
        <p:spPr bwMode="auto">
          <a:xfrm>
            <a:off x="5146675" y="3508375"/>
            <a:ext cx="1584325"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TW" altLang="en-US">
                <a:latin typeface="微軟正黑體" pitchFamily="34" charset="-120"/>
                <a:ea typeface="微軟正黑體" pitchFamily="34" charset="-120"/>
              </a:rPr>
              <a:t>景氣漸入谷底</a:t>
            </a:r>
          </a:p>
        </p:txBody>
      </p:sp>
    </p:spTree>
    <p:extLst>
      <p:ext uri="{BB962C8B-B14F-4D97-AF65-F5344CB8AC3E}">
        <p14:creationId xmlns:p14="http://schemas.microsoft.com/office/powerpoint/2010/main" val="11987250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0"/>
          <p:cNvSpPr>
            <a:spLocks noChangeArrowheads="1"/>
          </p:cNvSpPr>
          <p:nvPr/>
        </p:nvSpPr>
        <p:spPr bwMode="auto">
          <a:xfrm>
            <a:off x="4040188" y="1643063"/>
            <a:ext cx="1655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35" name="Rectangle 44"/>
          <p:cNvSpPr>
            <a:spLocks noChangeArrowheads="1"/>
          </p:cNvSpPr>
          <p:nvPr/>
        </p:nvSpPr>
        <p:spPr bwMode="auto">
          <a:xfrm>
            <a:off x="4040188" y="2795588"/>
            <a:ext cx="1655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36" name="Rectangle 45"/>
          <p:cNvSpPr>
            <a:spLocks noChangeArrowheads="1"/>
          </p:cNvSpPr>
          <p:nvPr/>
        </p:nvSpPr>
        <p:spPr bwMode="auto">
          <a:xfrm>
            <a:off x="4040188" y="3948113"/>
            <a:ext cx="1655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37" name="Rectangle 46"/>
          <p:cNvSpPr>
            <a:spLocks noChangeArrowheads="1"/>
          </p:cNvSpPr>
          <p:nvPr/>
        </p:nvSpPr>
        <p:spPr bwMode="auto">
          <a:xfrm>
            <a:off x="4040188" y="5099050"/>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38" name="Rectangle 31"/>
          <p:cNvSpPr>
            <a:spLocks noChangeArrowheads="1"/>
          </p:cNvSpPr>
          <p:nvPr/>
        </p:nvSpPr>
        <p:spPr bwMode="auto">
          <a:xfrm>
            <a:off x="2284413" y="1628775"/>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39" name="Rectangle 32"/>
          <p:cNvSpPr>
            <a:spLocks noChangeArrowheads="1"/>
          </p:cNvSpPr>
          <p:nvPr/>
        </p:nvSpPr>
        <p:spPr bwMode="auto">
          <a:xfrm>
            <a:off x="2268538" y="2781300"/>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0" name="Rectangle 33"/>
          <p:cNvSpPr>
            <a:spLocks noChangeArrowheads="1"/>
          </p:cNvSpPr>
          <p:nvPr/>
        </p:nvSpPr>
        <p:spPr bwMode="auto">
          <a:xfrm>
            <a:off x="2268538" y="3933825"/>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1" name="Rectangle 34"/>
          <p:cNvSpPr>
            <a:spLocks noChangeArrowheads="1"/>
          </p:cNvSpPr>
          <p:nvPr/>
        </p:nvSpPr>
        <p:spPr bwMode="auto">
          <a:xfrm>
            <a:off x="2268538" y="5084763"/>
            <a:ext cx="1655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2" name="Rectangle 51"/>
          <p:cNvSpPr>
            <a:spLocks noChangeArrowheads="1"/>
          </p:cNvSpPr>
          <p:nvPr/>
        </p:nvSpPr>
        <p:spPr bwMode="auto">
          <a:xfrm>
            <a:off x="5767388" y="1628775"/>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3" name="Rectangle 52"/>
          <p:cNvSpPr>
            <a:spLocks noChangeArrowheads="1"/>
          </p:cNvSpPr>
          <p:nvPr/>
        </p:nvSpPr>
        <p:spPr bwMode="auto">
          <a:xfrm>
            <a:off x="5767388" y="2781300"/>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4" name="Rectangle 53"/>
          <p:cNvSpPr>
            <a:spLocks noChangeArrowheads="1"/>
          </p:cNvSpPr>
          <p:nvPr/>
        </p:nvSpPr>
        <p:spPr bwMode="auto">
          <a:xfrm>
            <a:off x="5767388" y="3933825"/>
            <a:ext cx="1655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5" name="Rectangle 54"/>
          <p:cNvSpPr>
            <a:spLocks noChangeArrowheads="1"/>
          </p:cNvSpPr>
          <p:nvPr/>
        </p:nvSpPr>
        <p:spPr bwMode="auto">
          <a:xfrm>
            <a:off x="5767388" y="5084763"/>
            <a:ext cx="1655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6" name="Rectangle 59"/>
          <p:cNvSpPr>
            <a:spLocks noChangeArrowheads="1"/>
          </p:cNvSpPr>
          <p:nvPr/>
        </p:nvSpPr>
        <p:spPr bwMode="auto">
          <a:xfrm>
            <a:off x="7488238" y="1628775"/>
            <a:ext cx="1528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7" name="Rectangle 60"/>
          <p:cNvSpPr>
            <a:spLocks noChangeArrowheads="1"/>
          </p:cNvSpPr>
          <p:nvPr/>
        </p:nvSpPr>
        <p:spPr bwMode="auto">
          <a:xfrm>
            <a:off x="7488238" y="2781300"/>
            <a:ext cx="1528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8" name="Rectangle 61"/>
          <p:cNvSpPr>
            <a:spLocks noChangeArrowheads="1"/>
          </p:cNvSpPr>
          <p:nvPr/>
        </p:nvSpPr>
        <p:spPr bwMode="auto">
          <a:xfrm>
            <a:off x="7488238" y="3933825"/>
            <a:ext cx="1528762" cy="1008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49" name="Rectangle 62"/>
          <p:cNvSpPr>
            <a:spLocks noChangeArrowheads="1"/>
          </p:cNvSpPr>
          <p:nvPr/>
        </p:nvSpPr>
        <p:spPr bwMode="auto">
          <a:xfrm>
            <a:off x="7488238" y="5084763"/>
            <a:ext cx="1528762" cy="10080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latin typeface="微軟正黑體" pitchFamily="34" charset="-120"/>
              <a:ea typeface="微軟正黑體" pitchFamily="34" charset="-120"/>
            </a:endParaRPr>
          </a:p>
        </p:txBody>
      </p:sp>
      <p:sp>
        <p:nvSpPr>
          <p:cNvPr id="18450" name="Rectangle 2"/>
          <p:cNvSpPr>
            <a:spLocks noGrp="1" noChangeArrowheads="1"/>
          </p:cNvSpPr>
          <p:nvPr>
            <p:ph type="title"/>
          </p:nvPr>
        </p:nvSpPr>
        <p:spPr/>
        <p:txBody>
          <a:bodyPr/>
          <a:lstStyle/>
          <a:p>
            <a:r>
              <a:rPr lang="zh-TW" altLang="en-US" sz="2800" dirty="0">
                <a:cs typeface="Times New Roman" pitchFamily="18" charset="0"/>
              </a:rPr>
              <a:t>不同的債券 投資判斷方式就不一樣</a:t>
            </a:r>
          </a:p>
        </p:txBody>
      </p:sp>
      <p:sp>
        <p:nvSpPr>
          <p:cNvPr id="18451" name="Rectangle 67"/>
          <p:cNvSpPr>
            <a:spLocks noChangeArrowheads="1"/>
          </p:cNvSpPr>
          <p:nvPr/>
        </p:nvSpPr>
        <p:spPr bwMode="auto">
          <a:xfrm>
            <a:off x="68263" y="5053013"/>
            <a:ext cx="2144712" cy="1079500"/>
          </a:xfrm>
          <a:prstGeom prst="rect">
            <a:avLst/>
          </a:prstGeom>
          <a:solidFill>
            <a:srgbClr val="AD94C3"/>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400" b="1">
                <a:solidFill>
                  <a:srgbClr val="FEFFFF"/>
                </a:solidFill>
                <a:latin typeface="微軟正黑體" pitchFamily="34" charset="-120"/>
                <a:ea typeface="微軟正黑體" pitchFamily="34" charset="-120"/>
              </a:rPr>
              <a:t>違約風險</a:t>
            </a:r>
          </a:p>
        </p:txBody>
      </p:sp>
      <p:sp>
        <p:nvSpPr>
          <p:cNvPr id="18452" name="Rectangle 68"/>
          <p:cNvSpPr>
            <a:spLocks noChangeArrowheads="1"/>
          </p:cNvSpPr>
          <p:nvPr/>
        </p:nvSpPr>
        <p:spPr bwMode="auto">
          <a:xfrm>
            <a:off x="49213" y="3902075"/>
            <a:ext cx="2181225" cy="982663"/>
          </a:xfrm>
          <a:prstGeom prst="rect">
            <a:avLst/>
          </a:prstGeom>
          <a:solidFill>
            <a:srgbClr val="FF00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400" b="1">
                <a:solidFill>
                  <a:srgbClr val="FEFFFF"/>
                </a:solidFill>
                <a:latin typeface="微軟正黑體" pitchFamily="34" charset="-120"/>
                <a:ea typeface="微軟正黑體" pitchFamily="34" charset="-120"/>
              </a:rPr>
              <a:t>匯率</a:t>
            </a:r>
            <a:r>
              <a:rPr lang="zh-TW" altLang="en-US" sz="2400" b="1">
                <a:solidFill>
                  <a:srgbClr val="FEFFFF"/>
                </a:solidFill>
                <a:latin typeface="微軟正黑體" pitchFamily="34" charset="-120"/>
                <a:ea typeface="微軟正黑體" pitchFamily="34" charset="-120"/>
              </a:rPr>
              <a:t>影響</a:t>
            </a:r>
            <a:endParaRPr lang="zh-TW" altLang="en-GB" sz="2400" b="1">
              <a:solidFill>
                <a:srgbClr val="FEFFFF"/>
              </a:solidFill>
              <a:latin typeface="微軟正黑體" pitchFamily="34" charset="-120"/>
              <a:ea typeface="微軟正黑體" pitchFamily="34" charset="-120"/>
            </a:endParaRPr>
          </a:p>
        </p:txBody>
      </p:sp>
      <p:sp>
        <p:nvSpPr>
          <p:cNvPr id="18453" name="Rectangle 69"/>
          <p:cNvSpPr>
            <a:spLocks noChangeArrowheads="1"/>
          </p:cNvSpPr>
          <p:nvPr/>
        </p:nvSpPr>
        <p:spPr bwMode="auto">
          <a:xfrm>
            <a:off x="63500" y="2822575"/>
            <a:ext cx="2181225" cy="936625"/>
          </a:xfrm>
          <a:prstGeom prst="rect">
            <a:avLst/>
          </a:prstGeom>
          <a:solidFill>
            <a:schemeClr val="hlink"/>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400" b="1">
                <a:solidFill>
                  <a:srgbClr val="FEFFFF"/>
                </a:solidFill>
                <a:latin typeface="微軟正黑體" pitchFamily="34" charset="-120"/>
                <a:ea typeface="微軟正黑體" pitchFamily="34" charset="-120"/>
              </a:rPr>
              <a:t>信用</a:t>
            </a:r>
            <a:r>
              <a:rPr lang="zh-TW" altLang="en-US" sz="2400" b="1">
                <a:solidFill>
                  <a:srgbClr val="FEFFFF"/>
                </a:solidFill>
                <a:latin typeface="微軟正黑體" pitchFamily="34" charset="-120"/>
                <a:ea typeface="微軟正黑體" pitchFamily="34" charset="-120"/>
              </a:rPr>
              <a:t>影響</a:t>
            </a:r>
            <a:endParaRPr lang="zh-TW" altLang="en-GB" sz="2400" b="1">
              <a:solidFill>
                <a:srgbClr val="FEFFFF"/>
              </a:solidFill>
              <a:latin typeface="微軟正黑體" pitchFamily="34" charset="-120"/>
              <a:ea typeface="微軟正黑體" pitchFamily="34" charset="-120"/>
            </a:endParaRPr>
          </a:p>
        </p:txBody>
      </p:sp>
      <p:sp>
        <p:nvSpPr>
          <p:cNvPr id="18454" name="Rectangle 70"/>
          <p:cNvSpPr>
            <a:spLocks noChangeArrowheads="1"/>
          </p:cNvSpPr>
          <p:nvPr/>
        </p:nvSpPr>
        <p:spPr bwMode="auto">
          <a:xfrm>
            <a:off x="63500" y="1609725"/>
            <a:ext cx="2181225" cy="1081088"/>
          </a:xfrm>
          <a:prstGeom prst="rect">
            <a:avLst/>
          </a:prstGeom>
          <a:solidFill>
            <a:schemeClr val="accent2"/>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400" b="1">
                <a:solidFill>
                  <a:srgbClr val="FEFFFF"/>
                </a:solidFill>
                <a:latin typeface="微軟正黑體" pitchFamily="34" charset="-120"/>
                <a:ea typeface="微軟正黑體" pitchFamily="34" charset="-120"/>
              </a:rPr>
              <a:t>利率</a:t>
            </a:r>
            <a:r>
              <a:rPr lang="zh-TW" altLang="en-US" sz="2400" b="1">
                <a:solidFill>
                  <a:srgbClr val="FEFFFF"/>
                </a:solidFill>
                <a:latin typeface="微軟正黑體" pitchFamily="34" charset="-120"/>
                <a:ea typeface="微軟正黑體" pitchFamily="34" charset="-120"/>
              </a:rPr>
              <a:t>影響</a:t>
            </a:r>
            <a:endParaRPr lang="zh-TW" altLang="en-GB" sz="2400" b="1">
              <a:solidFill>
                <a:srgbClr val="FEFFFF"/>
              </a:solidFill>
              <a:latin typeface="微軟正黑體" pitchFamily="34" charset="-120"/>
              <a:ea typeface="微軟正黑體" pitchFamily="34" charset="-120"/>
            </a:endParaRPr>
          </a:p>
        </p:txBody>
      </p:sp>
      <p:sp>
        <p:nvSpPr>
          <p:cNvPr id="18455" name="Rectangle 70"/>
          <p:cNvSpPr>
            <a:spLocks noChangeArrowheads="1"/>
          </p:cNvSpPr>
          <p:nvPr/>
        </p:nvSpPr>
        <p:spPr bwMode="auto">
          <a:xfrm>
            <a:off x="2117725" y="1111250"/>
            <a:ext cx="1689100" cy="431800"/>
          </a:xfrm>
          <a:prstGeom prst="rect">
            <a:avLst/>
          </a:prstGeom>
          <a:solidFill>
            <a:srgbClr val="0066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200" b="1">
                <a:solidFill>
                  <a:srgbClr val="FEFFFF"/>
                </a:solidFill>
                <a:latin typeface="微軟正黑體" pitchFamily="34" charset="-120"/>
                <a:ea typeface="微軟正黑體" pitchFamily="34" charset="-120"/>
              </a:rPr>
              <a:t>全球投資級債</a:t>
            </a:r>
          </a:p>
        </p:txBody>
      </p:sp>
      <p:sp>
        <p:nvSpPr>
          <p:cNvPr id="18456" name="Rectangle 70"/>
          <p:cNvSpPr>
            <a:spLocks noChangeArrowheads="1"/>
          </p:cNvSpPr>
          <p:nvPr/>
        </p:nvSpPr>
        <p:spPr bwMode="auto">
          <a:xfrm>
            <a:off x="3851275" y="1106488"/>
            <a:ext cx="1819275" cy="431800"/>
          </a:xfrm>
          <a:prstGeom prst="rect">
            <a:avLst/>
          </a:prstGeom>
          <a:solidFill>
            <a:srgbClr val="0066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200" b="1">
                <a:solidFill>
                  <a:srgbClr val="FEFFFF"/>
                </a:solidFill>
                <a:latin typeface="微軟正黑體" pitchFamily="34" charset="-120"/>
                <a:ea typeface="微軟正黑體" pitchFamily="34" charset="-120"/>
              </a:rPr>
              <a:t>全球高收益債</a:t>
            </a:r>
          </a:p>
        </p:txBody>
      </p:sp>
      <p:sp>
        <p:nvSpPr>
          <p:cNvPr id="18457" name="Rectangle 70"/>
          <p:cNvSpPr>
            <a:spLocks noChangeArrowheads="1"/>
          </p:cNvSpPr>
          <p:nvPr/>
        </p:nvSpPr>
        <p:spPr bwMode="auto">
          <a:xfrm>
            <a:off x="5729288" y="1092200"/>
            <a:ext cx="1557337" cy="431800"/>
          </a:xfrm>
          <a:prstGeom prst="rect">
            <a:avLst/>
          </a:prstGeom>
          <a:solidFill>
            <a:srgbClr val="0066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GB" sz="2200" b="1">
                <a:solidFill>
                  <a:srgbClr val="FEFFFF"/>
                </a:solidFill>
                <a:latin typeface="微軟正黑體" pitchFamily="34" charset="-120"/>
                <a:ea typeface="微軟正黑體" pitchFamily="34" charset="-120"/>
              </a:rPr>
              <a:t>新興</a:t>
            </a:r>
            <a:r>
              <a:rPr lang="zh-TW" altLang="en-US" sz="2200" b="1">
                <a:solidFill>
                  <a:srgbClr val="FEFFFF"/>
                </a:solidFill>
                <a:latin typeface="微軟正黑體" pitchFamily="34" charset="-120"/>
                <a:ea typeface="微軟正黑體" pitchFamily="34" charset="-120"/>
              </a:rPr>
              <a:t>美元</a:t>
            </a:r>
            <a:r>
              <a:rPr lang="zh-TW" altLang="en-GB" sz="2200" b="1">
                <a:solidFill>
                  <a:srgbClr val="FEFFFF"/>
                </a:solidFill>
                <a:latin typeface="微軟正黑體" pitchFamily="34" charset="-120"/>
                <a:ea typeface="微軟正黑體" pitchFamily="34" charset="-120"/>
              </a:rPr>
              <a:t>債</a:t>
            </a:r>
          </a:p>
        </p:txBody>
      </p:sp>
      <p:sp>
        <p:nvSpPr>
          <p:cNvPr id="18458" name="Rectangle 70"/>
          <p:cNvSpPr>
            <a:spLocks noChangeArrowheads="1"/>
          </p:cNvSpPr>
          <p:nvPr/>
        </p:nvSpPr>
        <p:spPr bwMode="auto">
          <a:xfrm>
            <a:off x="7346950" y="1093788"/>
            <a:ext cx="1655763" cy="431800"/>
          </a:xfrm>
          <a:prstGeom prst="rect">
            <a:avLst/>
          </a:prstGeom>
          <a:solidFill>
            <a:srgbClr val="0066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nchorCtr="1"/>
          <a:lstStyle/>
          <a:p>
            <a:pPr defTabSz="858838"/>
            <a:r>
              <a:rPr lang="zh-TW" altLang="en-US" sz="2200" b="1">
                <a:solidFill>
                  <a:srgbClr val="FEFFFF"/>
                </a:solidFill>
                <a:latin typeface="微軟正黑體" pitchFamily="34" charset="-120"/>
                <a:ea typeface="微軟正黑體" pitchFamily="34" charset="-120"/>
              </a:rPr>
              <a:t>新興本地</a:t>
            </a:r>
            <a:r>
              <a:rPr lang="zh-TW" altLang="en-GB" sz="2200" b="1">
                <a:solidFill>
                  <a:srgbClr val="FEFFFF"/>
                </a:solidFill>
                <a:latin typeface="微軟正黑體" pitchFamily="34" charset="-120"/>
                <a:ea typeface="微軟正黑體" pitchFamily="34" charset="-120"/>
              </a:rPr>
              <a:t>債</a:t>
            </a:r>
          </a:p>
        </p:txBody>
      </p:sp>
      <p:sp>
        <p:nvSpPr>
          <p:cNvPr id="18459" name="Text Box 37"/>
          <p:cNvSpPr txBox="1">
            <a:spLocks noChangeArrowheads="1"/>
          </p:cNvSpPr>
          <p:nvPr/>
        </p:nvSpPr>
        <p:spPr bwMode="auto">
          <a:xfrm>
            <a:off x="2411413" y="4149725"/>
            <a:ext cx="14398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9900"/>
                </a:solidFill>
                <a:latin typeface="微軟正黑體" pitchFamily="34" charset="-120"/>
                <a:ea typeface="微軟正黑體" pitchFamily="34" charset="-120"/>
              </a:rPr>
              <a:t>  </a:t>
            </a:r>
          </a:p>
        </p:txBody>
      </p:sp>
      <p:sp>
        <p:nvSpPr>
          <p:cNvPr id="18460" name="Text Box 43"/>
          <p:cNvSpPr txBox="1">
            <a:spLocks noChangeArrowheads="1"/>
          </p:cNvSpPr>
          <p:nvPr/>
        </p:nvSpPr>
        <p:spPr bwMode="auto">
          <a:xfrm>
            <a:off x="4194175" y="4149725"/>
            <a:ext cx="14398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9900"/>
                </a:solidFill>
                <a:latin typeface="微軟正黑體" pitchFamily="34" charset="-120"/>
                <a:ea typeface="微軟正黑體" pitchFamily="34" charset="-120"/>
              </a:rPr>
              <a:t>  </a:t>
            </a:r>
          </a:p>
        </p:txBody>
      </p:sp>
      <p:sp>
        <p:nvSpPr>
          <p:cNvPr id="18461" name="Text Box 48"/>
          <p:cNvSpPr txBox="1">
            <a:spLocks noChangeArrowheads="1"/>
          </p:cNvSpPr>
          <p:nvPr/>
        </p:nvSpPr>
        <p:spPr bwMode="auto">
          <a:xfrm>
            <a:off x="4140200" y="5229225"/>
            <a:ext cx="14398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endParaRPr lang="zh-TW" altLang="en-US" b="1">
              <a:solidFill>
                <a:srgbClr val="FF9900"/>
              </a:solidFill>
              <a:latin typeface="微軟正黑體" pitchFamily="34" charset="-120"/>
              <a:ea typeface="微軟正黑體" pitchFamily="34" charset="-120"/>
            </a:endParaRPr>
          </a:p>
        </p:txBody>
      </p:sp>
      <p:sp>
        <p:nvSpPr>
          <p:cNvPr id="18462" name="Text Box 57"/>
          <p:cNvSpPr txBox="1">
            <a:spLocks noChangeArrowheads="1"/>
          </p:cNvSpPr>
          <p:nvPr/>
        </p:nvSpPr>
        <p:spPr bwMode="auto">
          <a:xfrm>
            <a:off x="5894388" y="4149725"/>
            <a:ext cx="14398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9900"/>
                </a:solidFill>
                <a:latin typeface="微軟正黑體" pitchFamily="34" charset="-120"/>
                <a:ea typeface="微軟正黑體" pitchFamily="34" charset="-120"/>
              </a:rPr>
              <a:t>  </a:t>
            </a:r>
          </a:p>
        </p:txBody>
      </p:sp>
      <p:sp>
        <p:nvSpPr>
          <p:cNvPr id="18463" name="Text Box 78"/>
          <p:cNvSpPr txBox="1">
            <a:spLocks noChangeArrowheads="1"/>
          </p:cNvSpPr>
          <p:nvPr/>
        </p:nvSpPr>
        <p:spPr bwMode="auto">
          <a:xfrm>
            <a:off x="2484438" y="1916113"/>
            <a:ext cx="12239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endParaRPr lang="zh-TW" altLang="en-US" b="1">
              <a:latin typeface="微軟正黑體" pitchFamily="34" charset="-120"/>
              <a:ea typeface="微軟正黑體" pitchFamily="34" charset="-120"/>
            </a:endParaRPr>
          </a:p>
        </p:txBody>
      </p:sp>
      <p:sp>
        <p:nvSpPr>
          <p:cNvPr id="18464" name="Text Box 79"/>
          <p:cNvSpPr txBox="1">
            <a:spLocks noChangeArrowheads="1"/>
          </p:cNvSpPr>
          <p:nvPr/>
        </p:nvSpPr>
        <p:spPr bwMode="auto">
          <a:xfrm>
            <a:off x="2736850" y="1787525"/>
            <a:ext cx="7191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sp>
        <p:nvSpPr>
          <p:cNvPr id="18465" name="Text Box 84"/>
          <p:cNvSpPr txBox="1">
            <a:spLocks noChangeArrowheads="1"/>
          </p:cNvSpPr>
          <p:nvPr/>
        </p:nvSpPr>
        <p:spPr bwMode="auto">
          <a:xfrm>
            <a:off x="4500563" y="2997200"/>
            <a:ext cx="71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sp>
        <p:nvSpPr>
          <p:cNvPr id="18466" name="Text Box 85"/>
          <p:cNvSpPr txBox="1">
            <a:spLocks noChangeArrowheads="1"/>
          </p:cNvSpPr>
          <p:nvPr/>
        </p:nvSpPr>
        <p:spPr bwMode="auto">
          <a:xfrm>
            <a:off x="4500563" y="5300663"/>
            <a:ext cx="71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sp>
        <p:nvSpPr>
          <p:cNvPr id="18467" name="Text Box 87"/>
          <p:cNvSpPr txBox="1">
            <a:spLocks noChangeArrowheads="1"/>
          </p:cNvSpPr>
          <p:nvPr/>
        </p:nvSpPr>
        <p:spPr bwMode="auto">
          <a:xfrm>
            <a:off x="6227763" y="2997200"/>
            <a:ext cx="71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sp>
        <p:nvSpPr>
          <p:cNvPr id="18468" name="Text Box 91"/>
          <p:cNvSpPr txBox="1">
            <a:spLocks noChangeArrowheads="1"/>
          </p:cNvSpPr>
          <p:nvPr/>
        </p:nvSpPr>
        <p:spPr bwMode="auto">
          <a:xfrm>
            <a:off x="7885113" y="1773238"/>
            <a:ext cx="71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sp>
        <p:nvSpPr>
          <p:cNvPr id="18469" name="Text Box 92"/>
          <p:cNvSpPr txBox="1">
            <a:spLocks noChangeArrowheads="1"/>
          </p:cNvSpPr>
          <p:nvPr/>
        </p:nvSpPr>
        <p:spPr bwMode="auto">
          <a:xfrm>
            <a:off x="7885113" y="4076700"/>
            <a:ext cx="7191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50000"/>
              </a:spcBef>
            </a:pPr>
            <a:r>
              <a:rPr lang="zh-TW" altLang="en-US" b="1">
                <a:solidFill>
                  <a:srgbClr val="FF0000"/>
                </a:solidFill>
                <a:latin typeface="微軟正黑體" pitchFamily="34" charset="-120"/>
                <a:ea typeface="微軟正黑體" pitchFamily="34" charset="-120"/>
              </a:rPr>
              <a:t>高</a:t>
            </a:r>
            <a:endParaRPr lang="en-US" altLang="zh-TW" b="1">
              <a:solidFill>
                <a:srgbClr val="FF0000"/>
              </a:solidFill>
              <a:latin typeface="微軟正黑體" pitchFamily="34" charset="-120"/>
              <a:ea typeface="微軟正黑體" pitchFamily="34" charset="-120"/>
            </a:endParaRPr>
          </a:p>
        </p:txBody>
      </p:sp>
      <p:pic>
        <p:nvPicPr>
          <p:cNvPr id="18470" name="Picture 50"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720850"/>
            <a:ext cx="10525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51"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852738"/>
            <a:ext cx="10525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2" name="Picture 52"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5157788"/>
            <a:ext cx="10525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53"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88" y="2852738"/>
            <a:ext cx="10525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54"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1700213"/>
            <a:ext cx="10525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5" name="Picture 55" descr="ANd9GcRHe0e31goA8Gx-y6gsNodMFa8HzYO2zwDZ1zjYc4_L9LmLvyvJRPNRdgA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4005263"/>
            <a:ext cx="10525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212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TW" altLang="en-US" sz="2800" dirty="0">
                <a:cs typeface="Times New Roman" pitchFamily="18" charset="0"/>
              </a:rPr>
              <a:t>如何向你的理財顧問提問</a:t>
            </a:r>
            <a:r>
              <a:rPr lang="en-US" altLang="zh-TW" sz="2800" dirty="0">
                <a:cs typeface="Times New Roman" pitchFamily="18" charset="0"/>
              </a:rPr>
              <a:t>?</a:t>
            </a:r>
            <a:endParaRPr lang="zh-TW" altLang="en-US" sz="2800" dirty="0">
              <a:cs typeface="Times New Roman" pitchFamily="18" charset="0"/>
            </a:endParaRPr>
          </a:p>
        </p:txBody>
      </p:sp>
      <p:sp>
        <p:nvSpPr>
          <p:cNvPr id="89091" name="Rectangle 3"/>
          <p:cNvSpPr>
            <a:spLocks noGrp="1" noChangeArrowheads="1"/>
          </p:cNvSpPr>
          <p:nvPr>
            <p:ph type="body" idx="1"/>
          </p:nvPr>
        </p:nvSpPr>
        <p:spPr>
          <a:xfrm>
            <a:off x="595735" y="1023938"/>
            <a:ext cx="8785225" cy="5256212"/>
          </a:xfrm>
        </p:spPr>
        <p:txBody>
          <a:bodyPr/>
          <a:lstStyle/>
          <a:p>
            <a:pPr>
              <a:buClr>
                <a:srgbClr val="00A0E9"/>
              </a:buClr>
              <a:buFont typeface="Wingdings" pitchFamily="2" charset="2"/>
              <a:buNone/>
              <a:defRPr/>
            </a:pPr>
            <a:r>
              <a:rPr lang="zh-TW" altLang="en-US" sz="2200" b="1" dirty="0" smtClean="0">
                <a:solidFill>
                  <a:srgbClr val="0066FF"/>
                </a:solidFill>
              </a:rPr>
              <a:t>      投資等級債 </a:t>
            </a:r>
            <a:r>
              <a:rPr lang="en-US" altLang="zh-TW" sz="2200" b="1" dirty="0" smtClean="0">
                <a:solidFill>
                  <a:srgbClr val="0066FF"/>
                </a:solidFill>
              </a:rPr>
              <a:t>vs </a:t>
            </a:r>
            <a:r>
              <a:rPr lang="zh-TW" altLang="en-US" sz="2200" b="1" dirty="0" smtClean="0">
                <a:solidFill>
                  <a:srgbClr val="0066FF"/>
                </a:solidFill>
              </a:rPr>
              <a:t>高收益債</a:t>
            </a:r>
          </a:p>
          <a:p>
            <a:pPr lvl="2">
              <a:buClr>
                <a:schemeClr val="tx1"/>
              </a:buClr>
              <a:defRPr/>
            </a:pPr>
            <a:r>
              <a:rPr lang="zh-TW" altLang="en-US" dirty="0" smtClean="0"/>
              <a:t>問題</a:t>
            </a:r>
            <a:r>
              <a:rPr lang="en-US" altLang="zh-TW" dirty="0" smtClean="0"/>
              <a:t>: </a:t>
            </a:r>
            <a:r>
              <a:rPr lang="zh-TW" altLang="en-US" dirty="0" smtClean="0"/>
              <a:t>基金的平均信評在哪</a:t>
            </a:r>
            <a:r>
              <a:rPr lang="en-US" altLang="zh-TW" dirty="0" smtClean="0"/>
              <a:t>? </a:t>
            </a:r>
          </a:p>
          <a:p>
            <a:pPr lvl="2">
              <a:buClr>
                <a:schemeClr val="tx1"/>
              </a:buClr>
              <a:defRPr/>
            </a:pPr>
            <a:r>
              <a:rPr lang="zh-TW" altLang="en-US" dirty="0" smtClean="0"/>
              <a:t>判斷</a:t>
            </a:r>
            <a:r>
              <a:rPr lang="en-US" altLang="zh-TW" dirty="0" smtClean="0"/>
              <a:t>:</a:t>
            </a:r>
            <a:r>
              <a:rPr lang="zh-TW" altLang="en-US" dirty="0"/>
              <a:t>基金平均信用評等在</a:t>
            </a:r>
            <a:r>
              <a:rPr lang="en-US" altLang="zh-TW" dirty="0" smtClean="0"/>
              <a:t>BBB-</a:t>
            </a:r>
            <a:r>
              <a:rPr lang="zh-TW" altLang="en-US" dirty="0" smtClean="0"/>
              <a:t>以</a:t>
            </a:r>
            <a:r>
              <a:rPr lang="zh-TW" altLang="en-US" dirty="0"/>
              <a:t>上</a:t>
            </a:r>
            <a:r>
              <a:rPr lang="zh-TW" altLang="en-US" dirty="0" smtClean="0"/>
              <a:t> </a:t>
            </a:r>
            <a:r>
              <a:rPr lang="en-US" altLang="zh-TW" dirty="0" smtClean="0"/>
              <a:t>(</a:t>
            </a:r>
            <a:r>
              <a:rPr lang="zh-TW" altLang="en-US" dirty="0" smtClean="0"/>
              <a:t>投資級債</a:t>
            </a:r>
            <a:r>
              <a:rPr lang="en-US" altLang="zh-TW" dirty="0"/>
              <a:t>)</a:t>
            </a:r>
            <a:r>
              <a:rPr lang="zh-TW" altLang="en-US" dirty="0"/>
              <a:t> </a:t>
            </a:r>
            <a:endParaRPr lang="en-US" altLang="zh-TW" dirty="0" smtClean="0"/>
          </a:p>
          <a:p>
            <a:pPr marL="914400" lvl="2" indent="0">
              <a:buClr>
                <a:schemeClr val="tx1"/>
              </a:buClr>
              <a:buFontTx/>
              <a:buNone/>
              <a:defRPr/>
            </a:pPr>
            <a:r>
              <a:rPr lang="zh-TW" altLang="en-US" dirty="0" smtClean="0"/>
              <a:t>       基金平均信用評等在</a:t>
            </a:r>
            <a:r>
              <a:rPr lang="en-US" altLang="zh-TW" dirty="0" smtClean="0"/>
              <a:t>BB+</a:t>
            </a:r>
            <a:r>
              <a:rPr lang="zh-TW" altLang="en-US" dirty="0" smtClean="0"/>
              <a:t>以下  </a:t>
            </a:r>
            <a:r>
              <a:rPr lang="en-US" altLang="zh-TW" dirty="0" smtClean="0"/>
              <a:t>(</a:t>
            </a:r>
            <a:r>
              <a:rPr lang="zh-TW" altLang="en-US" dirty="0" smtClean="0"/>
              <a:t>高收益債</a:t>
            </a:r>
            <a:r>
              <a:rPr lang="en-US" altLang="zh-TW" dirty="0" smtClean="0"/>
              <a:t>)</a:t>
            </a:r>
            <a:r>
              <a:rPr lang="zh-TW" altLang="en-US" dirty="0" smtClean="0"/>
              <a:t> </a:t>
            </a:r>
          </a:p>
          <a:p>
            <a:pPr lvl="1">
              <a:buClr>
                <a:schemeClr val="tx1"/>
              </a:buClr>
              <a:defRPr/>
            </a:pPr>
            <a:endParaRPr lang="zh-TW" altLang="en-US" dirty="0" smtClean="0"/>
          </a:p>
          <a:p>
            <a:pPr>
              <a:buClr>
                <a:srgbClr val="00A0E9"/>
              </a:buClr>
              <a:buFont typeface="Wingdings" pitchFamily="2" charset="2"/>
              <a:buNone/>
              <a:defRPr/>
            </a:pPr>
            <a:r>
              <a:rPr lang="zh-TW" altLang="en-US" sz="2200" b="1" dirty="0" smtClean="0">
                <a:solidFill>
                  <a:srgbClr val="0066FF"/>
                </a:solidFill>
              </a:rPr>
              <a:t>      新興市場債 </a:t>
            </a:r>
            <a:r>
              <a:rPr lang="en-US" altLang="zh-TW" sz="2200" b="1" dirty="0" smtClean="0">
                <a:solidFill>
                  <a:srgbClr val="0066FF"/>
                </a:solidFill>
              </a:rPr>
              <a:t>vs </a:t>
            </a:r>
            <a:r>
              <a:rPr lang="zh-TW" altLang="en-US" sz="2200" b="1" dirty="0" smtClean="0">
                <a:solidFill>
                  <a:srgbClr val="0066FF"/>
                </a:solidFill>
              </a:rPr>
              <a:t>已開發國家債券</a:t>
            </a:r>
          </a:p>
          <a:p>
            <a:pPr lvl="2">
              <a:buClr>
                <a:schemeClr val="tx1"/>
              </a:buClr>
              <a:defRPr/>
            </a:pPr>
            <a:r>
              <a:rPr lang="zh-TW" altLang="en-US" dirty="0" smtClean="0"/>
              <a:t>問題</a:t>
            </a:r>
            <a:r>
              <a:rPr lang="en-US" altLang="zh-TW" dirty="0" smtClean="0"/>
              <a:t>: </a:t>
            </a:r>
            <a:r>
              <a:rPr lang="zh-TW" altLang="en-US" dirty="0" smtClean="0"/>
              <a:t>基金有沒有投資新興市場</a:t>
            </a:r>
            <a:r>
              <a:rPr lang="en-US" altLang="zh-TW" dirty="0" smtClean="0"/>
              <a:t>?</a:t>
            </a:r>
          </a:p>
          <a:p>
            <a:pPr lvl="2">
              <a:buClr>
                <a:schemeClr val="tx1"/>
              </a:buClr>
              <a:defRPr/>
            </a:pPr>
            <a:r>
              <a:rPr lang="zh-TW" altLang="en-US" dirty="0" smtClean="0"/>
              <a:t>判斷</a:t>
            </a:r>
            <a:r>
              <a:rPr lang="en-US" altLang="zh-TW" dirty="0" smtClean="0"/>
              <a:t>:</a:t>
            </a:r>
            <a:r>
              <a:rPr lang="zh-TW" altLang="en-US" dirty="0" smtClean="0"/>
              <a:t> 基金名稱有「新興」兩個字</a:t>
            </a:r>
          </a:p>
          <a:p>
            <a:pPr marL="914400" lvl="2" indent="0">
              <a:buClr>
                <a:schemeClr val="tx1"/>
              </a:buClr>
              <a:buFontTx/>
              <a:buNone/>
              <a:defRPr/>
            </a:pPr>
            <a:r>
              <a:rPr lang="zh-TW" altLang="en-US" dirty="0" smtClean="0"/>
              <a:t>         投資的債券多數分佈在新興國家</a:t>
            </a:r>
            <a:endParaRPr lang="en-US" altLang="zh-TW" dirty="0" smtClean="0"/>
          </a:p>
          <a:p>
            <a:pPr lvl="2">
              <a:buClr>
                <a:schemeClr val="tx1"/>
              </a:buClr>
              <a:defRPr/>
            </a:pPr>
            <a:endParaRPr lang="zh-TW" altLang="en-US" dirty="0" smtClean="0"/>
          </a:p>
          <a:p>
            <a:pPr lvl="1">
              <a:buClr>
                <a:schemeClr val="tx1"/>
              </a:buClr>
              <a:buFontTx/>
              <a:buNone/>
              <a:defRPr/>
            </a:pPr>
            <a:r>
              <a:rPr lang="zh-TW" altLang="en-US" b="1" dirty="0" smtClean="0">
                <a:solidFill>
                  <a:srgbClr val="0066FF"/>
                </a:solidFill>
              </a:rPr>
              <a:t>   有沒有匯率大幅波動風險</a:t>
            </a:r>
            <a:r>
              <a:rPr lang="en-US" altLang="zh-TW" b="1" dirty="0" smtClean="0">
                <a:solidFill>
                  <a:srgbClr val="0066FF"/>
                </a:solidFill>
              </a:rPr>
              <a:t>?</a:t>
            </a:r>
          </a:p>
          <a:p>
            <a:pPr lvl="2">
              <a:buClr>
                <a:schemeClr val="tx1"/>
              </a:buClr>
              <a:defRPr/>
            </a:pPr>
            <a:r>
              <a:rPr lang="zh-TW" altLang="en-US" dirty="0" smtClean="0"/>
              <a:t>問題</a:t>
            </a:r>
            <a:r>
              <a:rPr lang="en-US" altLang="zh-TW" dirty="0" smtClean="0"/>
              <a:t>: </a:t>
            </a:r>
            <a:r>
              <a:rPr lang="zh-TW" altLang="en-US" dirty="0" smtClean="0"/>
              <a:t>基金有沒有投資新興市場或澳紐貨幣</a:t>
            </a:r>
            <a:r>
              <a:rPr lang="en-US" altLang="zh-TW" dirty="0" smtClean="0"/>
              <a:t>? </a:t>
            </a:r>
          </a:p>
          <a:p>
            <a:pPr lvl="2">
              <a:buClr>
                <a:schemeClr val="tx1"/>
              </a:buClr>
              <a:defRPr/>
            </a:pPr>
            <a:r>
              <a:rPr lang="zh-TW" altLang="en-US" dirty="0" smtClean="0"/>
              <a:t>判斷</a:t>
            </a:r>
            <a:r>
              <a:rPr lang="en-US" altLang="zh-TW" dirty="0" smtClean="0"/>
              <a:t>: </a:t>
            </a:r>
            <a:r>
              <a:rPr lang="zh-TW" altLang="en-US" dirty="0" smtClean="0"/>
              <a:t>基金每天漲跌幅度比一般債券型基金大</a:t>
            </a:r>
          </a:p>
          <a:p>
            <a:pPr>
              <a:buClr>
                <a:srgbClr val="00A0E9"/>
              </a:buClr>
              <a:buFont typeface="Wingdings" pitchFamily="2" charset="2"/>
              <a:buNone/>
              <a:defRPr/>
            </a:pPr>
            <a:endParaRPr lang="en-US" altLang="zh-TW" b="1" dirty="0" smtClean="0">
              <a:solidFill>
                <a:srgbClr val="0066FF"/>
              </a:solidFill>
            </a:endParaRPr>
          </a:p>
          <a:p>
            <a:pPr>
              <a:buClr>
                <a:srgbClr val="00A0E9"/>
              </a:buClr>
              <a:buFont typeface="Wingdings" pitchFamily="2" charset="2"/>
              <a:buChar char="l"/>
              <a:defRPr/>
            </a:pPr>
            <a:endParaRPr lang="en-US" altLang="zh-TW" b="1" dirty="0" smtClean="0">
              <a:solidFill>
                <a:srgbClr val="0066FF"/>
              </a:solidFill>
            </a:endParaRPr>
          </a:p>
          <a:p>
            <a:pPr>
              <a:buClr>
                <a:srgbClr val="00A0E9"/>
              </a:buClr>
              <a:buFont typeface="Wingdings" pitchFamily="2" charset="2"/>
              <a:buChar char="l"/>
              <a:defRPr/>
            </a:pPr>
            <a:endParaRPr lang="zh-TW" altLang="en-US" dirty="0" smtClean="0"/>
          </a:p>
        </p:txBody>
      </p:sp>
      <p:sp>
        <p:nvSpPr>
          <p:cNvPr id="19460" name="Rectangle 4"/>
          <p:cNvSpPr>
            <a:spLocks noChangeArrowheads="1"/>
          </p:cNvSpPr>
          <p:nvPr/>
        </p:nvSpPr>
        <p:spPr bwMode="auto">
          <a:xfrm>
            <a:off x="173038" y="1023938"/>
            <a:ext cx="882650" cy="427037"/>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200" b="1">
                <a:solidFill>
                  <a:srgbClr val="FFFFFF"/>
                </a:solidFill>
                <a:latin typeface="標楷體" pitchFamily="65" charset="-120"/>
                <a:ea typeface="標楷體" pitchFamily="65" charset="-120"/>
              </a:rPr>
              <a:t>必問</a:t>
            </a:r>
            <a:r>
              <a:rPr lang="en-US" altLang="zh-TW" sz="2200" b="1">
                <a:solidFill>
                  <a:srgbClr val="FFFFFF"/>
                </a:solidFill>
                <a:latin typeface="標楷體" pitchFamily="65" charset="-120"/>
                <a:ea typeface="標楷體" pitchFamily="65" charset="-120"/>
              </a:rPr>
              <a:t>1</a:t>
            </a:r>
            <a:endParaRPr lang="zh-TW" altLang="en-US" sz="2200" b="1">
              <a:solidFill>
                <a:srgbClr val="FFFFFF"/>
              </a:solidFill>
              <a:latin typeface="標楷體" pitchFamily="65" charset="-120"/>
              <a:ea typeface="標楷體" pitchFamily="65" charset="-120"/>
            </a:endParaRPr>
          </a:p>
        </p:txBody>
      </p:sp>
      <p:sp>
        <p:nvSpPr>
          <p:cNvPr id="19461" name="Rectangle 5"/>
          <p:cNvSpPr>
            <a:spLocks noChangeArrowheads="1"/>
          </p:cNvSpPr>
          <p:nvPr/>
        </p:nvSpPr>
        <p:spPr bwMode="auto">
          <a:xfrm>
            <a:off x="163513" y="2668588"/>
            <a:ext cx="882650" cy="427037"/>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200" b="1">
                <a:solidFill>
                  <a:srgbClr val="FFFFFF"/>
                </a:solidFill>
                <a:latin typeface="標楷體" pitchFamily="65" charset="-120"/>
                <a:ea typeface="標楷體" pitchFamily="65" charset="-120"/>
              </a:rPr>
              <a:t>必問</a:t>
            </a:r>
            <a:r>
              <a:rPr lang="en-US" altLang="zh-TW" sz="2200" b="1">
                <a:solidFill>
                  <a:srgbClr val="FFFFFF"/>
                </a:solidFill>
                <a:latin typeface="標楷體" pitchFamily="65" charset="-120"/>
                <a:ea typeface="標楷體" pitchFamily="65" charset="-120"/>
              </a:rPr>
              <a:t>2</a:t>
            </a:r>
            <a:endParaRPr lang="zh-TW" altLang="en-US" sz="2200" b="1">
              <a:solidFill>
                <a:srgbClr val="FFFFFF"/>
              </a:solidFill>
              <a:latin typeface="標楷體" pitchFamily="65" charset="-120"/>
              <a:ea typeface="標楷體" pitchFamily="65" charset="-120"/>
            </a:endParaRPr>
          </a:p>
        </p:txBody>
      </p:sp>
      <p:sp>
        <p:nvSpPr>
          <p:cNvPr id="19462" name="Rectangle 6"/>
          <p:cNvSpPr>
            <a:spLocks noChangeArrowheads="1"/>
          </p:cNvSpPr>
          <p:nvPr/>
        </p:nvSpPr>
        <p:spPr bwMode="auto">
          <a:xfrm>
            <a:off x="173038" y="4724400"/>
            <a:ext cx="882650" cy="427038"/>
          </a:xfrm>
          <a:prstGeom prst="rect">
            <a:avLst/>
          </a:prstGeom>
          <a:solidFill>
            <a:srgbClr val="00A0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200" b="1">
                <a:solidFill>
                  <a:srgbClr val="FFFFFF"/>
                </a:solidFill>
                <a:latin typeface="標楷體" pitchFamily="65" charset="-120"/>
                <a:ea typeface="標楷體" pitchFamily="65" charset="-120"/>
              </a:rPr>
              <a:t>必問</a:t>
            </a:r>
            <a:r>
              <a:rPr lang="en-US" altLang="zh-TW" sz="2200" b="1">
                <a:solidFill>
                  <a:srgbClr val="FFFFFF"/>
                </a:solidFill>
                <a:latin typeface="標楷體" pitchFamily="65" charset="-120"/>
                <a:ea typeface="標楷體" pitchFamily="65" charset="-120"/>
              </a:rPr>
              <a:t>3</a:t>
            </a:r>
            <a:endParaRPr lang="zh-TW" altLang="en-US" sz="2200" b="1">
              <a:solidFill>
                <a:srgbClr val="FFFFFF"/>
              </a:solidFill>
              <a:latin typeface="標楷體" pitchFamily="65" charset="-120"/>
              <a:ea typeface="標楷體" pitchFamily="65" charset="-120"/>
            </a:endParaRPr>
          </a:p>
        </p:txBody>
      </p:sp>
      <p:pic>
        <p:nvPicPr>
          <p:cNvPr id="19463" name="Picture 4" descr="j01958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2695575"/>
            <a:ext cx="1727200"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991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836613"/>
          </a:xfrm>
        </p:spPr>
        <p:txBody>
          <a:bodyPr/>
          <a:lstStyle/>
          <a:p>
            <a:r>
              <a:rPr lang="zh-TW" altLang="en-US" sz="3200" b="1" smtClean="0"/>
              <a:t>債券投資產品介紹 </a:t>
            </a:r>
            <a:endParaRPr lang="en-US" altLang="zh-TW" sz="3200" b="1" smtClean="0"/>
          </a:p>
        </p:txBody>
      </p:sp>
      <p:graphicFrame>
        <p:nvGraphicFramePr>
          <p:cNvPr id="39981" name="Group 45"/>
          <p:cNvGraphicFramePr>
            <a:graphicFrameLocks noGrp="1"/>
          </p:cNvGraphicFramePr>
          <p:nvPr>
            <p:extLst>
              <p:ext uri="{D42A27DB-BD31-4B8C-83A1-F6EECF244321}">
                <p14:modId xmlns:p14="http://schemas.microsoft.com/office/powerpoint/2010/main" val="415158412"/>
              </p:ext>
            </p:extLst>
          </p:nvPr>
        </p:nvGraphicFramePr>
        <p:xfrm>
          <a:off x="442913" y="1911350"/>
          <a:ext cx="7991475" cy="4286665"/>
        </p:xfrm>
        <a:graphic>
          <a:graphicData uri="http://schemas.openxmlformats.org/drawingml/2006/table">
            <a:tbl>
              <a:tblPr/>
              <a:tblGrid>
                <a:gridCol w="1608807"/>
                <a:gridCol w="2423641"/>
                <a:gridCol w="1800200"/>
                <a:gridCol w="2158827"/>
              </a:tblGrid>
              <a:tr h="44398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rPr>
                        <a:t>單一債券</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rPr>
                        <a:t>債券共同基金</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1" i="0" u="none" strike="noStrike" cap="none" normalizeH="0" baseline="0" smtClean="0">
                          <a:ln>
                            <a:noFill/>
                          </a:ln>
                          <a:solidFill>
                            <a:schemeClr val="bg1"/>
                          </a:solidFill>
                          <a:effectLst/>
                          <a:latin typeface="微軟正黑體" pitchFamily="34" charset="-120"/>
                          <a:ea typeface="微軟正黑體" pitchFamily="34" charset="-120"/>
                        </a:rPr>
                        <a:t>債券指數基金</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rgbClr val="0066FF"/>
                    </a:solidFill>
                  </a:tcPr>
                </a:tc>
              </a:tr>
              <a:tr h="61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投資方法</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多數買進持有到期</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主動式</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被動式</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1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投資費用</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一般而言較高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較低</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7010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投資透明度</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較低</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1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信用風險</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較低</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1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通膨風險</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較高</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較低</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較低</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101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是否保本</a:t>
                      </a:r>
                    </a:p>
                  </a:txBody>
                  <a:tcPr marL="91433" marR="91433"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若無違約，到期保本</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不承諾保本</a:t>
                      </a:r>
                    </a:p>
                  </a:txBody>
                  <a:tcPr marL="91433" marR="91433" horzOverflow="overflow">
                    <a:lnL>
                      <a:noFill/>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solidFill>
                          <a:effectLst/>
                          <a:latin typeface="微軟正黑體" pitchFamily="34" charset="-120"/>
                          <a:ea typeface="微軟正黑體" pitchFamily="34" charset="-120"/>
                        </a:rPr>
                        <a:t>   不承諾保本</a:t>
                      </a:r>
                    </a:p>
                  </a:txBody>
                  <a:tcPr marL="91433" marR="91433"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bl>
          </a:graphicData>
        </a:graphic>
      </p:graphicFrame>
      <p:sp>
        <p:nvSpPr>
          <p:cNvPr id="44074" name="矩形 1"/>
          <p:cNvSpPr>
            <a:spLocks noChangeArrowheads="1"/>
          </p:cNvSpPr>
          <p:nvPr/>
        </p:nvSpPr>
        <p:spPr bwMode="auto">
          <a:xfrm>
            <a:off x="323850" y="936625"/>
            <a:ext cx="78089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A0E9"/>
              </a:buClr>
              <a:buFont typeface="Wingdings" pitchFamily="2" charset="2"/>
              <a:buChar char="l"/>
            </a:pPr>
            <a:r>
              <a:rPr lang="zh-TW" altLang="en-US" sz="2200">
                <a:latin typeface="微軟正黑體" pitchFamily="34" charset="-120"/>
                <a:ea typeface="微軟正黑體" pitchFamily="34" charset="-120"/>
              </a:rPr>
              <a:t> 債券指數基金成本低，適合長期投資</a:t>
            </a:r>
            <a:endParaRPr lang="en-US" altLang="zh-TW" sz="2200">
              <a:latin typeface="微軟正黑體" pitchFamily="34" charset="-120"/>
              <a:ea typeface="微軟正黑體" pitchFamily="34" charset="-120"/>
            </a:endParaRPr>
          </a:p>
          <a:p>
            <a:pPr>
              <a:buClr>
                <a:srgbClr val="00A0E9"/>
              </a:buClr>
              <a:buFont typeface="Wingdings" pitchFamily="2" charset="2"/>
              <a:buChar char="l"/>
            </a:pPr>
            <a:r>
              <a:rPr lang="zh-TW" altLang="en-US" sz="2200">
                <a:latin typeface="微軟正黑體" pitchFamily="34" charset="-120"/>
                <a:ea typeface="微軟正黑體" pitchFamily="34" charset="-120"/>
              </a:rPr>
              <a:t> 指數基金跟隨指數表現，越跌越買</a:t>
            </a:r>
            <a:endParaRPr lang="en-US" altLang="zh-TW" sz="2200">
              <a:latin typeface="微軟正黑體" pitchFamily="34" charset="-120"/>
              <a:ea typeface="微軟正黑體" pitchFamily="34" charset="-120"/>
            </a:endParaRPr>
          </a:p>
        </p:txBody>
      </p:sp>
    </p:spTree>
    <p:extLst>
      <p:ext uri="{BB962C8B-B14F-4D97-AF65-F5344CB8AC3E}">
        <p14:creationId xmlns:p14="http://schemas.microsoft.com/office/powerpoint/2010/main" val="3226919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106363" y="136525"/>
            <a:ext cx="8308975" cy="620713"/>
          </a:xfrm>
        </p:spPr>
        <p:txBody>
          <a:bodyPr/>
          <a:lstStyle/>
          <a:p>
            <a:pPr eaLnBrk="1" hangingPunct="1"/>
            <a:r>
              <a:rPr lang="zh-TW" altLang="en-US" sz="2800" dirty="0">
                <a:cs typeface="Times New Roman" pitchFamily="18" charset="0"/>
              </a:rPr>
              <a:t>債券投資報酬 </a:t>
            </a:r>
            <a:r>
              <a:rPr lang="en-US" altLang="zh-TW" sz="2800" dirty="0">
                <a:cs typeface="Times New Roman" pitchFamily="18" charset="0"/>
              </a:rPr>
              <a:t>= </a:t>
            </a:r>
            <a:r>
              <a:rPr lang="zh-TW" altLang="en-US" sz="2800" dirty="0">
                <a:cs typeface="Times New Roman" pitchFamily="18" charset="0"/>
              </a:rPr>
              <a:t>利息收入 </a:t>
            </a:r>
            <a:r>
              <a:rPr lang="en-US" altLang="zh-TW" sz="2800" dirty="0">
                <a:cs typeface="Times New Roman" pitchFamily="18" charset="0"/>
              </a:rPr>
              <a:t>+ </a:t>
            </a:r>
            <a:r>
              <a:rPr lang="zh-TW" altLang="en-US" sz="2800" dirty="0">
                <a:cs typeface="Times New Roman" pitchFamily="18" charset="0"/>
              </a:rPr>
              <a:t>債券價格漲跌</a:t>
            </a:r>
          </a:p>
        </p:txBody>
      </p:sp>
      <p:sp>
        <p:nvSpPr>
          <p:cNvPr id="57347" name="Text Box 5"/>
          <p:cNvSpPr txBox="1">
            <a:spLocks noChangeArrowheads="1"/>
          </p:cNvSpPr>
          <p:nvPr/>
        </p:nvSpPr>
        <p:spPr bwMode="auto">
          <a:xfrm>
            <a:off x="107950" y="1182688"/>
            <a:ext cx="892854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55600" indent="-3556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Clr>
                <a:srgbClr val="0066FF"/>
              </a:buClr>
              <a:buFont typeface="Wingdings" pitchFamily="2" charset="2"/>
              <a:buChar char="l"/>
            </a:pPr>
            <a:r>
              <a:rPr lang="zh-TW" altLang="en-US" sz="2200" dirty="0">
                <a:latin typeface="微軟正黑體" panose="020B0604030504040204" pitchFamily="34" charset="-120"/>
                <a:ea typeface="微軟正黑體" panose="020B0604030504040204" pitchFamily="34" charset="-120"/>
              </a:rPr>
              <a:t>債券指數中包含眾多公司所發行的債券，買債券基金</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買一籃子債券</a:t>
            </a:r>
            <a:endParaRPr lang="en-US" altLang="zh-TW" sz="2200" dirty="0">
              <a:latin typeface="微軟正黑體" panose="020B0604030504040204" pitchFamily="34" charset="-120"/>
              <a:ea typeface="微軟正黑體" panose="020B0604030504040204" pitchFamily="34" charset="-120"/>
            </a:endParaRPr>
          </a:p>
          <a:p>
            <a:pPr eaLnBrk="1" hangingPunct="1">
              <a:spcBef>
                <a:spcPct val="50000"/>
              </a:spcBef>
              <a:buClr>
                <a:srgbClr val="0066FF"/>
              </a:buClr>
              <a:buFont typeface="Wingdings" pitchFamily="2" charset="2"/>
              <a:buChar char="l"/>
            </a:pPr>
            <a:r>
              <a:rPr lang="zh-TW" altLang="en-US" sz="2200" dirty="0">
                <a:latin typeface="微軟正黑體" panose="020B0604030504040204" pitchFamily="34" charset="-120"/>
                <a:ea typeface="微軟正黑體" panose="020B0604030504040204" pitchFamily="34" charset="-120"/>
              </a:rPr>
              <a:t>債券有利息收入，若債券價格下跌幅度不大，利息收入可彌補債券價格下跌的部分，使債券投資仍為正報酬。</a:t>
            </a:r>
          </a:p>
          <a:p>
            <a:pPr eaLnBrk="1" hangingPunct="1">
              <a:spcBef>
                <a:spcPct val="50000"/>
              </a:spcBef>
              <a:buClr>
                <a:schemeClr val="accent2"/>
              </a:buClr>
              <a:buFont typeface="Wingdings" pitchFamily="2" charset="2"/>
              <a:buChar char="n"/>
            </a:pPr>
            <a:endParaRPr lang="zh-TW" altLang="en-US" sz="2200" dirty="0">
              <a:solidFill>
                <a:schemeClr val="accent2"/>
              </a:solidFill>
              <a:latin typeface="微軟正黑體" panose="020B0604030504040204" pitchFamily="34" charset="-120"/>
              <a:ea typeface="微軟正黑體" panose="020B0604030504040204" pitchFamily="34" charset="-120"/>
            </a:endParaRPr>
          </a:p>
        </p:txBody>
      </p:sp>
      <p:sp>
        <p:nvSpPr>
          <p:cNvPr id="57348" name="Text Box 7"/>
          <p:cNvSpPr txBox="1">
            <a:spLocks noChangeArrowheads="1"/>
          </p:cNvSpPr>
          <p:nvPr/>
        </p:nvSpPr>
        <p:spPr bwMode="auto">
          <a:xfrm>
            <a:off x="1177925" y="5257800"/>
            <a:ext cx="395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1400">
                <a:latin typeface="微軟正黑體" panose="020B0604030504040204" pitchFamily="34" charset="-120"/>
                <a:ea typeface="微軟正黑體" panose="020B0604030504040204" pitchFamily="34" charset="-120"/>
              </a:rPr>
              <a:t>資料來源</a:t>
            </a:r>
            <a:r>
              <a:rPr lang="en-US" altLang="zh-TW" sz="1400">
                <a:latin typeface="微軟正黑體" panose="020B0604030504040204" pitchFamily="34" charset="-120"/>
                <a:ea typeface="微軟正黑體" panose="020B0604030504040204" pitchFamily="34" charset="-120"/>
              </a:rPr>
              <a:t>: </a:t>
            </a:r>
            <a:r>
              <a:rPr lang="zh-TW" altLang="en-US" sz="1400">
                <a:latin typeface="微軟正黑體" panose="020B0604030504040204" pitchFamily="34" charset="-120"/>
                <a:ea typeface="微軟正黑體" panose="020B0604030504040204" pitchFamily="34" charset="-120"/>
              </a:rPr>
              <a:t>元大寶來投信</a:t>
            </a:r>
          </a:p>
        </p:txBody>
      </p:sp>
      <p:sp>
        <p:nvSpPr>
          <p:cNvPr id="57349" name="Text Box 8"/>
          <p:cNvSpPr txBox="1">
            <a:spLocks noChangeArrowheads="1"/>
          </p:cNvSpPr>
          <p:nvPr/>
        </p:nvSpPr>
        <p:spPr bwMode="auto">
          <a:xfrm>
            <a:off x="2424113" y="3067050"/>
            <a:ext cx="45370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pPr>
            <a:r>
              <a:rPr lang="zh-TW" altLang="en-US" sz="2200">
                <a:latin typeface="微軟正黑體" panose="020B0604030504040204" pitchFamily="34" charset="-120"/>
                <a:ea typeface="微軟正黑體" panose="020B0604030504040204" pitchFamily="34" charset="-120"/>
              </a:rPr>
              <a:t>債券投資報酬率與債券價格變化</a:t>
            </a:r>
          </a:p>
        </p:txBody>
      </p:sp>
      <p:pic>
        <p:nvPicPr>
          <p:cNvPr id="57350" name="Picture 11"/>
          <p:cNvPicPr>
            <a:picLocks noChangeAspect="1" noChangeArrowheads="1"/>
          </p:cNvPicPr>
          <p:nvPr/>
        </p:nvPicPr>
        <p:blipFill>
          <a:blip r:embed="rId2">
            <a:extLst>
              <a:ext uri="{28A0092B-C50C-407E-A947-70E740481C1C}">
                <a14:useLocalDpi xmlns:a14="http://schemas.microsoft.com/office/drawing/2010/main" val="0"/>
              </a:ext>
            </a:extLst>
          </a:blip>
          <a:srcRect l="19623" t="34514" r="36784" b="45671"/>
          <a:stretch>
            <a:fillRect/>
          </a:stretch>
        </p:blipFill>
        <p:spPr bwMode="auto">
          <a:xfrm>
            <a:off x="1258888" y="3573463"/>
            <a:ext cx="65786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7351" name="矩形 6"/>
          <p:cNvSpPr>
            <a:spLocks noChangeArrowheads="1"/>
          </p:cNvSpPr>
          <p:nvPr/>
        </p:nvSpPr>
        <p:spPr bwMode="auto">
          <a:xfrm>
            <a:off x="941388" y="5970588"/>
            <a:ext cx="7354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Clr>
                <a:schemeClr val="accent2"/>
              </a:buClr>
              <a:buFontTx/>
              <a:buChar char="•"/>
            </a:pPr>
            <a:r>
              <a:rPr lang="zh-TW" altLang="en-US">
                <a:latin typeface="微軟正黑體" panose="020B0604030504040204" pitchFamily="34" charset="-120"/>
                <a:ea typeface="微軟正黑體" panose="020B0604030504040204" pitchFamily="34" charset="-120"/>
              </a:rPr>
              <a:t>依</a:t>
            </a:r>
            <a:r>
              <a:rPr lang="en-US" altLang="zh-TW">
                <a:latin typeface="微軟正黑體" panose="020B0604030504040204" pitchFamily="34" charset="-120"/>
                <a:ea typeface="微軟正黑體" panose="020B0604030504040204" pitchFamily="34" charset="-120"/>
              </a:rPr>
              <a:t>1</a:t>
            </a:r>
            <a:r>
              <a:rPr lang="zh-TW" altLang="en-US">
                <a:latin typeface="微軟正黑體" panose="020B0604030504040204" pitchFamily="34" charset="-120"/>
                <a:ea typeface="微軟正黑體" panose="020B0604030504040204" pitchFamily="34" charset="-120"/>
              </a:rPr>
              <a:t>月底殖利率</a:t>
            </a:r>
            <a:r>
              <a:rPr lang="en-US" altLang="zh-TW">
                <a:latin typeface="微軟正黑體" panose="020B0604030504040204" pitchFamily="34" charset="-120"/>
                <a:ea typeface="微軟正黑體" panose="020B0604030504040204" pitchFamily="34" charset="-120"/>
              </a:rPr>
              <a:t>: </a:t>
            </a:r>
            <a:r>
              <a:rPr lang="zh-TW" altLang="en-US">
                <a:solidFill>
                  <a:schemeClr val="accent2"/>
                </a:solidFill>
                <a:latin typeface="微軟正黑體" panose="020B0604030504040204" pitchFamily="34" charset="-120"/>
                <a:ea typeface="微軟正黑體" panose="020B0604030504040204" pitchFamily="34" charset="-120"/>
              </a:rPr>
              <a:t>美國投資等級債</a:t>
            </a:r>
            <a:r>
              <a:rPr lang="en-US" altLang="zh-TW">
                <a:solidFill>
                  <a:schemeClr val="accent2"/>
                </a:solidFill>
                <a:latin typeface="微軟正黑體" panose="020B0604030504040204" pitchFamily="34" charset="-120"/>
                <a:ea typeface="微軟正黑體" panose="020B0604030504040204" pitchFamily="34" charset="-120"/>
              </a:rPr>
              <a:t>3.97%</a:t>
            </a:r>
            <a:r>
              <a:rPr lang="zh-TW" altLang="zh-TW">
                <a:solidFill>
                  <a:schemeClr val="accent2"/>
                </a:solidFill>
                <a:latin typeface="微軟正黑體" panose="020B0604030504040204" pitchFamily="34" charset="-120"/>
                <a:ea typeface="微軟正黑體" panose="020B0604030504040204" pitchFamily="34" charset="-120"/>
              </a:rPr>
              <a:t>，</a:t>
            </a:r>
            <a:r>
              <a:rPr lang="zh-TW" altLang="en-US">
                <a:solidFill>
                  <a:schemeClr val="accent2"/>
                </a:solidFill>
                <a:latin typeface="微軟正黑體" panose="020B0604030504040204" pitchFamily="34" charset="-120"/>
                <a:ea typeface="微軟正黑體" panose="020B0604030504040204" pitchFamily="34" charset="-120"/>
              </a:rPr>
              <a:t>美國高收益債 </a:t>
            </a:r>
            <a:r>
              <a:rPr lang="en-US" altLang="zh-TW">
                <a:solidFill>
                  <a:schemeClr val="accent2"/>
                </a:solidFill>
                <a:latin typeface="微軟正黑體" panose="020B0604030504040204" pitchFamily="34" charset="-120"/>
                <a:ea typeface="微軟正黑體" panose="020B0604030504040204" pitchFamily="34" charset="-120"/>
              </a:rPr>
              <a:t>8.26%</a:t>
            </a:r>
          </a:p>
        </p:txBody>
      </p:sp>
      <p:sp>
        <p:nvSpPr>
          <p:cNvPr id="57352" name="矩形 6"/>
          <p:cNvSpPr>
            <a:spLocks noChangeArrowheads="1"/>
          </p:cNvSpPr>
          <p:nvPr/>
        </p:nvSpPr>
        <p:spPr bwMode="auto">
          <a:xfrm>
            <a:off x="969963" y="5589588"/>
            <a:ext cx="73548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eaLnBrk="0" hangingPunct="0">
              <a:defRPr kumimoji="1">
                <a:solidFill>
                  <a:schemeClr val="tx1"/>
                </a:solidFill>
                <a:latin typeface="Book Antiqua" pitchFamily="18" charset="0"/>
                <a:ea typeface="標楷體" pitchFamily="65" charset="-120"/>
              </a:defRPr>
            </a:lvl1pPr>
            <a:lvl2pPr marL="742950" indent="-285750" eaLnBrk="0" hangingPunct="0">
              <a:defRPr kumimoji="1">
                <a:solidFill>
                  <a:schemeClr val="tx1"/>
                </a:solidFill>
                <a:latin typeface="Book Antiqua" pitchFamily="18" charset="0"/>
                <a:ea typeface="標楷體" pitchFamily="65" charset="-120"/>
              </a:defRPr>
            </a:lvl2pPr>
            <a:lvl3pPr marL="1143000" indent="-228600" eaLnBrk="0" hangingPunct="0">
              <a:defRPr kumimoji="1">
                <a:solidFill>
                  <a:schemeClr val="tx1"/>
                </a:solidFill>
                <a:latin typeface="Book Antiqua" pitchFamily="18" charset="0"/>
                <a:ea typeface="標楷體" pitchFamily="65" charset="-120"/>
              </a:defRPr>
            </a:lvl3pPr>
            <a:lvl4pPr marL="1600200" indent="-228600" eaLnBrk="0" hangingPunct="0">
              <a:defRPr kumimoji="1">
                <a:solidFill>
                  <a:schemeClr val="tx1"/>
                </a:solidFill>
                <a:latin typeface="Book Antiqua" pitchFamily="18" charset="0"/>
                <a:ea typeface="標楷體" pitchFamily="65" charset="-120"/>
              </a:defRPr>
            </a:lvl4pPr>
            <a:lvl5pPr marL="2057400" indent="-228600" eaLnBrk="0" hangingPunct="0">
              <a:defRPr kumimoji="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Book Antiqua" pitchFamily="18" charset="0"/>
                <a:ea typeface="標楷體" pitchFamily="65" charset="-120"/>
              </a:defRPr>
            </a:lvl9pPr>
          </a:lstStyle>
          <a:p>
            <a:pPr eaLnBrk="1" hangingPunct="1">
              <a:spcBef>
                <a:spcPct val="50000"/>
              </a:spcBef>
              <a:buClr>
                <a:schemeClr val="accent2"/>
              </a:buClr>
              <a:buFontTx/>
              <a:buChar char="•"/>
            </a:pPr>
            <a:r>
              <a:rPr lang="zh-TW" altLang="en-US">
                <a:latin typeface="微軟正黑體" panose="020B0604030504040204" pitchFamily="34" charset="-120"/>
                <a:ea typeface="微軟正黑體" panose="020B0604030504040204" pitchFamily="34" charset="-120"/>
              </a:rPr>
              <a:t>假設沒有匯率變動</a:t>
            </a:r>
            <a:endParaRPr lang="zh-TW" altLang="en-US">
              <a:solidFill>
                <a:schemeClr val="accent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3930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0" y="333375"/>
            <a:ext cx="5715000" cy="360363"/>
          </a:xfrm>
          <a:prstGeom prst="rect">
            <a:avLst/>
          </a:prstGeom>
        </p:spPr>
        <p:txBody>
          <a:bodyPr/>
          <a:lstStyle/>
          <a:p>
            <a:pPr eaLnBrk="1" hangingPunct="1">
              <a:lnSpc>
                <a:spcPct val="120000"/>
              </a:lnSpc>
              <a:defRPr/>
            </a:pPr>
            <a:r>
              <a:rPr lang="zh-TW" altLang="en-US" sz="2800" dirty="0" smtClean="0">
                <a:solidFill>
                  <a:srgbClr val="00428E"/>
                </a:solidFill>
                <a:cs typeface="Times New Roman" pitchFamily="18" charset="0"/>
              </a:rPr>
              <a:t>指數產品玲瑯滿目</a:t>
            </a:r>
            <a:endParaRPr lang="en-US" altLang="en-US" sz="2800" dirty="0" smtClean="0">
              <a:solidFill>
                <a:srgbClr val="00428E"/>
              </a:solidFill>
              <a:cs typeface="Times New Roman" pitchFamily="18" charset="0"/>
            </a:endParaRPr>
          </a:p>
        </p:txBody>
      </p:sp>
      <p:sp>
        <p:nvSpPr>
          <p:cNvPr id="57346" name="Content Placeholder 2"/>
          <p:cNvSpPr>
            <a:spLocks noGrp="1"/>
          </p:cNvSpPr>
          <p:nvPr>
            <p:ph idx="4294967295"/>
          </p:nvPr>
        </p:nvSpPr>
        <p:spPr bwMode="auto">
          <a:xfrm>
            <a:off x="0" y="981075"/>
            <a:ext cx="2693988" cy="5688013"/>
          </a:xfrm>
          <a:prstGeom prst="rect">
            <a:avLst/>
          </a:prstGeom>
          <a:noFill/>
          <a:ln>
            <a:miter lim="800000"/>
            <a:headEnd/>
            <a:tailEnd/>
          </a:ln>
        </p:spPr>
        <p:txBody>
          <a:bodyPr/>
          <a:lstStyle/>
          <a:p>
            <a:pPr eaLnBrk="1" hangingPunct="1"/>
            <a:r>
              <a:rPr lang="zh-TW" altLang="en-US" sz="1500" b="1" u="sng" dirty="0" smtClean="0">
                <a:solidFill>
                  <a:srgbClr val="C00000"/>
                </a:solidFill>
                <a:cs typeface="微軟正黑體"/>
              </a:rPr>
              <a:t>股票類型</a:t>
            </a:r>
          </a:p>
          <a:p>
            <a:pPr eaLnBrk="1" hangingPunct="1">
              <a:spcBef>
                <a:spcPct val="20000"/>
              </a:spcBef>
              <a:spcAft>
                <a:spcPct val="20000"/>
              </a:spcAft>
            </a:pPr>
            <a:r>
              <a:rPr lang="zh-TW" altLang="en-US" sz="1500" b="1" dirty="0" smtClean="0">
                <a:cs typeface="微軟正黑體"/>
              </a:rPr>
              <a:t> 全球</a:t>
            </a:r>
          </a:p>
          <a:p>
            <a:pPr eaLnBrk="1" hangingPunct="1">
              <a:spcBef>
                <a:spcPct val="20000"/>
              </a:spcBef>
              <a:spcAft>
                <a:spcPct val="20000"/>
              </a:spcAft>
            </a:pPr>
            <a:r>
              <a:rPr lang="zh-TW" altLang="en-US" sz="1500" b="1" dirty="0" smtClean="0">
                <a:cs typeface="微軟正黑體"/>
              </a:rPr>
              <a:t> 資本額度 </a:t>
            </a:r>
            <a:r>
              <a:rPr lang="en-US" altLang="zh-TW" sz="1500" b="1" dirty="0" smtClean="0">
                <a:cs typeface="微軟正黑體"/>
              </a:rPr>
              <a:t>(</a:t>
            </a:r>
            <a:r>
              <a:rPr lang="zh-TW" altLang="en-US" sz="1500" b="1" dirty="0" smtClean="0">
                <a:cs typeface="微軟正黑體"/>
              </a:rPr>
              <a:t>大、中、小等</a:t>
            </a:r>
            <a:r>
              <a:rPr lang="en-US" altLang="zh-TW" sz="1500" b="1" dirty="0" smtClean="0">
                <a:cs typeface="微軟正黑體"/>
              </a:rPr>
              <a:t>)</a:t>
            </a:r>
          </a:p>
          <a:p>
            <a:pPr eaLnBrk="1" hangingPunct="1">
              <a:spcBef>
                <a:spcPct val="20000"/>
              </a:spcBef>
              <a:spcAft>
                <a:spcPct val="20000"/>
              </a:spcAft>
            </a:pPr>
            <a:r>
              <a:rPr lang="en-US" altLang="zh-TW" sz="1500" b="1" dirty="0" smtClean="0">
                <a:cs typeface="微軟正黑體"/>
              </a:rPr>
              <a:t> </a:t>
            </a:r>
            <a:r>
              <a:rPr lang="zh-TW" altLang="en-US" sz="1500" b="1" dirty="0" smtClean="0">
                <a:cs typeface="微軟正黑體"/>
              </a:rPr>
              <a:t>產業</a:t>
            </a:r>
          </a:p>
          <a:p>
            <a:pPr eaLnBrk="1" hangingPunct="1">
              <a:spcBef>
                <a:spcPct val="20000"/>
              </a:spcBef>
              <a:spcAft>
                <a:spcPct val="20000"/>
              </a:spcAft>
            </a:pPr>
            <a:r>
              <a:rPr lang="zh-TW" altLang="en-US" sz="1500" b="1" dirty="0" smtClean="0">
                <a:cs typeface="微軟正黑體"/>
              </a:rPr>
              <a:t> 新興市場</a:t>
            </a:r>
          </a:p>
          <a:p>
            <a:pPr eaLnBrk="1" hangingPunct="1">
              <a:spcBef>
                <a:spcPct val="20000"/>
              </a:spcBef>
              <a:spcAft>
                <a:spcPct val="20000"/>
              </a:spcAft>
            </a:pPr>
            <a:r>
              <a:rPr lang="zh-TW" altLang="en-US" sz="1500" b="1" dirty="0" smtClean="0">
                <a:cs typeface="微軟正黑體"/>
              </a:rPr>
              <a:t> 國家</a:t>
            </a:r>
          </a:p>
          <a:p>
            <a:pPr eaLnBrk="1" hangingPunct="1">
              <a:spcBef>
                <a:spcPct val="20000"/>
              </a:spcBef>
              <a:spcAft>
                <a:spcPct val="20000"/>
              </a:spcAft>
            </a:pPr>
            <a:r>
              <a:rPr lang="zh-TW" altLang="en-US" sz="1500" b="1" dirty="0" smtClean="0">
                <a:cs typeface="微軟正黑體"/>
              </a:rPr>
              <a:t> 槓桿</a:t>
            </a:r>
            <a:r>
              <a:rPr lang="en-US" altLang="zh-TW" sz="1500" b="1" dirty="0" smtClean="0">
                <a:cs typeface="微軟正黑體"/>
              </a:rPr>
              <a:t>/</a:t>
            </a:r>
            <a:r>
              <a:rPr lang="zh-TW" altLang="en-US" sz="1500" b="1" dirty="0" smtClean="0">
                <a:cs typeface="微軟正黑體"/>
              </a:rPr>
              <a:t>放空</a:t>
            </a:r>
          </a:p>
          <a:p>
            <a:pPr eaLnBrk="1" hangingPunct="1"/>
            <a:r>
              <a:rPr lang="en-US" altLang="zh-TW" sz="1500" b="1" dirty="0" smtClean="0">
                <a:cs typeface="微軟正黑體"/>
              </a:rPr>
              <a:t> </a:t>
            </a:r>
            <a:r>
              <a:rPr lang="zh-TW" altLang="en-US" sz="1500" b="1" dirty="0" smtClean="0">
                <a:cs typeface="微軟正黑體"/>
              </a:rPr>
              <a:t>投資風格型</a:t>
            </a:r>
          </a:p>
          <a:p>
            <a:pPr marL="114300" lvl="1" indent="0" eaLnBrk="1" hangingPunct="1">
              <a:buFont typeface="Arial" charset="0"/>
              <a:buChar char="•"/>
            </a:pPr>
            <a:r>
              <a:rPr lang="zh-TW" altLang="en-US" sz="1500" b="1" dirty="0" smtClean="0">
                <a:cs typeface="微軟正黑體"/>
              </a:rPr>
              <a:t> 主動式</a:t>
            </a:r>
          </a:p>
          <a:p>
            <a:pPr marL="114300" lvl="1" indent="0" eaLnBrk="1" hangingPunct="1">
              <a:buFont typeface="Arial" charset="0"/>
              <a:buChar char="•"/>
            </a:pPr>
            <a:r>
              <a:rPr lang="zh-TW" altLang="en-US" sz="1500" b="1" dirty="0" smtClean="0">
                <a:cs typeface="微軟正黑體"/>
              </a:rPr>
              <a:t> 股息</a:t>
            </a:r>
          </a:p>
          <a:p>
            <a:pPr marL="114300" lvl="1" indent="0" eaLnBrk="1" hangingPunct="1">
              <a:buFont typeface="Arial" charset="0"/>
              <a:buChar char="•"/>
            </a:pPr>
            <a:r>
              <a:rPr lang="zh-TW" altLang="en-US" sz="1500" b="1" dirty="0" smtClean="0">
                <a:cs typeface="微軟正黑體"/>
              </a:rPr>
              <a:t> 基本面</a:t>
            </a:r>
          </a:p>
          <a:p>
            <a:pPr marL="114300" lvl="1" indent="0" eaLnBrk="1" hangingPunct="1">
              <a:buFont typeface="Arial" charset="0"/>
              <a:buChar char="•"/>
            </a:pPr>
            <a:r>
              <a:rPr lang="zh-TW" altLang="en-US" sz="1500" b="1" dirty="0" smtClean="0">
                <a:cs typeface="微軟正黑體"/>
              </a:rPr>
              <a:t> 基礎建設</a:t>
            </a:r>
          </a:p>
          <a:p>
            <a:pPr marL="114300" lvl="1" indent="0" eaLnBrk="1" hangingPunct="1">
              <a:buFont typeface="Arial" charset="0"/>
              <a:buChar char="•"/>
            </a:pPr>
            <a:r>
              <a:rPr lang="zh-TW" altLang="en-US" sz="1500" b="1" dirty="0" smtClean="0">
                <a:cs typeface="微軟正黑體"/>
              </a:rPr>
              <a:t> </a:t>
            </a:r>
            <a:r>
              <a:rPr lang="en-US" altLang="zh-TW" sz="1500" b="1" dirty="0" smtClean="0">
                <a:cs typeface="微軟正黑體"/>
              </a:rPr>
              <a:t>REITs</a:t>
            </a:r>
          </a:p>
          <a:p>
            <a:pPr marL="114300" lvl="1" indent="0" eaLnBrk="1" hangingPunct="1">
              <a:buFont typeface="Arial" charset="0"/>
              <a:buChar char="•"/>
            </a:pPr>
            <a:r>
              <a:rPr lang="en-US" altLang="zh-TW" sz="1500" b="1" dirty="0" smtClean="0">
                <a:cs typeface="微軟正黑體"/>
              </a:rPr>
              <a:t> </a:t>
            </a:r>
            <a:r>
              <a:rPr lang="zh-TW" altLang="en-US" sz="1500" b="1" dirty="0" smtClean="0">
                <a:cs typeface="微軟正黑體"/>
              </a:rPr>
              <a:t>伊斯蘭</a:t>
            </a:r>
          </a:p>
          <a:p>
            <a:pPr marL="114300" lvl="1" indent="0" eaLnBrk="1" hangingPunct="1">
              <a:buFont typeface="Arial" charset="0"/>
              <a:buChar char="•"/>
            </a:pPr>
            <a:r>
              <a:rPr lang="zh-TW" altLang="en-US" sz="1500" b="1" dirty="0" smtClean="0">
                <a:cs typeface="微軟正黑體"/>
              </a:rPr>
              <a:t> 主題試</a:t>
            </a:r>
          </a:p>
          <a:p>
            <a:pPr marL="114300" lvl="1" indent="0" eaLnBrk="1" hangingPunct="1">
              <a:buFont typeface="Arial" charset="0"/>
              <a:buChar char="•"/>
            </a:pPr>
            <a:r>
              <a:rPr lang="zh-TW" altLang="en-US" sz="1500" b="1" dirty="0" smtClean="0">
                <a:cs typeface="微軟正黑體"/>
              </a:rPr>
              <a:t> 私募股權</a:t>
            </a:r>
          </a:p>
        </p:txBody>
      </p:sp>
      <p:sp>
        <p:nvSpPr>
          <p:cNvPr id="57347" name="Content Placeholder 2"/>
          <p:cNvSpPr txBox="1">
            <a:spLocks/>
          </p:cNvSpPr>
          <p:nvPr/>
        </p:nvSpPr>
        <p:spPr bwMode="auto">
          <a:xfrm>
            <a:off x="2813538" y="981075"/>
            <a:ext cx="1600200" cy="2006600"/>
          </a:xfrm>
          <a:prstGeom prst="rect">
            <a:avLst/>
          </a:prstGeom>
          <a:noFill/>
          <a:ln w="9525">
            <a:noFill/>
            <a:miter lim="800000"/>
            <a:headEnd/>
            <a:tailEnd/>
          </a:ln>
        </p:spPr>
        <p:txBody>
          <a:bodyPr/>
          <a:lstStyle/>
          <a:p>
            <a:pPr>
              <a:lnSpc>
                <a:spcPct val="120000"/>
              </a:lnSpc>
              <a:buFont typeface="Wingdings" pitchFamily="2" charset="2"/>
              <a:buNone/>
            </a:pPr>
            <a:r>
              <a:rPr kumimoji="0" lang="zh-TW" altLang="en-US" sz="1600" u="sng" dirty="0">
                <a:solidFill>
                  <a:srgbClr val="C00000"/>
                </a:solidFill>
                <a:latin typeface="微軟正黑體" panose="020B0604030504040204" pitchFamily="34" charset="-120"/>
                <a:ea typeface="微軟正黑體" panose="020B0604030504040204" pitchFamily="34" charset="-120"/>
                <a:cs typeface="微軟正黑體"/>
              </a:rPr>
              <a:t>固定受益類型</a:t>
            </a: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政府公債 </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公司債</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信用債</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通膨</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高收益</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新興市場</a:t>
            </a:r>
          </a:p>
        </p:txBody>
      </p:sp>
      <p:sp>
        <p:nvSpPr>
          <p:cNvPr id="57348" name="Content Placeholder 2"/>
          <p:cNvSpPr txBox="1">
            <a:spLocks/>
          </p:cNvSpPr>
          <p:nvPr/>
        </p:nvSpPr>
        <p:spPr bwMode="auto">
          <a:xfrm>
            <a:off x="4489939" y="981075"/>
            <a:ext cx="1878623" cy="2006600"/>
          </a:xfrm>
          <a:prstGeom prst="rect">
            <a:avLst/>
          </a:prstGeom>
          <a:noFill/>
          <a:ln w="9525">
            <a:noFill/>
            <a:miter lim="800000"/>
            <a:headEnd/>
            <a:tailEnd/>
          </a:ln>
        </p:spPr>
        <p:txBody>
          <a:bodyPr/>
          <a:lstStyle/>
          <a:p>
            <a:pPr>
              <a:lnSpc>
                <a:spcPct val="120000"/>
              </a:lnSpc>
            </a:pPr>
            <a:r>
              <a:rPr kumimoji="0" lang="zh-TW" altLang="en-US" sz="1600" u="sng" dirty="0" smtClean="0">
                <a:solidFill>
                  <a:srgbClr val="C00000"/>
                </a:solidFill>
                <a:latin typeface="微軟正黑體" panose="020B0604030504040204" pitchFamily="34" charset="-120"/>
                <a:ea typeface="微軟正黑體" panose="020B0604030504040204" pitchFamily="34" charset="-120"/>
                <a:cs typeface="微軟正黑體"/>
              </a:rPr>
              <a:t>另</a:t>
            </a:r>
            <a:r>
              <a:rPr kumimoji="0" lang="zh-TW" altLang="en-US" sz="1600" u="sng" dirty="0">
                <a:solidFill>
                  <a:srgbClr val="C00000"/>
                </a:solidFill>
                <a:latin typeface="微軟正黑體" panose="020B0604030504040204" pitchFamily="34" charset="-120"/>
                <a:ea typeface="微軟正黑體" panose="020B0604030504040204" pitchFamily="34" charset="-120"/>
                <a:cs typeface="微軟正黑體"/>
              </a:rPr>
              <a:t>類</a:t>
            </a:r>
          </a:p>
          <a:p>
            <a:pPr marL="342900" indent="-342900">
              <a:lnSpc>
                <a:spcPct val="120000"/>
              </a:lnSpc>
              <a:spcBef>
                <a:spcPct val="20000"/>
              </a:spcBef>
              <a:spcAft>
                <a:spcPct val="20000"/>
              </a:spcAft>
              <a:buFont typeface="Arial" charset="0"/>
              <a:buChar char="•"/>
            </a:pPr>
            <a:r>
              <a:rPr kumimoji="0" lang="zh-TW" altLang="en-US" sz="1600" dirty="0">
                <a:solidFill>
                  <a:srgbClr val="333333"/>
                </a:solidFill>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避險基金</a:t>
            </a: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碳</a:t>
            </a:r>
            <a:endParaRPr lang="en-US" altLang="zh-TW" sz="1500" b="1" dirty="0">
              <a:latin typeface="微軟正黑體" panose="020B0604030504040204" pitchFamily="34" charset="-120"/>
              <a:ea typeface="微軟正黑體" panose="020B0604030504040204" pitchFamily="34" charset="-120"/>
              <a:cs typeface="微軟正黑體"/>
            </a:endParaRP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槓桿</a:t>
            </a:r>
            <a:r>
              <a:rPr lang="en-US" altLang="zh-TW" sz="1500" b="1" dirty="0">
                <a:latin typeface="微軟正黑體" panose="020B0604030504040204" pitchFamily="34" charset="-120"/>
                <a:ea typeface="微軟正黑體" panose="020B0604030504040204" pitchFamily="34" charset="-120"/>
                <a:cs typeface="微軟正黑體"/>
              </a:rPr>
              <a:t>/</a:t>
            </a:r>
            <a:r>
              <a:rPr lang="zh-TW" altLang="en-US" sz="1500" b="1" dirty="0">
                <a:latin typeface="微軟正黑體" panose="020B0604030504040204" pitchFamily="34" charset="-120"/>
                <a:ea typeface="微軟正黑體" panose="020B0604030504040204" pitchFamily="34" charset="-120"/>
                <a:cs typeface="微軟正黑體"/>
              </a:rPr>
              <a:t>放空</a:t>
            </a:r>
          </a:p>
          <a:p>
            <a:pPr>
              <a:lnSpc>
                <a:spcPct val="120000"/>
              </a:lnSpc>
            </a:pPr>
            <a:endParaRPr kumimoji="0" lang="zh-TW" altLang="en-US" sz="1600" dirty="0">
              <a:solidFill>
                <a:srgbClr val="333333"/>
              </a:solidFill>
              <a:latin typeface="微軟正黑體" panose="020B0604030504040204" pitchFamily="34" charset="-120"/>
              <a:ea typeface="微軟正黑體" panose="020B0604030504040204" pitchFamily="34" charset="-120"/>
              <a:cs typeface="微軟正黑體"/>
            </a:endParaRPr>
          </a:p>
          <a:p>
            <a:pPr>
              <a:lnSpc>
                <a:spcPct val="120000"/>
              </a:lnSpc>
            </a:pPr>
            <a:endParaRPr kumimoji="0" lang="zh-TW" altLang="en-US" sz="1600" dirty="0">
              <a:solidFill>
                <a:srgbClr val="333333"/>
              </a:solidFill>
              <a:latin typeface="微軟正黑體" panose="020B0604030504040204" pitchFamily="34" charset="-120"/>
              <a:ea typeface="微軟正黑體" panose="020B0604030504040204" pitchFamily="34" charset="-120"/>
              <a:cs typeface="微軟正黑體"/>
            </a:endParaRPr>
          </a:p>
        </p:txBody>
      </p:sp>
      <p:sp>
        <p:nvSpPr>
          <p:cNvPr id="57349" name="Content Placeholder 2"/>
          <p:cNvSpPr txBox="1">
            <a:spLocks/>
          </p:cNvSpPr>
          <p:nvPr/>
        </p:nvSpPr>
        <p:spPr bwMode="auto">
          <a:xfrm>
            <a:off x="6166338" y="981075"/>
            <a:ext cx="2006062" cy="1536700"/>
          </a:xfrm>
          <a:prstGeom prst="rect">
            <a:avLst/>
          </a:prstGeom>
          <a:noFill/>
          <a:ln w="9525">
            <a:noFill/>
            <a:miter lim="800000"/>
            <a:headEnd/>
            <a:tailEnd/>
          </a:ln>
        </p:spPr>
        <p:txBody>
          <a:bodyPr/>
          <a:lstStyle/>
          <a:p>
            <a:pPr>
              <a:lnSpc>
                <a:spcPct val="120000"/>
              </a:lnSpc>
              <a:buFont typeface="Wingdings" pitchFamily="2" charset="2"/>
              <a:buNone/>
            </a:pPr>
            <a:r>
              <a:rPr kumimoji="0" lang="zh-TW" altLang="en-US" sz="1600" u="sng" dirty="0">
                <a:solidFill>
                  <a:srgbClr val="C00000"/>
                </a:solidFill>
                <a:latin typeface="微軟正黑體" panose="020B0604030504040204" pitchFamily="34" charset="-120"/>
                <a:ea typeface="微軟正黑體" panose="020B0604030504040204" pitchFamily="34" charset="-120"/>
                <a:cs typeface="微軟正黑體"/>
              </a:rPr>
              <a:t>貨幣</a:t>
            </a:r>
          </a:p>
          <a:p>
            <a:pPr marL="342900" indent="-342900">
              <a:lnSpc>
                <a:spcPct val="120000"/>
              </a:lnSpc>
              <a:spcBef>
                <a:spcPct val="20000"/>
              </a:spcBef>
              <a:spcAft>
                <a:spcPct val="20000"/>
              </a:spcAft>
              <a:buFont typeface="Arial" charset="0"/>
              <a:buChar char="•"/>
            </a:pPr>
            <a:r>
              <a:rPr kumimoji="0" lang="zh-TW" altLang="en-US" sz="1600" dirty="0">
                <a:solidFill>
                  <a:srgbClr val="333333"/>
                </a:solidFill>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已開發貨幣 </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新興市場貨幣</a:t>
            </a:r>
          </a:p>
          <a:p>
            <a:pPr>
              <a:lnSpc>
                <a:spcPct val="120000"/>
              </a:lnSpc>
              <a:buFont typeface="Arial" charset="0"/>
              <a:buChar char="•"/>
            </a:pPr>
            <a:endParaRPr kumimoji="0" lang="zh-TW" altLang="en-US" sz="1600" dirty="0">
              <a:solidFill>
                <a:srgbClr val="333333"/>
              </a:solidFill>
              <a:latin typeface="微軟正黑體" panose="020B0604030504040204" pitchFamily="34" charset="-120"/>
              <a:ea typeface="微軟正黑體" panose="020B0604030504040204" pitchFamily="34" charset="-120"/>
              <a:cs typeface="微軟正黑體"/>
            </a:endParaRPr>
          </a:p>
        </p:txBody>
      </p:sp>
      <p:sp>
        <p:nvSpPr>
          <p:cNvPr id="57350" name="Content Placeholder 2"/>
          <p:cNvSpPr txBox="1">
            <a:spLocks/>
          </p:cNvSpPr>
          <p:nvPr/>
        </p:nvSpPr>
        <p:spPr bwMode="auto">
          <a:xfrm>
            <a:off x="5940670" y="3051175"/>
            <a:ext cx="3203331" cy="2006600"/>
          </a:xfrm>
          <a:prstGeom prst="rect">
            <a:avLst/>
          </a:prstGeom>
          <a:noFill/>
          <a:ln w="9525">
            <a:noFill/>
            <a:miter lim="800000"/>
            <a:headEnd/>
            <a:tailEnd/>
          </a:ln>
        </p:spPr>
        <p:txBody>
          <a:bodyPr/>
          <a:lstStyle/>
          <a:p>
            <a:pPr>
              <a:lnSpc>
                <a:spcPct val="120000"/>
              </a:lnSpc>
              <a:buFont typeface="Wingdings" pitchFamily="2" charset="2"/>
              <a:buNone/>
            </a:pPr>
            <a:r>
              <a:rPr kumimoji="0" lang="zh-TW" altLang="en-US" sz="1600" u="sng" dirty="0">
                <a:solidFill>
                  <a:srgbClr val="C00000"/>
                </a:solidFill>
                <a:latin typeface="微軟正黑體" panose="020B0604030504040204" pitchFamily="34" charset="-120"/>
                <a:ea typeface="微軟正黑體" panose="020B0604030504040204" pitchFamily="34" charset="-120"/>
                <a:cs typeface="微軟正黑體"/>
              </a:rPr>
              <a:t>商品</a:t>
            </a: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綜合</a:t>
            </a:r>
            <a:r>
              <a:rPr lang="en-US" altLang="zh-TW" sz="1500" b="1" dirty="0">
                <a:latin typeface="微軟正黑體" panose="020B0604030504040204" pitchFamily="34" charset="-120"/>
                <a:ea typeface="微軟正黑體" panose="020B0604030504040204" pitchFamily="34" charset="-120"/>
                <a:cs typeface="微軟正黑體"/>
              </a:rPr>
              <a:t>(S&amp;P GSCI, RICI</a:t>
            </a:r>
            <a:r>
              <a:rPr lang="zh-TW" altLang="en-US" sz="1500" b="1" dirty="0">
                <a:latin typeface="微軟正黑體" panose="020B0604030504040204" pitchFamily="34" charset="-120"/>
                <a:ea typeface="微軟正黑體" panose="020B0604030504040204" pitchFamily="34" charset="-120"/>
                <a:cs typeface="微軟正黑體"/>
              </a:rPr>
              <a:t>等</a:t>
            </a:r>
            <a:r>
              <a:rPr lang="en-US" altLang="zh-TW" sz="1500" b="1" dirty="0">
                <a:latin typeface="微軟正黑體" panose="020B0604030504040204" pitchFamily="34" charset="-120"/>
                <a:ea typeface="微軟正黑體" panose="020B0604030504040204" pitchFamily="34" charset="-120"/>
                <a:cs typeface="微軟正黑體"/>
              </a:rPr>
              <a:t>)</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次指數</a:t>
            </a:r>
            <a:r>
              <a:rPr lang="en-US" altLang="zh-TW" sz="1500" b="1" dirty="0">
                <a:latin typeface="微軟正黑體" panose="020B0604030504040204" pitchFamily="34" charset="-120"/>
                <a:ea typeface="微軟正黑體" panose="020B0604030504040204" pitchFamily="34" charset="-120"/>
                <a:cs typeface="微軟正黑體"/>
              </a:rPr>
              <a:t>(</a:t>
            </a:r>
            <a:r>
              <a:rPr lang="zh-TW" altLang="en-US" sz="1500" b="1" dirty="0">
                <a:latin typeface="微軟正黑體" panose="020B0604030504040204" pitchFamily="34" charset="-120"/>
                <a:ea typeface="微軟正黑體" panose="020B0604030504040204" pitchFamily="34" charset="-120"/>
                <a:cs typeface="微軟正黑體"/>
              </a:rPr>
              <a:t>能源、牲畜、貴金屬等</a:t>
            </a:r>
            <a:r>
              <a:rPr lang="en-US" altLang="zh-TW" sz="1500" b="1" dirty="0">
                <a:latin typeface="微軟正黑體" panose="020B0604030504040204" pitchFamily="34" charset="-120"/>
                <a:ea typeface="微軟正黑體" panose="020B0604030504040204" pitchFamily="34" charset="-120"/>
                <a:cs typeface="微軟正黑體"/>
              </a:rPr>
              <a:t>)</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單一商品 </a:t>
            </a:r>
            <a:r>
              <a:rPr lang="en-US" altLang="zh-TW" sz="1500" b="1" dirty="0">
                <a:latin typeface="微軟正黑體" panose="020B0604030504040204" pitchFamily="34" charset="-120"/>
                <a:ea typeface="微軟正黑體" panose="020B0604030504040204" pitchFamily="34" charset="-120"/>
                <a:cs typeface="微軟正黑體"/>
              </a:rPr>
              <a:t>(</a:t>
            </a:r>
            <a:r>
              <a:rPr lang="zh-TW" altLang="en-US" sz="1500" b="1" dirty="0">
                <a:latin typeface="微軟正黑體" panose="020B0604030504040204" pitchFamily="34" charset="-120"/>
                <a:ea typeface="微軟正黑體" panose="020B0604030504040204" pitchFamily="34" charset="-120"/>
                <a:cs typeface="微軟正黑體"/>
              </a:rPr>
              <a:t>黃金、銀、白金等</a:t>
            </a:r>
            <a:r>
              <a:rPr lang="en-US" altLang="zh-TW" sz="1500" b="1" dirty="0">
                <a:latin typeface="微軟正黑體" panose="020B0604030504040204" pitchFamily="34" charset="-120"/>
                <a:ea typeface="微軟正黑體" panose="020B0604030504040204" pitchFamily="34" charset="-120"/>
                <a:cs typeface="微軟正黑體"/>
              </a:rPr>
              <a:t>)</a:t>
            </a:r>
          </a:p>
          <a:p>
            <a:pPr marL="342900" indent="-342900">
              <a:lnSpc>
                <a:spcPct val="120000"/>
              </a:lnSpc>
              <a:spcBef>
                <a:spcPct val="20000"/>
              </a:spcBef>
              <a:spcAft>
                <a:spcPct val="20000"/>
              </a:spcAft>
              <a:buFont typeface="Arial" charset="0"/>
              <a:buChar char="•"/>
            </a:pPr>
            <a:r>
              <a:rPr lang="en-US" altLang="zh-TW" sz="1500" b="1" dirty="0">
                <a:latin typeface="微軟正黑體" panose="020B0604030504040204" pitchFamily="34" charset="-120"/>
                <a:ea typeface="微軟正黑體" panose="020B0604030504040204" pitchFamily="34" charset="-120"/>
                <a:cs typeface="微軟正黑體"/>
              </a:rPr>
              <a:t> </a:t>
            </a:r>
            <a:r>
              <a:rPr lang="zh-TW" altLang="en-US" sz="1500" b="1" dirty="0">
                <a:latin typeface="微軟正黑體" panose="020B0604030504040204" pitchFamily="34" charset="-120"/>
                <a:ea typeface="微軟正黑體" panose="020B0604030504040204" pitchFamily="34" charset="-120"/>
                <a:cs typeface="微軟正黑體"/>
              </a:rPr>
              <a:t>根據期貨</a:t>
            </a: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根據遠期</a:t>
            </a:r>
          </a:p>
          <a:p>
            <a:pPr marL="342900" indent="-342900">
              <a:lnSpc>
                <a:spcPct val="120000"/>
              </a:lnSpc>
              <a:spcBef>
                <a:spcPct val="20000"/>
              </a:spcBef>
              <a:spcAft>
                <a:spcPct val="20000"/>
              </a:spcAft>
              <a:buFont typeface="Arial" charset="0"/>
              <a:buChar char="•"/>
            </a:pPr>
            <a:r>
              <a:rPr lang="zh-TW" altLang="en-US" sz="1500" b="1" dirty="0">
                <a:latin typeface="微軟正黑體" panose="020B0604030504040204" pitchFamily="34" charset="-120"/>
                <a:ea typeface="微軟正黑體" panose="020B0604030504040204" pitchFamily="34" charset="-120"/>
                <a:cs typeface="微軟正黑體"/>
              </a:rPr>
              <a:t> 槓桿</a:t>
            </a:r>
            <a:r>
              <a:rPr lang="en-US" altLang="zh-TW" sz="1500" b="1" dirty="0">
                <a:latin typeface="微軟正黑體" panose="020B0604030504040204" pitchFamily="34" charset="-120"/>
                <a:ea typeface="微軟正黑體" panose="020B0604030504040204" pitchFamily="34" charset="-120"/>
                <a:cs typeface="微軟正黑體"/>
              </a:rPr>
              <a:t>/</a:t>
            </a:r>
            <a:r>
              <a:rPr lang="zh-TW" altLang="en-US" sz="1500" b="1" dirty="0">
                <a:latin typeface="微軟正黑體" panose="020B0604030504040204" pitchFamily="34" charset="-120"/>
                <a:ea typeface="微軟正黑體" panose="020B0604030504040204" pitchFamily="34" charset="-120"/>
                <a:cs typeface="微軟正黑體"/>
              </a:rPr>
              <a:t>放空 </a:t>
            </a:r>
          </a:p>
        </p:txBody>
      </p:sp>
      <p:pic>
        <p:nvPicPr>
          <p:cNvPr id="57351" name="Picture 2" descr="C:\Documents and Settings\Frank\Desktop\toolbox.gif"/>
          <p:cNvPicPr>
            <a:picLocks noChangeAspect="1" noChangeArrowheads="1"/>
          </p:cNvPicPr>
          <p:nvPr/>
        </p:nvPicPr>
        <p:blipFill>
          <a:blip r:embed="rId2"/>
          <a:srcRect/>
          <a:stretch>
            <a:fillRect/>
          </a:stretch>
        </p:blipFill>
        <p:spPr bwMode="auto">
          <a:xfrm>
            <a:off x="2694843" y="3500438"/>
            <a:ext cx="2734408" cy="2603500"/>
          </a:xfrm>
          <a:prstGeom prst="rect">
            <a:avLst/>
          </a:prstGeom>
          <a:noFill/>
          <a:ln w="9525">
            <a:noFill/>
            <a:miter lim="800000"/>
            <a:headEnd/>
            <a:tailEnd/>
          </a:ln>
        </p:spPr>
      </p:pic>
      <p:sp>
        <p:nvSpPr>
          <p:cNvPr id="57352" name="投影片編號版面配置區 3"/>
          <p:cNvSpPr txBox="1">
            <a:spLocks noGrp="1"/>
          </p:cNvSpPr>
          <p:nvPr/>
        </p:nvSpPr>
        <p:spPr bwMode="auto">
          <a:xfrm>
            <a:off x="8773258" y="6524626"/>
            <a:ext cx="451338" cy="333375"/>
          </a:xfrm>
          <a:prstGeom prst="rect">
            <a:avLst/>
          </a:prstGeom>
          <a:noFill/>
          <a:ln w="9525">
            <a:noFill/>
            <a:miter lim="800000"/>
            <a:headEnd/>
            <a:tailEnd/>
          </a:ln>
        </p:spPr>
        <p:txBody>
          <a:bodyPr/>
          <a:lstStyle/>
          <a:p>
            <a:fld id="{B2AEC204-9689-427B-AEE1-B74EDA63E126}" type="slidenum">
              <a:rPr kumimoji="0" lang="en-US" altLang="zh-TW" b="0">
                <a:latin typeface="微軟正黑體" panose="020B0604030504040204" pitchFamily="34" charset="-120"/>
                <a:ea typeface="微軟正黑體" panose="020B0604030504040204" pitchFamily="34" charset="-120"/>
              </a:rPr>
              <a:pPr/>
              <a:t>5</a:t>
            </a:fld>
            <a:endParaRPr kumimoji="0" lang="en-US" altLang="zh-TW" b="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01115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p:txBody>
          <a:bodyPr/>
          <a:lstStyle/>
          <a:p>
            <a:r>
              <a:rPr lang="zh-TW" altLang="en-US" sz="2800" dirty="0">
                <a:cs typeface="Times New Roman" pitchFamily="18" charset="0"/>
              </a:rPr>
              <a:t>亞洲債券是全球債券投資的重要市場</a:t>
            </a:r>
          </a:p>
        </p:txBody>
      </p:sp>
      <p:graphicFrame>
        <p:nvGraphicFramePr>
          <p:cNvPr id="115715" name="Object 13"/>
          <p:cNvGraphicFramePr>
            <a:graphicFrameLocks noGrp="1" noChangeAspect="1"/>
          </p:cNvGraphicFramePr>
          <p:nvPr>
            <p:ph sz="half" idx="4294967295"/>
            <p:extLst>
              <p:ext uri="{D42A27DB-BD31-4B8C-83A1-F6EECF244321}">
                <p14:modId xmlns:p14="http://schemas.microsoft.com/office/powerpoint/2010/main" val="1361934486"/>
              </p:ext>
            </p:extLst>
          </p:nvPr>
        </p:nvGraphicFramePr>
        <p:xfrm>
          <a:off x="5116513" y="3068638"/>
          <a:ext cx="4027487" cy="2643187"/>
        </p:xfrm>
        <a:graphic>
          <a:graphicData uri="http://schemas.openxmlformats.org/presentationml/2006/ole">
            <mc:AlternateContent xmlns:mc="http://schemas.openxmlformats.org/markup-compatibility/2006">
              <mc:Choice xmlns:v="urn:schemas-microsoft-com:vml" Requires="v">
                <p:oleObj spid="_x0000_s1034" name="圖表" r:id="rId3" imgW="4124338" imgH="2628882" progId="Excel.Chart.8">
                  <p:embed/>
                </p:oleObj>
              </mc:Choice>
              <mc:Fallback>
                <p:oleObj name="圖表" r:id="rId3" imgW="4124338" imgH="262888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513" y="3068638"/>
                        <a:ext cx="4027487"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sp>
        <p:nvSpPr>
          <p:cNvPr id="7172" name="Text Box 4"/>
          <p:cNvSpPr txBox="1">
            <a:spLocks noChangeArrowheads="1"/>
          </p:cNvSpPr>
          <p:nvPr/>
        </p:nvSpPr>
        <p:spPr bwMode="auto">
          <a:xfrm>
            <a:off x="333375" y="1500188"/>
            <a:ext cx="8199438" cy="7016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285750" indent="-285750"/>
            <a:lvl2pPr/>
            <a:lvl3pPr/>
            <a:lvl4pPr/>
            <a:lvl5pPr/>
            <a:lvl6pPr/>
            <a:lvl7pPr/>
            <a:lvl8pPr/>
            <a:lvl9pPr/>
          </a:lstStyle>
          <a:p>
            <a:pPr>
              <a:spcBef>
                <a:spcPts val="300"/>
              </a:spcBef>
              <a:buFont typeface="Wingdings" pitchFamily="2" charset="2"/>
              <a:buChar char="ü"/>
            </a:pPr>
            <a:r>
              <a:rPr lang="zh-TW" altLang="en-US" sz="2000" b="0" dirty="0">
                <a:latin typeface="微軟正黑體" pitchFamily="34" charset="-120"/>
                <a:ea typeface="微軟正黑體" pitchFamily="34" charset="-120"/>
              </a:rPr>
              <a:t>依</a:t>
            </a:r>
            <a:r>
              <a:rPr lang="en-US" altLang="zh-TW" sz="2000" b="0" dirty="0">
                <a:latin typeface="微軟正黑體" pitchFamily="34" charset="-120"/>
                <a:ea typeface="微軟正黑體" pitchFamily="34" charset="-120"/>
              </a:rPr>
              <a:t>Barclays</a:t>
            </a:r>
            <a:r>
              <a:rPr lang="zh-TW" altLang="en-US" sz="2000" b="0" dirty="0">
                <a:latin typeface="微軟正黑體" pitchFamily="34" charset="-120"/>
                <a:ea typeface="微軟正黑體" pitchFamily="34" charset="-120"/>
              </a:rPr>
              <a:t>統計，新興國家發行當地貨幣計價債券總規模達</a:t>
            </a:r>
            <a:r>
              <a:rPr lang="en-US" altLang="zh-TW" sz="2000" b="0" dirty="0">
                <a:latin typeface="微軟正黑體" pitchFamily="34" charset="-120"/>
                <a:ea typeface="微軟正黑體" pitchFamily="34" charset="-120"/>
              </a:rPr>
              <a:t>1.7</a:t>
            </a:r>
            <a:r>
              <a:rPr lang="zh-TW" altLang="en-US" sz="2000" b="0" dirty="0">
                <a:latin typeface="微軟正黑體" pitchFamily="34" charset="-120"/>
                <a:ea typeface="微軟正黑體" pitchFamily="34" charset="-120"/>
              </a:rPr>
              <a:t>兆美元其中，新興亞洲政府債約</a:t>
            </a:r>
            <a:r>
              <a:rPr lang="en-US" altLang="zh-TW" sz="2000" b="0" dirty="0">
                <a:latin typeface="微軟正黑體" pitchFamily="34" charset="-120"/>
                <a:ea typeface="微軟正黑體" pitchFamily="34" charset="-120"/>
              </a:rPr>
              <a:t>0.8</a:t>
            </a:r>
            <a:r>
              <a:rPr lang="zh-TW" altLang="en-US" sz="2000" b="0" dirty="0">
                <a:latin typeface="微軟正黑體" pitchFamily="34" charset="-120"/>
                <a:ea typeface="微軟正黑體" pitchFamily="34" charset="-120"/>
              </a:rPr>
              <a:t>兆美元 ，佔比達</a:t>
            </a:r>
            <a:r>
              <a:rPr lang="en-US" altLang="zh-TW" sz="2000" b="0" dirty="0">
                <a:latin typeface="微軟正黑體" pitchFamily="34" charset="-120"/>
                <a:ea typeface="微軟正黑體" pitchFamily="34" charset="-120"/>
              </a:rPr>
              <a:t>47%</a:t>
            </a:r>
            <a:r>
              <a:rPr lang="zh-TW" altLang="en-US" sz="2000" b="0" dirty="0">
                <a:latin typeface="微軟正黑體" pitchFamily="34" charset="-120"/>
                <a:ea typeface="微軟正黑體" pitchFamily="34" charset="-120"/>
              </a:rPr>
              <a:t>。</a:t>
            </a:r>
          </a:p>
        </p:txBody>
      </p:sp>
      <p:sp>
        <p:nvSpPr>
          <p:cNvPr id="115717" name="Rectangle 5"/>
          <p:cNvSpPr>
            <a:spLocks noChangeArrowheads="1"/>
          </p:cNvSpPr>
          <p:nvPr/>
        </p:nvSpPr>
        <p:spPr bwMode="auto">
          <a:xfrm>
            <a:off x="5548313" y="2543175"/>
            <a:ext cx="2698750"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50000"/>
              </a:spcBef>
            </a:pPr>
            <a:r>
              <a:rPr lang="zh-TW" altLang="en-US" b="0">
                <a:latin typeface="微軟正黑體" pitchFamily="34" charset="-120"/>
                <a:ea typeface="微軟正黑體" pitchFamily="34" charset="-120"/>
              </a:rPr>
              <a:t>新興政府本地債規模分佈</a:t>
            </a:r>
          </a:p>
        </p:txBody>
      </p:sp>
      <p:sp>
        <p:nvSpPr>
          <p:cNvPr id="115718" name="Text Box 15"/>
          <p:cNvSpPr txBox="1">
            <a:spLocks noChangeArrowheads="1"/>
          </p:cNvSpPr>
          <p:nvPr/>
        </p:nvSpPr>
        <p:spPr bwMode="auto">
          <a:xfrm>
            <a:off x="222250" y="6035675"/>
            <a:ext cx="7937500" cy="304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zh-TW" altLang="en-US" sz="1400" b="0">
                <a:latin typeface="微軟正黑體" pitchFamily="34" charset="-120"/>
                <a:ea typeface="微軟正黑體" pitchFamily="34" charset="-120"/>
              </a:rPr>
              <a:t>資料來源</a:t>
            </a:r>
            <a:r>
              <a:rPr lang="en-US" altLang="zh-TW" sz="1400" b="0">
                <a:latin typeface="微軟正黑體" pitchFamily="34" charset="-120"/>
                <a:ea typeface="微軟正黑體" pitchFamily="34" charset="-120"/>
              </a:rPr>
              <a:t>: Barclays, SIFMA</a:t>
            </a:r>
            <a:r>
              <a:rPr lang="zh-TW" altLang="en-US" sz="1400" b="0">
                <a:latin typeface="微軟正黑體" pitchFamily="34" charset="-120"/>
                <a:ea typeface="微軟正黑體" pitchFamily="34" charset="-120"/>
              </a:rPr>
              <a:t> 資料日期</a:t>
            </a:r>
            <a:r>
              <a:rPr lang="en-US" altLang="zh-TW" sz="1400" b="0">
                <a:latin typeface="微軟正黑體" pitchFamily="34" charset="-120"/>
                <a:ea typeface="微軟正黑體" pitchFamily="34" charset="-120"/>
              </a:rPr>
              <a:t>: 2015/1/19</a:t>
            </a:r>
          </a:p>
        </p:txBody>
      </p:sp>
      <p:sp>
        <p:nvSpPr>
          <p:cNvPr id="115719" name="Rectangle 21"/>
          <p:cNvSpPr>
            <a:spLocks noChangeArrowheads="1"/>
          </p:cNvSpPr>
          <p:nvPr/>
        </p:nvSpPr>
        <p:spPr bwMode="auto">
          <a:xfrm>
            <a:off x="1065213" y="2530475"/>
            <a:ext cx="3498850"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50000"/>
              </a:spcBef>
            </a:pPr>
            <a:r>
              <a:rPr lang="zh-TW" altLang="en-US" b="0">
                <a:latin typeface="微軟正黑體" pitchFamily="34" charset="-120"/>
                <a:ea typeface="微軟正黑體" pitchFamily="34" charset="-120"/>
              </a:rPr>
              <a:t>主要債券市場規模</a:t>
            </a:r>
            <a:r>
              <a:rPr lang="en-US" altLang="zh-TW" b="0">
                <a:latin typeface="微軟正黑體" pitchFamily="34" charset="-120"/>
                <a:ea typeface="微軟正黑體" pitchFamily="34" charset="-120"/>
              </a:rPr>
              <a:t>(</a:t>
            </a:r>
            <a:r>
              <a:rPr lang="zh-TW" altLang="en-US" b="0">
                <a:latin typeface="微軟正黑體" pitchFamily="34" charset="-120"/>
                <a:ea typeface="微軟正黑體" pitchFamily="34" charset="-120"/>
              </a:rPr>
              <a:t>單位</a:t>
            </a:r>
            <a:r>
              <a:rPr lang="en-US" altLang="zh-TW" b="0">
                <a:latin typeface="微軟正黑體" pitchFamily="34" charset="-120"/>
                <a:ea typeface="微軟正黑體" pitchFamily="34" charset="-120"/>
              </a:rPr>
              <a:t>:</a:t>
            </a:r>
            <a:r>
              <a:rPr lang="zh-TW" altLang="en-US" b="0">
                <a:latin typeface="微軟正黑體" pitchFamily="34" charset="-120"/>
                <a:ea typeface="微軟正黑體" pitchFamily="34" charset="-120"/>
              </a:rPr>
              <a:t>兆美元</a:t>
            </a:r>
            <a:r>
              <a:rPr lang="en-US" altLang="zh-TW" b="0">
                <a:latin typeface="微軟正黑體" pitchFamily="34" charset="-120"/>
                <a:ea typeface="微軟正黑體" pitchFamily="34" charset="-120"/>
              </a:rPr>
              <a:t>)</a:t>
            </a:r>
          </a:p>
        </p:txBody>
      </p:sp>
      <p:sp>
        <p:nvSpPr>
          <p:cNvPr id="115720" name="Rectangle 22"/>
          <p:cNvSpPr>
            <a:spLocks noChangeArrowheads="1"/>
          </p:cNvSpPr>
          <p:nvPr/>
        </p:nvSpPr>
        <p:spPr bwMode="auto">
          <a:xfrm>
            <a:off x="4344988" y="6008688"/>
            <a:ext cx="4768850" cy="304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TW" altLang="en-US" sz="1400" b="0">
                <a:latin typeface="微軟正黑體" pitchFamily="34" charset="-120"/>
                <a:ea typeface="微軟正黑體" pitchFamily="34" charset="-120"/>
              </a:rPr>
              <a:t>*亞洲包括</a:t>
            </a:r>
            <a:r>
              <a:rPr lang="en-US" altLang="zh-TW" sz="1400" b="0">
                <a:latin typeface="微軟正黑體" pitchFamily="34" charset="-120"/>
                <a:ea typeface="微軟正黑體" pitchFamily="34" charset="-120"/>
              </a:rPr>
              <a:t>:</a:t>
            </a:r>
            <a:r>
              <a:rPr lang="zh-TW" altLang="en-US" sz="1400" b="0">
                <a:latin typeface="微軟正黑體" pitchFamily="34" charset="-120"/>
                <a:ea typeface="微軟正黑體" pitchFamily="34" charset="-120"/>
              </a:rPr>
              <a:t>南韓、馬來西亞、泰國、印尼、菲律賓</a:t>
            </a:r>
          </a:p>
        </p:txBody>
      </p:sp>
      <p:graphicFrame>
        <p:nvGraphicFramePr>
          <p:cNvPr id="115721" name="Object 25"/>
          <p:cNvGraphicFramePr>
            <a:graphicFrameLocks noGrp="1" noChangeAspect="1"/>
          </p:cNvGraphicFramePr>
          <p:nvPr>
            <p:ph sz="half" idx="4294967295"/>
            <p:extLst>
              <p:ext uri="{D42A27DB-BD31-4B8C-83A1-F6EECF244321}">
                <p14:modId xmlns:p14="http://schemas.microsoft.com/office/powerpoint/2010/main" val="1454379409"/>
              </p:ext>
            </p:extLst>
          </p:nvPr>
        </p:nvGraphicFramePr>
        <p:xfrm>
          <a:off x="185738" y="2897188"/>
          <a:ext cx="5143500" cy="3276600"/>
        </p:xfrm>
        <a:graphic>
          <a:graphicData uri="http://schemas.openxmlformats.org/presentationml/2006/ole">
            <mc:AlternateContent xmlns:mc="http://schemas.openxmlformats.org/markup-compatibility/2006">
              <mc:Choice xmlns:v="urn:schemas-microsoft-com:vml" Requires="v">
                <p:oleObj spid="_x0000_s1035" name="圖表" r:id="rId5" imgW="4962574" imgH="3000379" progId="Excel.Chart.8">
                  <p:embed/>
                </p:oleObj>
              </mc:Choice>
              <mc:Fallback>
                <p:oleObj name="圖表" r:id="rId5" imgW="4962574" imgH="3000379"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2897188"/>
                        <a:ext cx="51435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sp>
        <p:nvSpPr>
          <p:cNvPr id="115722" name="Line 27"/>
          <p:cNvSpPr>
            <a:spLocks noChangeShapeType="1"/>
          </p:cNvSpPr>
          <p:nvPr/>
        </p:nvSpPr>
        <p:spPr bwMode="auto">
          <a:xfrm flipV="1">
            <a:off x="3246438" y="3500438"/>
            <a:ext cx="3341687" cy="1193800"/>
          </a:xfrm>
          <a:prstGeom prst="line">
            <a:avLst/>
          </a:prstGeom>
          <a:noFill/>
          <a:ln w="9525">
            <a:solidFill>
              <a:schemeClr val="tx1"/>
            </a:solidFill>
            <a:prstDash val="sysDot"/>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5723" name="Line 28"/>
          <p:cNvSpPr>
            <a:spLocks noChangeShapeType="1"/>
          </p:cNvSpPr>
          <p:nvPr/>
        </p:nvSpPr>
        <p:spPr bwMode="auto">
          <a:xfrm>
            <a:off x="3233738" y="4735513"/>
            <a:ext cx="3544887" cy="460375"/>
          </a:xfrm>
          <a:prstGeom prst="line">
            <a:avLst/>
          </a:prstGeom>
          <a:noFill/>
          <a:ln w="9525">
            <a:solidFill>
              <a:schemeClr val="tx1"/>
            </a:solidFill>
            <a:prstDash val="sysDot"/>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5724" name="Text Box 4"/>
          <p:cNvSpPr txBox="1">
            <a:spLocks noChangeArrowheads="1"/>
          </p:cNvSpPr>
          <p:nvPr/>
        </p:nvSpPr>
        <p:spPr bwMode="auto">
          <a:xfrm>
            <a:off x="341313" y="1027113"/>
            <a:ext cx="8418512" cy="3968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285750" indent="-285750"/>
            <a:lvl2pPr/>
            <a:lvl3pPr/>
            <a:lvl4pPr/>
            <a:lvl5pPr/>
            <a:lvl6pPr/>
            <a:lvl7pPr/>
            <a:lvl8pPr/>
            <a:lvl9pPr/>
          </a:lstStyle>
          <a:p>
            <a:pPr>
              <a:spcBef>
                <a:spcPts val="300"/>
              </a:spcBef>
              <a:buFont typeface="Wingdings" pitchFamily="2" charset="2"/>
              <a:buChar char="ü"/>
            </a:pPr>
            <a:r>
              <a:rPr lang="zh-TW" altLang="en-US" sz="2000" b="0" dirty="0">
                <a:latin typeface="微軟正黑體" pitchFamily="34" charset="-120"/>
                <a:ea typeface="微軟正黑體" pitchFamily="34" charset="-120"/>
              </a:rPr>
              <a:t>債券的主流產品</a:t>
            </a:r>
            <a:r>
              <a:rPr lang="en-US" altLang="zh-TW" sz="2000" b="0" dirty="0">
                <a:latin typeface="微軟正黑體" pitchFamily="34" charset="-120"/>
                <a:ea typeface="微軟正黑體" pitchFamily="34" charset="-120"/>
              </a:rPr>
              <a:t>:</a:t>
            </a:r>
            <a:r>
              <a:rPr lang="zh-TW" altLang="en-US" sz="2000" b="0" dirty="0">
                <a:latin typeface="微軟正黑體" pitchFamily="34" charset="-120"/>
                <a:ea typeface="微軟正黑體" pitchFamily="34" charset="-120"/>
              </a:rPr>
              <a:t> </a:t>
            </a:r>
            <a:r>
              <a:rPr lang="en-US" altLang="zh-TW" sz="2000" b="0" dirty="0">
                <a:latin typeface="微軟正黑體" pitchFamily="34" charset="-120"/>
                <a:ea typeface="微軟正黑體" pitchFamily="34" charset="-120"/>
              </a:rPr>
              <a:t>1.</a:t>
            </a:r>
            <a:r>
              <a:rPr lang="zh-TW" altLang="en-US" sz="2000" b="0" dirty="0">
                <a:latin typeface="微軟正黑體" pitchFamily="34" charset="-120"/>
                <a:ea typeface="微軟正黑體" pitchFamily="34" charset="-120"/>
              </a:rPr>
              <a:t>全球投資級債 </a:t>
            </a:r>
            <a:r>
              <a:rPr lang="en-US" altLang="zh-TW" sz="2000" b="0" dirty="0">
                <a:latin typeface="微軟正黑體" pitchFamily="34" charset="-120"/>
                <a:ea typeface="微軟正黑體" pitchFamily="34" charset="-120"/>
              </a:rPr>
              <a:t>2.</a:t>
            </a:r>
            <a:r>
              <a:rPr lang="zh-TW" altLang="en-US" sz="2000" b="0" dirty="0">
                <a:latin typeface="微軟正黑體" pitchFamily="34" charset="-120"/>
                <a:ea typeface="微軟正黑體" pitchFamily="34" charset="-120"/>
              </a:rPr>
              <a:t> 全球高收益債  </a:t>
            </a:r>
            <a:r>
              <a:rPr lang="en-US" altLang="zh-TW" sz="2000" b="0" dirty="0">
                <a:latin typeface="微軟正黑體" pitchFamily="34" charset="-120"/>
                <a:ea typeface="微軟正黑體" pitchFamily="34" charset="-120"/>
              </a:rPr>
              <a:t>3.</a:t>
            </a:r>
            <a:r>
              <a:rPr lang="zh-TW" altLang="en-US" sz="2000" b="0" dirty="0">
                <a:latin typeface="微軟正黑體" pitchFamily="34" charset="-120"/>
                <a:ea typeface="微軟正黑體" pitchFamily="34" charset="-120"/>
              </a:rPr>
              <a:t>新興市場債券</a:t>
            </a:r>
            <a:r>
              <a:rPr lang="zh-TW" altLang="en-US" b="0" dirty="0">
                <a:latin typeface="微軟正黑體" pitchFamily="34" charset="-120"/>
                <a:ea typeface="微軟正黑體" pitchFamily="34" charset="-120"/>
              </a:rPr>
              <a:t> </a:t>
            </a:r>
          </a:p>
        </p:txBody>
      </p:sp>
    </p:spTree>
    <p:extLst>
      <p:ext uri="{BB962C8B-B14F-4D97-AF65-F5344CB8AC3E}">
        <p14:creationId xmlns:p14="http://schemas.microsoft.com/office/powerpoint/2010/main" val="3088208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標題 4"/>
          <p:cNvSpPr>
            <a:spLocks noGrp="1"/>
          </p:cNvSpPr>
          <p:nvPr>
            <p:ph type="title" idx="4294967295"/>
          </p:nvPr>
        </p:nvSpPr>
        <p:spPr>
          <a:xfrm>
            <a:off x="-107950" y="0"/>
            <a:ext cx="9001125" cy="836613"/>
          </a:xfrm>
        </p:spPr>
        <p:txBody>
          <a:bodyPr/>
          <a:lstStyle/>
          <a:p>
            <a:r>
              <a:rPr lang="zh-TW" altLang="en-US" sz="2800" dirty="0">
                <a:cs typeface="Times New Roman" pitchFamily="18" charset="0"/>
              </a:rPr>
              <a:t>「跟隨主要債券市場指數」就是「站在巨人肩膀</a:t>
            </a:r>
            <a:r>
              <a:rPr lang="zh-TW" altLang="en-US" sz="3000" dirty="0">
                <a:latin typeface="標楷體" pitchFamily="65" charset="-120"/>
                <a:ea typeface="標楷體" pitchFamily="65" charset="-120"/>
              </a:rPr>
              <a:t>」</a:t>
            </a:r>
          </a:p>
        </p:txBody>
      </p:sp>
      <p:sp>
        <p:nvSpPr>
          <p:cNvPr id="116739" name="投影片編號版面配置區 3"/>
          <p:cNvSpPr txBox="1">
            <a:spLocks noGrp="1"/>
          </p:cNvSpPr>
          <p:nvPr/>
        </p:nvSpPr>
        <p:spPr bwMode="auto">
          <a:xfrm>
            <a:off x="6804025"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vl2pPr/>
            <a:lvl3pPr/>
            <a:lvl4pPr/>
            <a:lvl5pPr/>
            <a:lvl6pPr/>
            <a:lvl7pPr/>
            <a:lvl8pPr/>
            <a:lvl9pPr/>
          </a:lstStyle>
          <a:p>
            <a:pPr algn="r"/>
            <a:fld id="{4721A997-B42D-48E7-B656-7396130DB209}" type="slidenum">
              <a:rPr lang="en-US" altLang="zh-TW" sz="1400" b="0">
                <a:solidFill>
                  <a:srgbClr val="000000"/>
                </a:solidFill>
                <a:latin typeface="標楷體" pitchFamily="65" charset="-120"/>
              </a:rPr>
              <a:pPr algn="r"/>
              <a:t>51</a:t>
            </a:fld>
            <a:endParaRPr lang="en-US" altLang="zh-TW" sz="1400" b="0">
              <a:solidFill>
                <a:srgbClr val="000000"/>
              </a:solidFill>
              <a:latin typeface="標楷體" pitchFamily="65" charset="-120"/>
            </a:endParaRPr>
          </a:p>
        </p:txBody>
      </p:sp>
      <p:pic>
        <p:nvPicPr>
          <p:cNvPr id="116740" name="Picture 2"/>
          <p:cNvPicPr>
            <a:picLocks noChangeAspect="1" noChangeArrowheads="1"/>
          </p:cNvPicPr>
          <p:nvPr/>
        </p:nvPicPr>
        <p:blipFill>
          <a:blip r:embed="rId2">
            <a:extLst>
              <a:ext uri="{28A0092B-C50C-407E-A947-70E740481C1C}">
                <a14:useLocalDpi xmlns:a14="http://schemas.microsoft.com/office/drawing/2010/main" val="0"/>
              </a:ext>
            </a:extLst>
          </a:blip>
          <a:srcRect l="2" t="19801" r="-2057" b="8247"/>
          <a:stretch>
            <a:fillRect/>
          </a:stretch>
        </p:blipFill>
        <p:spPr bwMode="auto">
          <a:xfrm>
            <a:off x="250825" y="1268413"/>
            <a:ext cx="8513763" cy="458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6741" name="文字方塊 7"/>
          <p:cNvSpPr txBox="1">
            <a:spLocks noChangeArrowheads="1"/>
          </p:cNvSpPr>
          <p:nvPr/>
        </p:nvSpPr>
        <p:spPr bwMode="auto">
          <a:xfrm>
            <a:off x="77788" y="965200"/>
            <a:ext cx="6726237"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a:lvl3pPr/>
            <a:lvl4pPr/>
            <a:lvl5pPr/>
            <a:lvl6pPr/>
            <a:lvl7pPr/>
            <a:lvl8pPr/>
            <a:lvl9pPr/>
          </a:lstStyle>
          <a:p>
            <a:pPr>
              <a:lnSpc>
                <a:spcPct val="150000"/>
              </a:lnSpc>
            </a:pPr>
            <a:r>
              <a:rPr lang="zh-TW" altLang="en-US" b="0" u="sng">
                <a:latin typeface="標楷體" pitchFamily="65" charset="-120"/>
              </a:rPr>
              <a:t>各主要債券指數累積報酬  </a:t>
            </a:r>
            <a:endParaRPr lang="en-US" altLang="zh-TW" b="0" u="sng">
              <a:latin typeface="標楷體" pitchFamily="65" charset="-120"/>
            </a:endParaRPr>
          </a:p>
          <a:p>
            <a:pPr>
              <a:lnSpc>
                <a:spcPct val="150000"/>
              </a:lnSpc>
            </a:pPr>
            <a:r>
              <a:rPr lang="zh-TW" altLang="en-US" sz="1600">
                <a:solidFill>
                  <a:srgbClr val="FF9900"/>
                </a:solidFill>
                <a:latin typeface="標楷體" pitchFamily="65" charset="-120"/>
              </a:rPr>
              <a:t>黃色</a:t>
            </a:r>
            <a:r>
              <a:rPr lang="en-US" altLang="zh-TW" sz="1600">
                <a:solidFill>
                  <a:srgbClr val="FF9900"/>
                </a:solidFill>
                <a:latin typeface="標楷體" pitchFamily="65" charset="-120"/>
              </a:rPr>
              <a:t>: </a:t>
            </a:r>
            <a:r>
              <a:rPr lang="zh-TW" altLang="en-US" sz="1600">
                <a:solidFill>
                  <a:srgbClr val="FF9900"/>
                </a:solidFill>
                <a:latin typeface="標楷體" pitchFamily="65" charset="-120"/>
              </a:rPr>
              <a:t> </a:t>
            </a:r>
            <a:r>
              <a:rPr lang="en-US" altLang="zh-TW" sz="1600" b="0">
                <a:latin typeface="標楷體" pitchFamily="65" charset="-120"/>
              </a:rPr>
              <a:t>JPMorgan</a:t>
            </a:r>
            <a:r>
              <a:rPr lang="zh-TW" altLang="en-US" sz="1600" b="0">
                <a:latin typeface="標楷體" pitchFamily="65" charset="-120"/>
              </a:rPr>
              <a:t> 新興市場債券指數 </a:t>
            </a:r>
            <a:r>
              <a:rPr lang="en-US" altLang="zh-TW" sz="1600" b="0">
                <a:latin typeface="標楷體" pitchFamily="65" charset="-120"/>
              </a:rPr>
              <a:t>(</a:t>
            </a:r>
            <a:r>
              <a:rPr lang="zh-TW" altLang="en-US" sz="1600" b="0">
                <a:latin typeface="標楷體" pitchFamily="65" charset="-120"/>
              </a:rPr>
              <a:t>摩根新興市場債券基金</a:t>
            </a:r>
            <a:r>
              <a:rPr lang="en-US" altLang="zh-TW" sz="1600" b="0">
                <a:latin typeface="標楷體" pitchFamily="65" charset="-120"/>
              </a:rPr>
              <a:t>)</a:t>
            </a:r>
          </a:p>
          <a:p>
            <a:pPr>
              <a:lnSpc>
                <a:spcPts val="2100"/>
              </a:lnSpc>
            </a:pPr>
            <a:r>
              <a:rPr lang="zh-TW" altLang="en-US" sz="1600" b="0">
                <a:latin typeface="標楷體" pitchFamily="65" charset="-120"/>
              </a:rPr>
              <a:t>黑色</a:t>
            </a:r>
            <a:r>
              <a:rPr lang="en-US" altLang="zh-TW" sz="1600" b="0">
                <a:latin typeface="標楷體" pitchFamily="65" charset="-120"/>
              </a:rPr>
              <a:t>:</a:t>
            </a:r>
            <a:r>
              <a:rPr lang="zh-TW" altLang="en-US" sz="1600" b="0">
                <a:latin typeface="標楷體" pitchFamily="65" charset="-120"/>
              </a:rPr>
              <a:t>  </a:t>
            </a:r>
            <a:r>
              <a:rPr lang="en-US" altLang="zh-TW" sz="1600" b="0">
                <a:latin typeface="標楷體" pitchFamily="65" charset="-120"/>
              </a:rPr>
              <a:t>Barclays</a:t>
            </a:r>
            <a:r>
              <a:rPr lang="zh-TW" altLang="en-US" sz="1600" b="0">
                <a:latin typeface="標楷體" pitchFamily="65" charset="-120"/>
              </a:rPr>
              <a:t> 美國綜合債券指數 </a:t>
            </a:r>
            <a:r>
              <a:rPr lang="en-US" altLang="zh-TW" sz="1600" b="0">
                <a:latin typeface="標楷體" pitchFamily="65" charset="-120"/>
              </a:rPr>
              <a:t>(PIMCO</a:t>
            </a:r>
            <a:r>
              <a:rPr lang="zh-TW" altLang="en-US" sz="1600" b="0">
                <a:latin typeface="標楷體" pitchFamily="65" charset="-120"/>
              </a:rPr>
              <a:t>總回報基金</a:t>
            </a:r>
            <a:r>
              <a:rPr lang="en-US" altLang="zh-TW" sz="1600" b="0">
                <a:latin typeface="標楷體" pitchFamily="65" charset="-120"/>
              </a:rPr>
              <a:t>)</a:t>
            </a:r>
          </a:p>
          <a:p>
            <a:pPr>
              <a:lnSpc>
                <a:spcPts val="2100"/>
              </a:lnSpc>
            </a:pPr>
            <a:r>
              <a:rPr lang="zh-TW" altLang="en-US" sz="1600">
                <a:solidFill>
                  <a:srgbClr val="00B050"/>
                </a:solidFill>
                <a:latin typeface="標楷體" pitchFamily="65" charset="-120"/>
              </a:rPr>
              <a:t>綠色</a:t>
            </a:r>
            <a:r>
              <a:rPr lang="en-US" altLang="zh-TW" sz="1600">
                <a:solidFill>
                  <a:srgbClr val="00B050"/>
                </a:solidFill>
                <a:latin typeface="標楷體" pitchFamily="65" charset="-120"/>
              </a:rPr>
              <a:t>:</a:t>
            </a:r>
            <a:r>
              <a:rPr lang="zh-TW" altLang="en-US" sz="1600">
                <a:solidFill>
                  <a:srgbClr val="00B050"/>
                </a:solidFill>
                <a:latin typeface="標楷體" pitchFamily="65" charset="-120"/>
              </a:rPr>
              <a:t>  </a:t>
            </a:r>
            <a:r>
              <a:rPr lang="zh-TW" altLang="en-US" sz="1600" b="0">
                <a:latin typeface="標楷體" pitchFamily="65" charset="-120"/>
              </a:rPr>
              <a:t>美林全球高收益債券指數 </a:t>
            </a:r>
            <a:r>
              <a:rPr lang="en-US" altLang="zh-TW" sz="1600" b="0">
                <a:latin typeface="標楷體" pitchFamily="65" charset="-120"/>
              </a:rPr>
              <a:t>(</a:t>
            </a:r>
            <a:r>
              <a:rPr lang="zh-TW" altLang="en-US" sz="1600" b="0">
                <a:latin typeface="標楷體" pitchFamily="65" charset="-120"/>
              </a:rPr>
              <a:t>聯博全球高收益債券基金</a:t>
            </a:r>
            <a:r>
              <a:rPr lang="en-US" altLang="zh-TW" sz="1600" b="0">
                <a:latin typeface="標楷體" pitchFamily="65" charset="-120"/>
              </a:rPr>
              <a:t>)</a:t>
            </a:r>
          </a:p>
          <a:p>
            <a:pPr>
              <a:lnSpc>
                <a:spcPts val="2100"/>
              </a:lnSpc>
            </a:pPr>
            <a:r>
              <a:rPr lang="zh-TW" altLang="en-US" sz="1600">
                <a:solidFill>
                  <a:srgbClr val="FF00FF"/>
                </a:solidFill>
                <a:latin typeface="標楷體" pitchFamily="65" charset="-120"/>
              </a:rPr>
              <a:t>紅色</a:t>
            </a:r>
            <a:r>
              <a:rPr lang="en-US" altLang="zh-TW" sz="1600">
                <a:solidFill>
                  <a:srgbClr val="FF00FF"/>
                </a:solidFill>
                <a:latin typeface="標楷體" pitchFamily="65" charset="-120"/>
              </a:rPr>
              <a:t>:</a:t>
            </a:r>
            <a:r>
              <a:rPr lang="zh-TW" altLang="en-US" sz="1600">
                <a:solidFill>
                  <a:srgbClr val="FF00FF"/>
                </a:solidFill>
                <a:latin typeface="標楷體" pitchFamily="65" charset="-120"/>
              </a:rPr>
              <a:t>  </a:t>
            </a:r>
            <a:r>
              <a:rPr lang="zh-TW" altLang="en-US" sz="1600" b="0">
                <a:latin typeface="標楷體" pitchFamily="65" charset="-120"/>
              </a:rPr>
              <a:t>野村亞太政府投資級公債指數 </a:t>
            </a:r>
            <a:r>
              <a:rPr lang="en-US" altLang="zh-TW" sz="1600" b="0">
                <a:latin typeface="標楷體" pitchFamily="65" charset="-120"/>
              </a:rPr>
              <a:t>(</a:t>
            </a:r>
            <a:r>
              <a:rPr lang="zh-TW" altLang="en-US" sz="1600" b="0">
                <a:latin typeface="標楷體" pitchFamily="65" charset="-120"/>
              </a:rPr>
              <a:t>元大寶來亞太政府公債指數基金</a:t>
            </a:r>
            <a:r>
              <a:rPr lang="en-US" altLang="zh-TW" sz="1600" b="0">
                <a:latin typeface="標楷體" pitchFamily="65" charset="-120"/>
              </a:rPr>
              <a:t>)</a:t>
            </a:r>
            <a:endParaRPr lang="zh-TW" altLang="en-US" sz="1600" b="0">
              <a:latin typeface="標楷體" pitchFamily="65" charset="-120"/>
            </a:endParaRPr>
          </a:p>
        </p:txBody>
      </p:sp>
      <p:cxnSp>
        <p:nvCxnSpPr>
          <p:cNvPr id="10" name="直線單箭頭接點 9"/>
          <p:cNvCxnSpPr/>
          <p:nvPr/>
        </p:nvCxnSpPr>
        <p:spPr>
          <a:xfrm>
            <a:off x="395288" y="5949950"/>
            <a:ext cx="2973387" cy="3175"/>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3355975" y="5953125"/>
            <a:ext cx="3035300"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419850" y="5953125"/>
            <a:ext cx="1689100"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6745" name="文字方塊 18"/>
          <p:cNvSpPr txBox="1">
            <a:spLocks noChangeArrowheads="1"/>
          </p:cNvSpPr>
          <p:nvPr/>
        </p:nvSpPr>
        <p:spPr bwMode="auto">
          <a:xfrm>
            <a:off x="922338" y="5981700"/>
            <a:ext cx="191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a:lvl3pPr/>
            <a:lvl4pPr/>
            <a:lvl5pPr/>
            <a:lvl6pPr/>
            <a:lvl7pPr/>
            <a:lvl8pPr/>
            <a:lvl9pPr/>
          </a:lstStyle>
          <a:p>
            <a:r>
              <a:rPr lang="en-US" altLang="zh-TW" b="0">
                <a:latin typeface="標楷體" pitchFamily="65" charset="-120"/>
              </a:rPr>
              <a:t>1990</a:t>
            </a:r>
            <a:r>
              <a:rPr lang="zh-TW" altLang="en-US" b="0">
                <a:latin typeface="標楷體" pitchFamily="65" charset="-120"/>
              </a:rPr>
              <a:t>年</a:t>
            </a:r>
            <a:r>
              <a:rPr lang="en-US" altLang="zh-TW" b="0">
                <a:latin typeface="標楷體" pitchFamily="65" charset="-120"/>
              </a:rPr>
              <a:t>~1999</a:t>
            </a:r>
            <a:r>
              <a:rPr lang="zh-TW" altLang="en-US" b="0">
                <a:latin typeface="標楷體" pitchFamily="65" charset="-120"/>
              </a:rPr>
              <a:t>年</a:t>
            </a:r>
          </a:p>
        </p:txBody>
      </p:sp>
      <p:sp>
        <p:nvSpPr>
          <p:cNvPr id="116746" name="文字方塊 20"/>
          <p:cNvSpPr txBox="1">
            <a:spLocks noChangeArrowheads="1"/>
          </p:cNvSpPr>
          <p:nvPr/>
        </p:nvSpPr>
        <p:spPr bwMode="auto">
          <a:xfrm>
            <a:off x="3884613" y="5981700"/>
            <a:ext cx="198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a:lvl3pPr/>
            <a:lvl4pPr/>
            <a:lvl5pPr/>
            <a:lvl6pPr/>
            <a:lvl7pPr/>
            <a:lvl8pPr/>
            <a:lvl9pPr/>
          </a:lstStyle>
          <a:p>
            <a:r>
              <a:rPr lang="en-US" altLang="zh-TW" b="0">
                <a:latin typeface="標楷體" pitchFamily="65" charset="-120"/>
              </a:rPr>
              <a:t>2000</a:t>
            </a:r>
            <a:r>
              <a:rPr lang="zh-TW" altLang="en-US" b="0">
                <a:latin typeface="標楷體" pitchFamily="65" charset="-120"/>
              </a:rPr>
              <a:t>年</a:t>
            </a:r>
            <a:r>
              <a:rPr lang="en-US" altLang="zh-TW" b="0">
                <a:latin typeface="標楷體" pitchFamily="65" charset="-120"/>
              </a:rPr>
              <a:t>~2009</a:t>
            </a:r>
            <a:r>
              <a:rPr lang="zh-TW" altLang="en-US" b="0">
                <a:latin typeface="標楷體" pitchFamily="65" charset="-120"/>
              </a:rPr>
              <a:t>年</a:t>
            </a:r>
          </a:p>
        </p:txBody>
      </p:sp>
      <p:sp>
        <p:nvSpPr>
          <p:cNvPr id="116747" name="文字方塊 29"/>
          <p:cNvSpPr txBox="1">
            <a:spLocks noChangeArrowheads="1"/>
          </p:cNvSpPr>
          <p:nvPr/>
        </p:nvSpPr>
        <p:spPr bwMode="auto">
          <a:xfrm>
            <a:off x="6415088" y="5981700"/>
            <a:ext cx="1985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a:lvl3pPr/>
            <a:lvl4pPr/>
            <a:lvl5pPr/>
            <a:lvl6pPr/>
            <a:lvl7pPr/>
            <a:lvl8pPr/>
            <a:lvl9pPr/>
          </a:lstStyle>
          <a:p>
            <a:r>
              <a:rPr lang="en-US" altLang="zh-TW" b="0">
                <a:latin typeface="標楷體" pitchFamily="65" charset="-120"/>
              </a:rPr>
              <a:t>2010</a:t>
            </a:r>
            <a:r>
              <a:rPr lang="zh-TW" altLang="en-US" b="0">
                <a:latin typeface="標楷體" pitchFamily="65" charset="-120"/>
              </a:rPr>
              <a:t>年</a:t>
            </a:r>
            <a:r>
              <a:rPr lang="en-US" altLang="zh-TW" b="0">
                <a:latin typeface="標楷體" pitchFamily="65" charset="-120"/>
              </a:rPr>
              <a:t>~2015</a:t>
            </a:r>
            <a:r>
              <a:rPr lang="zh-TW" altLang="en-US" b="0">
                <a:latin typeface="標楷體" pitchFamily="65" charset="-120"/>
              </a:rPr>
              <a:t>年</a:t>
            </a:r>
          </a:p>
        </p:txBody>
      </p:sp>
      <p:sp>
        <p:nvSpPr>
          <p:cNvPr id="116748" name="Text Box 13"/>
          <p:cNvSpPr txBox="1">
            <a:spLocks noChangeArrowheads="1"/>
          </p:cNvSpPr>
          <p:nvPr/>
        </p:nvSpPr>
        <p:spPr bwMode="auto">
          <a:xfrm>
            <a:off x="4872038" y="5127625"/>
            <a:ext cx="1022350"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2006/1</a:t>
            </a:r>
          </a:p>
        </p:txBody>
      </p:sp>
    </p:spTree>
    <p:extLst>
      <p:ext uri="{BB962C8B-B14F-4D97-AF65-F5344CB8AC3E}">
        <p14:creationId xmlns:p14="http://schemas.microsoft.com/office/powerpoint/2010/main" val="2807206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標題 4"/>
          <p:cNvSpPr>
            <a:spLocks noGrp="1"/>
          </p:cNvSpPr>
          <p:nvPr>
            <p:ph type="title" idx="4294967295"/>
          </p:nvPr>
        </p:nvSpPr>
        <p:spPr/>
        <p:txBody>
          <a:bodyPr/>
          <a:lstStyle/>
          <a:p>
            <a:r>
              <a:rPr lang="zh-TW" altLang="en-US" sz="2800" dirty="0">
                <a:cs typeface="Times New Roman" pitchFamily="18" charset="0"/>
              </a:rPr>
              <a:t>國內首檔債券指數基金，專注亞洲債券市場</a:t>
            </a:r>
          </a:p>
        </p:txBody>
      </p:sp>
      <p:sp>
        <p:nvSpPr>
          <p:cNvPr id="117763" name="投影片編號版面配置區 3"/>
          <p:cNvSpPr txBox="1">
            <a:spLocks noGrp="1"/>
          </p:cNvSpPr>
          <p:nvPr/>
        </p:nvSpPr>
        <p:spPr bwMode="auto">
          <a:xfrm>
            <a:off x="6804025"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vl2pPr/>
            <a:lvl3pPr/>
            <a:lvl4pPr/>
            <a:lvl5pPr/>
            <a:lvl6pPr/>
            <a:lvl7pPr/>
            <a:lvl8pPr/>
            <a:lvl9pPr/>
          </a:lstStyle>
          <a:p>
            <a:pPr algn="r"/>
            <a:fld id="{F30789BB-ABE6-4296-9A06-82DA486929BE}" type="slidenum">
              <a:rPr lang="en-US" altLang="zh-TW" sz="1400" b="0">
                <a:solidFill>
                  <a:srgbClr val="000000"/>
                </a:solidFill>
                <a:latin typeface="標楷體" pitchFamily="65" charset="-120"/>
              </a:rPr>
              <a:pPr algn="r"/>
              <a:t>52</a:t>
            </a:fld>
            <a:endParaRPr lang="en-US" altLang="zh-TW" sz="1400" b="0">
              <a:solidFill>
                <a:srgbClr val="000000"/>
              </a:solidFill>
              <a:latin typeface="標楷體" pitchFamily="65" charset="-120"/>
            </a:endParaRPr>
          </a:p>
        </p:txBody>
      </p:sp>
      <p:pic>
        <p:nvPicPr>
          <p:cNvPr id="11776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51075"/>
            <a:ext cx="4348163"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Line 8"/>
          <p:cNvSpPr>
            <a:spLocks noChangeShapeType="1"/>
          </p:cNvSpPr>
          <p:nvPr/>
        </p:nvSpPr>
        <p:spPr bwMode="auto">
          <a:xfrm flipV="1">
            <a:off x="3503613" y="2433638"/>
            <a:ext cx="1673225" cy="1025525"/>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66" name="Text Box 9"/>
          <p:cNvSpPr txBox="1">
            <a:spLocks noChangeArrowheads="1"/>
          </p:cNvSpPr>
          <p:nvPr/>
        </p:nvSpPr>
        <p:spPr bwMode="auto">
          <a:xfrm>
            <a:off x="5219700" y="2133600"/>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1. </a:t>
            </a:r>
            <a:r>
              <a:rPr lang="zh-TW" altLang="en-US" b="0">
                <a:latin typeface="標楷體" pitchFamily="65" charset="-120"/>
              </a:rPr>
              <a:t>南韓</a:t>
            </a:r>
            <a:r>
              <a:rPr lang="en-US" altLang="zh-TW" b="0">
                <a:latin typeface="標楷體" pitchFamily="65" charset="-120"/>
              </a:rPr>
              <a:t>: </a:t>
            </a:r>
            <a:r>
              <a:rPr lang="en-US" altLang="zh-TW" b="0">
                <a:solidFill>
                  <a:srgbClr val="0066CC"/>
                </a:solidFill>
                <a:latin typeface="標楷體" pitchFamily="65" charset="-120"/>
              </a:rPr>
              <a:t>7%</a:t>
            </a:r>
          </a:p>
        </p:txBody>
      </p:sp>
      <p:sp>
        <p:nvSpPr>
          <p:cNvPr id="117767" name="Text Box 10"/>
          <p:cNvSpPr txBox="1">
            <a:spLocks noChangeArrowheads="1"/>
          </p:cNvSpPr>
          <p:nvPr/>
        </p:nvSpPr>
        <p:spPr bwMode="auto">
          <a:xfrm>
            <a:off x="5203825" y="2747963"/>
            <a:ext cx="2016125" cy="3667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2. </a:t>
            </a:r>
            <a:r>
              <a:rPr lang="zh-TW" altLang="en-US" b="0">
                <a:latin typeface="標楷體" pitchFamily="65" charset="-120"/>
              </a:rPr>
              <a:t>中國</a:t>
            </a:r>
            <a:r>
              <a:rPr lang="en-US" altLang="zh-TW" b="0">
                <a:latin typeface="標楷體" pitchFamily="65" charset="-120"/>
              </a:rPr>
              <a:t>: </a:t>
            </a:r>
            <a:r>
              <a:rPr lang="en-US" altLang="zh-TW" b="0">
                <a:solidFill>
                  <a:srgbClr val="0066CC"/>
                </a:solidFill>
                <a:latin typeface="標楷體" pitchFamily="65" charset="-120"/>
              </a:rPr>
              <a:t>6% </a:t>
            </a:r>
            <a:r>
              <a:rPr lang="en-US" altLang="zh-TW" b="0">
                <a:solidFill>
                  <a:srgbClr val="0070C0"/>
                </a:solidFill>
                <a:latin typeface="標楷體" pitchFamily="65" charset="-120"/>
              </a:rPr>
              <a:t>★</a:t>
            </a:r>
          </a:p>
        </p:txBody>
      </p:sp>
      <p:sp>
        <p:nvSpPr>
          <p:cNvPr id="117768" name="Line 11"/>
          <p:cNvSpPr>
            <a:spLocks noChangeShapeType="1"/>
          </p:cNvSpPr>
          <p:nvPr/>
        </p:nvSpPr>
        <p:spPr bwMode="auto">
          <a:xfrm flipV="1">
            <a:off x="3244850" y="3013075"/>
            <a:ext cx="1960563" cy="630238"/>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69" name="Line 12"/>
          <p:cNvSpPr>
            <a:spLocks noChangeShapeType="1"/>
          </p:cNvSpPr>
          <p:nvPr/>
        </p:nvSpPr>
        <p:spPr bwMode="auto">
          <a:xfrm flipV="1">
            <a:off x="3132138" y="3875088"/>
            <a:ext cx="2076450" cy="300037"/>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70" name="Text Box 13"/>
          <p:cNvSpPr txBox="1">
            <a:spLocks noChangeArrowheads="1"/>
          </p:cNvSpPr>
          <p:nvPr/>
        </p:nvSpPr>
        <p:spPr bwMode="auto">
          <a:xfrm>
            <a:off x="5205413" y="5743575"/>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10.</a:t>
            </a:r>
            <a:r>
              <a:rPr lang="zh-TW" altLang="en-US" b="0">
                <a:latin typeface="標楷體" pitchFamily="65" charset="-120"/>
              </a:rPr>
              <a:t>澳洲</a:t>
            </a:r>
            <a:r>
              <a:rPr lang="en-US" altLang="zh-TW" b="0">
                <a:latin typeface="標楷體" pitchFamily="65" charset="-120"/>
              </a:rPr>
              <a:t>: </a:t>
            </a:r>
            <a:r>
              <a:rPr lang="en-US" altLang="zh-TW" b="0">
                <a:solidFill>
                  <a:srgbClr val="0066CC"/>
                </a:solidFill>
                <a:latin typeface="標楷體" pitchFamily="65" charset="-120"/>
              </a:rPr>
              <a:t>5%</a:t>
            </a:r>
          </a:p>
        </p:txBody>
      </p:sp>
      <p:sp>
        <p:nvSpPr>
          <p:cNvPr id="117771" name="Line 14"/>
          <p:cNvSpPr>
            <a:spLocks noChangeShapeType="1"/>
          </p:cNvSpPr>
          <p:nvPr/>
        </p:nvSpPr>
        <p:spPr bwMode="auto">
          <a:xfrm>
            <a:off x="3995738" y="4897438"/>
            <a:ext cx="1206500" cy="360362"/>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72" name="Line 15"/>
          <p:cNvSpPr>
            <a:spLocks noChangeShapeType="1"/>
          </p:cNvSpPr>
          <p:nvPr/>
        </p:nvSpPr>
        <p:spPr bwMode="auto">
          <a:xfrm>
            <a:off x="3795713" y="5486400"/>
            <a:ext cx="1454150" cy="373063"/>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73" name="Text Box 16"/>
          <p:cNvSpPr txBox="1">
            <a:spLocks noChangeArrowheads="1"/>
          </p:cNvSpPr>
          <p:nvPr/>
        </p:nvSpPr>
        <p:spPr bwMode="auto">
          <a:xfrm>
            <a:off x="5240338" y="5391150"/>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9. </a:t>
            </a:r>
            <a:r>
              <a:rPr lang="zh-TW" altLang="en-US" b="0">
                <a:latin typeface="標楷體" pitchFamily="65" charset="-120"/>
              </a:rPr>
              <a:t>紐西蘭</a:t>
            </a:r>
            <a:r>
              <a:rPr lang="en-US" altLang="zh-TW" b="0">
                <a:latin typeface="標楷體" pitchFamily="65" charset="-120"/>
              </a:rPr>
              <a:t>: </a:t>
            </a:r>
            <a:r>
              <a:rPr lang="en-US" altLang="zh-TW" b="0">
                <a:solidFill>
                  <a:srgbClr val="0066CC"/>
                </a:solidFill>
                <a:latin typeface="標楷體" pitchFamily="65" charset="-120"/>
              </a:rPr>
              <a:t>8%</a:t>
            </a:r>
          </a:p>
        </p:txBody>
      </p:sp>
      <p:sp>
        <p:nvSpPr>
          <p:cNvPr id="117774" name="Line 17"/>
          <p:cNvSpPr>
            <a:spLocks noChangeShapeType="1"/>
          </p:cNvSpPr>
          <p:nvPr/>
        </p:nvSpPr>
        <p:spPr bwMode="auto">
          <a:xfrm flipV="1">
            <a:off x="3570288" y="4222750"/>
            <a:ext cx="1614487" cy="90488"/>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75" name="Text Box 19"/>
          <p:cNvSpPr txBox="1">
            <a:spLocks noChangeArrowheads="1"/>
          </p:cNvSpPr>
          <p:nvPr/>
        </p:nvSpPr>
        <p:spPr bwMode="auto">
          <a:xfrm>
            <a:off x="5219700" y="4711700"/>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7. </a:t>
            </a:r>
            <a:r>
              <a:rPr lang="zh-TW" altLang="en-US" b="0">
                <a:latin typeface="標楷體" pitchFamily="65" charset="-120"/>
              </a:rPr>
              <a:t>馬來西亞</a:t>
            </a:r>
            <a:r>
              <a:rPr lang="en-US" altLang="zh-TW" b="0">
                <a:latin typeface="標楷體" pitchFamily="65" charset="-120"/>
              </a:rPr>
              <a:t>: </a:t>
            </a:r>
            <a:r>
              <a:rPr lang="en-US" altLang="zh-TW" b="0">
                <a:solidFill>
                  <a:srgbClr val="0066CC"/>
                </a:solidFill>
                <a:latin typeface="標楷體" pitchFamily="65" charset="-120"/>
              </a:rPr>
              <a:t>12%</a:t>
            </a:r>
          </a:p>
        </p:txBody>
      </p:sp>
      <p:sp>
        <p:nvSpPr>
          <p:cNvPr id="117776" name="Text Box 20"/>
          <p:cNvSpPr txBox="1">
            <a:spLocks noChangeArrowheads="1"/>
          </p:cNvSpPr>
          <p:nvPr/>
        </p:nvSpPr>
        <p:spPr bwMode="auto">
          <a:xfrm>
            <a:off x="5219700" y="3165475"/>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3. </a:t>
            </a:r>
            <a:r>
              <a:rPr lang="zh-TW" altLang="en-US" b="0">
                <a:latin typeface="標楷體" pitchFamily="65" charset="-120"/>
              </a:rPr>
              <a:t>香港</a:t>
            </a:r>
            <a:r>
              <a:rPr lang="en-US" altLang="zh-TW" b="0">
                <a:latin typeface="標楷體" pitchFamily="65" charset="-120"/>
              </a:rPr>
              <a:t>:</a:t>
            </a:r>
            <a:r>
              <a:rPr lang="en-US" altLang="zh-TW" b="0">
                <a:solidFill>
                  <a:srgbClr val="0066CC"/>
                </a:solidFill>
                <a:latin typeface="標楷體" pitchFamily="65" charset="-120"/>
              </a:rPr>
              <a:t>6%</a:t>
            </a:r>
          </a:p>
        </p:txBody>
      </p:sp>
      <p:sp>
        <p:nvSpPr>
          <p:cNvPr id="117777" name="Text Box 21"/>
          <p:cNvSpPr txBox="1">
            <a:spLocks noChangeArrowheads="1"/>
          </p:cNvSpPr>
          <p:nvPr/>
        </p:nvSpPr>
        <p:spPr bwMode="auto">
          <a:xfrm>
            <a:off x="5213350" y="4349750"/>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6. </a:t>
            </a:r>
            <a:r>
              <a:rPr lang="zh-TW" altLang="en-US" b="0">
                <a:latin typeface="標楷體" pitchFamily="65" charset="-120"/>
              </a:rPr>
              <a:t>新加坡</a:t>
            </a:r>
            <a:r>
              <a:rPr lang="en-US" altLang="zh-TW" b="0">
                <a:latin typeface="標楷體" pitchFamily="65" charset="-120"/>
              </a:rPr>
              <a:t>: </a:t>
            </a:r>
            <a:r>
              <a:rPr lang="en-US" altLang="zh-TW" b="0">
                <a:solidFill>
                  <a:srgbClr val="0066CC"/>
                </a:solidFill>
                <a:latin typeface="標楷體" pitchFamily="65" charset="-120"/>
              </a:rPr>
              <a:t>9%</a:t>
            </a:r>
          </a:p>
        </p:txBody>
      </p:sp>
      <p:sp>
        <p:nvSpPr>
          <p:cNvPr id="117778" name="Text Box 22"/>
          <p:cNvSpPr txBox="1">
            <a:spLocks noChangeArrowheads="1"/>
          </p:cNvSpPr>
          <p:nvPr/>
        </p:nvSpPr>
        <p:spPr bwMode="auto">
          <a:xfrm>
            <a:off x="5237163" y="4003675"/>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5. </a:t>
            </a:r>
            <a:r>
              <a:rPr lang="zh-TW" altLang="en-US" b="0">
                <a:latin typeface="標楷體" pitchFamily="65" charset="-120"/>
              </a:rPr>
              <a:t>菲律賓</a:t>
            </a:r>
            <a:r>
              <a:rPr lang="en-US" altLang="zh-TW" b="0">
                <a:latin typeface="標楷體" pitchFamily="65" charset="-120"/>
              </a:rPr>
              <a:t>:</a:t>
            </a:r>
            <a:r>
              <a:rPr lang="en-US" altLang="zh-TW" b="0">
                <a:solidFill>
                  <a:srgbClr val="0066CC"/>
                </a:solidFill>
                <a:latin typeface="標楷體" pitchFamily="65" charset="-120"/>
              </a:rPr>
              <a:t>19%</a:t>
            </a:r>
          </a:p>
        </p:txBody>
      </p:sp>
      <p:sp>
        <p:nvSpPr>
          <p:cNvPr id="117779" name="Text Box 23"/>
          <p:cNvSpPr txBox="1">
            <a:spLocks noChangeArrowheads="1"/>
          </p:cNvSpPr>
          <p:nvPr/>
        </p:nvSpPr>
        <p:spPr bwMode="auto">
          <a:xfrm>
            <a:off x="5233988" y="3603625"/>
            <a:ext cx="2016125"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4. </a:t>
            </a:r>
            <a:r>
              <a:rPr lang="zh-TW" altLang="en-US" b="0">
                <a:latin typeface="標楷體" pitchFamily="65" charset="-120"/>
              </a:rPr>
              <a:t>泰國</a:t>
            </a:r>
            <a:r>
              <a:rPr lang="en-US" altLang="zh-TW" b="0">
                <a:latin typeface="標楷體" pitchFamily="65" charset="-120"/>
              </a:rPr>
              <a:t>:</a:t>
            </a:r>
            <a:r>
              <a:rPr lang="en-US" altLang="zh-TW" b="0">
                <a:solidFill>
                  <a:srgbClr val="0066CC"/>
                </a:solidFill>
                <a:latin typeface="標楷體" pitchFamily="65" charset="-120"/>
              </a:rPr>
              <a:t>12%</a:t>
            </a:r>
          </a:p>
        </p:txBody>
      </p:sp>
      <p:sp>
        <p:nvSpPr>
          <p:cNvPr id="117780" name="Line 25"/>
          <p:cNvSpPr>
            <a:spLocks noChangeShapeType="1"/>
          </p:cNvSpPr>
          <p:nvPr/>
        </p:nvSpPr>
        <p:spPr bwMode="auto">
          <a:xfrm flipV="1">
            <a:off x="3276600" y="3454400"/>
            <a:ext cx="1958975" cy="473075"/>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81" name="Text Box 27"/>
          <p:cNvSpPr txBox="1">
            <a:spLocks noChangeArrowheads="1"/>
          </p:cNvSpPr>
          <p:nvPr/>
        </p:nvSpPr>
        <p:spPr bwMode="auto">
          <a:xfrm>
            <a:off x="5249863" y="5065713"/>
            <a:ext cx="2016125" cy="3667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en-US" altLang="zh-TW" b="0">
                <a:latin typeface="標楷體" pitchFamily="65" charset="-120"/>
              </a:rPr>
              <a:t>8. </a:t>
            </a:r>
            <a:r>
              <a:rPr lang="zh-TW" altLang="en-US" b="0">
                <a:latin typeface="標楷體" pitchFamily="65" charset="-120"/>
              </a:rPr>
              <a:t>印尼</a:t>
            </a:r>
            <a:r>
              <a:rPr lang="en-US" altLang="zh-TW" b="0">
                <a:latin typeface="標楷體" pitchFamily="65" charset="-120"/>
              </a:rPr>
              <a:t>: </a:t>
            </a:r>
            <a:r>
              <a:rPr lang="en-US" altLang="zh-TW" b="0">
                <a:solidFill>
                  <a:srgbClr val="0066CC"/>
                </a:solidFill>
                <a:latin typeface="標楷體" pitchFamily="65" charset="-120"/>
              </a:rPr>
              <a:t>14%</a:t>
            </a:r>
          </a:p>
        </p:txBody>
      </p:sp>
      <p:sp>
        <p:nvSpPr>
          <p:cNvPr id="117782" name="Text Box 29"/>
          <p:cNvSpPr txBox="1">
            <a:spLocks noChangeArrowheads="1"/>
          </p:cNvSpPr>
          <p:nvPr/>
        </p:nvSpPr>
        <p:spPr bwMode="auto">
          <a:xfrm>
            <a:off x="222250" y="6062663"/>
            <a:ext cx="7937500" cy="304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vl2pPr/>
            <a:lvl3pPr/>
            <a:lvl4pPr/>
            <a:lvl5pPr/>
            <a:lvl6pPr/>
            <a:lvl7pPr/>
            <a:lvl8pPr/>
            <a:lvl9pPr/>
          </a:lstStyle>
          <a:p>
            <a:pPr>
              <a:spcBef>
                <a:spcPct val="50000"/>
              </a:spcBef>
            </a:pPr>
            <a:r>
              <a:rPr lang="zh-TW" altLang="en-US" sz="1400" b="0">
                <a:latin typeface="標楷體" pitchFamily="65" charset="-120"/>
              </a:rPr>
              <a:t>資料來源</a:t>
            </a:r>
            <a:r>
              <a:rPr lang="en-US" altLang="zh-TW" sz="1400" b="0">
                <a:latin typeface="標楷體" pitchFamily="65" charset="-120"/>
              </a:rPr>
              <a:t>:</a:t>
            </a:r>
            <a:r>
              <a:rPr lang="zh-TW" altLang="en-US" sz="1400" b="0">
                <a:latin typeface="標楷體" pitchFamily="65" charset="-120"/>
              </a:rPr>
              <a:t>元大寶來投信 資料日期</a:t>
            </a:r>
            <a:r>
              <a:rPr lang="en-US" altLang="zh-TW" sz="1400" b="0">
                <a:latin typeface="標楷體" pitchFamily="65" charset="-120"/>
              </a:rPr>
              <a:t>: 2015/1/16</a:t>
            </a:r>
          </a:p>
        </p:txBody>
      </p:sp>
      <p:sp>
        <p:nvSpPr>
          <p:cNvPr id="117783" name="Line 51"/>
          <p:cNvSpPr>
            <a:spLocks noChangeShapeType="1"/>
          </p:cNvSpPr>
          <p:nvPr/>
        </p:nvSpPr>
        <p:spPr bwMode="auto">
          <a:xfrm>
            <a:off x="3059113" y="4456113"/>
            <a:ext cx="2195512" cy="431800"/>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84" name="Line 52"/>
          <p:cNvSpPr>
            <a:spLocks noChangeShapeType="1"/>
          </p:cNvSpPr>
          <p:nvPr/>
        </p:nvSpPr>
        <p:spPr bwMode="auto">
          <a:xfrm>
            <a:off x="3276600" y="4394200"/>
            <a:ext cx="1890713" cy="128588"/>
          </a:xfrm>
          <a:prstGeom prst="line">
            <a:avLst/>
          </a:prstGeom>
          <a:noFill/>
          <a:ln w="9525">
            <a:solidFill>
              <a:schemeClr val="tx1"/>
            </a:solidFill>
            <a:round/>
            <a:headEnd/>
            <a:tailEn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p>
        </p:txBody>
      </p:sp>
      <p:sp>
        <p:nvSpPr>
          <p:cNvPr id="117785" name="Rectangle 25"/>
          <p:cNvSpPr>
            <a:spLocks noChangeArrowheads="1"/>
          </p:cNvSpPr>
          <p:nvPr/>
        </p:nvSpPr>
        <p:spPr bwMode="auto">
          <a:xfrm>
            <a:off x="1101725" y="1331913"/>
            <a:ext cx="5605463" cy="457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20000"/>
              </a:spcBef>
            </a:pPr>
            <a:r>
              <a:rPr lang="zh-TW" altLang="en-US" sz="2400" b="0"/>
              <a:t>亞太政府公債指數基金權重配置</a:t>
            </a:r>
          </a:p>
        </p:txBody>
      </p:sp>
    </p:spTree>
    <p:extLst>
      <p:ext uri="{BB962C8B-B14F-4D97-AF65-F5344CB8AC3E}">
        <p14:creationId xmlns:p14="http://schemas.microsoft.com/office/powerpoint/2010/main" val="1715101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4"/>
          <p:cNvSpPr>
            <a:spLocks noGrp="1"/>
          </p:cNvSpPr>
          <p:nvPr>
            <p:ph type="title" idx="4294967295"/>
          </p:nvPr>
        </p:nvSpPr>
        <p:spPr/>
        <p:txBody>
          <a:bodyPr/>
          <a:lstStyle/>
          <a:p>
            <a:r>
              <a:rPr lang="zh-TW" altLang="en-US" sz="2800" dirty="0">
                <a:cs typeface="Times New Roman" pitchFamily="18" charset="0"/>
              </a:rPr>
              <a:t>亞太債指數成分債之挑選邏輯</a:t>
            </a:r>
          </a:p>
        </p:txBody>
      </p:sp>
      <p:graphicFrame>
        <p:nvGraphicFramePr>
          <p:cNvPr id="7" name="內容版面配置區 6"/>
          <p:cNvGraphicFramePr>
            <a:graphicFrameLocks noGrp="1"/>
          </p:cNvGraphicFramePr>
          <p:nvPr>
            <p:ph idx="4294967295"/>
            <p:extLst>
              <p:ext uri="{D42A27DB-BD31-4B8C-83A1-F6EECF244321}">
                <p14:modId xmlns:p14="http://schemas.microsoft.com/office/powerpoint/2010/main" val="1877105801"/>
              </p:ext>
            </p:extLst>
          </p:nvPr>
        </p:nvGraphicFramePr>
        <p:xfrm>
          <a:off x="1373140" y="977538"/>
          <a:ext cx="6151188" cy="2019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向下箭號 11"/>
          <p:cNvSpPr/>
          <p:nvPr/>
        </p:nvSpPr>
        <p:spPr>
          <a:xfrm>
            <a:off x="3486150" y="3082925"/>
            <a:ext cx="1873250" cy="363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0">
              <a:latin typeface="微軟正黑體" pitchFamily="34" charset="-120"/>
              <a:ea typeface="微軟正黑體" pitchFamily="34" charset="-120"/>
            </a:endParaRPr>
          </a:p>
        </p:txBody>
      </p:sp>
      <p:sp>
        <p:nvSpPr>
          <p:cNvPr id="72709" name="Text Box 5"/>
          <p:cNvSpPr txBox="1">
            <a:spLocks noChangeArrowheads="1"/>
          </p:cNvSpPr>
          <p:nvPr/>
        </p:nvSpPr>
        <p:spPr bwMode="auto">
          <a:xfrm>
            <a:off x="250825" y="5919788"/>
            <a:ext cx="8820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spcBef>
                <a:spcPct val="20000"/>
              </a:spcBef>
            </a:pPr>
            <a:r>
              <a:rPr lang="zh-TW" altLang="en-US" sz="1100" b="0">
                <a:latin typeface="微軟正黑體" pitchFamily="34" charset="-120"/>
                <a:ea typeface="微軟正黑體" pitchFamily="34" charset="-120"/>
              </a:rPr>
              <a:t>資料來源</a:t>
            </a:r>
            <a:r>
              <a:rPr lang="en-US" altLang="zh-TW" sz="1100" b="0">
                <a:latin typeface="微軟正黑體" pitchFamily="34" charset="-120"/>
                <a:ea typeface="微軟正黑體" pitchFamily="34" charset="-120"/>
              </a:rPr>
              <a:t>:</a:t>
            </a:r>
            <a:r>
              <a:rPr lang="zh-TW" altLang="en-US" sz="1100" b="0">
                <a:latin typeface="微軟正黑體" pitchFamily="34" charset="-120"/>
                <a:ea typeface="微軟正黑體" pitchFamily="34" charset="-120"/>
              </a:rPr>
              <a:t>彭博資訊，元大寶來投信整理，日期：</a:t>
            </a:r>
            <a:r>
              <a:rPr lang="en-US" altLang="zh-TW" sz="1100" b="0">
                <a:latin typeface="微軟正黑體" pitchFamily="34" charset="-120"/>
                <a:ea typeface="微軟正黑體" pitchFamily="34" charset="-120"/>
              </a:rPr>
              <a:t>2012/12 </a:t>
            </a:r>
            <a:r>
              <a:rPr lang="zh-TW" altLang="en-US" sz="1100" b="0">
                <a:latin typeface="微軟正黑體" pitchFamily="34" charset="-120"/>
                <a:ea typeface="微軟正黑體" pitchFamily="34" charset="-120"/>
              </a:rPr>
              <a:t>，以上信評機構分別為</a:t>
            </a:r>
            <a:r>
              <a:rPr lang="en-US" altLang="zh-TW" sz="1100" b="0">
                <a:latin typeface="微軟正黑體" pitchFamily="34" charset="-120"/>
                <a:ea typeface="微軟正黑體" pitchFamily="34" charset="-120"/>
              </a:rPr>
              <a:t>Moody’s</a:t>
            </a:r>
            <a:r>
              <a:rPr lang="zh-TW" altLang="en-US" sz="1100" b="0">
                <a:latin typeface="微軟正黑體" pitchFamily="34" charset="-120"/>
                <a:ea typeface="微軟正黑體" pitchFamily="34" charset="-120"/>
              </a:rPr>
              <a:t>、</a:t>
            </a:r>
            <a:r>
              <a:rPr lang="en-US" altLang="zh-TW" sz="1100" b="0">
                <a:latin typeface="微軟正黑體" pitchFamily="34" charset="-120"/>
                <a:ea typeface="微軟正黑體" pitchFamily="34" charset="-120"/>
              </a:rPr>
              <a:t>S&amp;P</a:t>
            </a:r>
            <a:r>
              <a:rPr lang="zh-TW" altLang="en-US" sz="1100" b="0">
                <a:latin typeface="微軟正黑體" pitchFamily="34" charset="-120"/>
                <a:ea typeface="微軟正黑體" pitchFamily="34" charset="-120"/>
              </a:rPr>
              <a:t>、</a:t>
            </a:r>
            <a:r>
              <a:rPr lang="en-US" altLang="zh-TW" sz="1100" b="0">
                <a:latin typeface="微軟正黑體" pitchFamily="34" charset="-120"/>
                <a:ea typeface="微軟正黑體" pitchFamily="34" charset="-120"/>
              </a:rPr>
              <a:t>Fitch</a:t>
            </a:r>
            <a:r>
              <a:rPr lang="zh-TW" altLang="en-US" sz="1100" b="0">
                <a:latin typeface="微軟正黑體" pitchFamily="34" charset="-120"/>
                <a:ea typeface="微軟正黑體" pitchFamily="34" charset="-120"/>
              </a:rPr>
              <a:t>及</a:t>
            </a:r>
            <a:r>
              <a:rPr lang="en-US" altLang="en-US" sz="1100" b="0">
                <a:latin typeface="微軟正黑體" pitchFamily="34" charset="-120"/>
                <a:ea typeface="微軟正黑體" pitchFamily="34" charset="-120"/>
              </a:rPr>
              <a:t>Japan Credit Rating Agency</a:t>
            </a:r>
            <a:r>
              <a:rPr lang="zh-TW" altLang="en-US" sz="1100" b="0">
                <a:latin typeface="微軟正黑體" pitchFamily="34" charset="-120"/>
                <a:ea typeface="微軟正黑體" pitchFamily="34" charset="-120"/>
              </a:rPr>
              <a:t>。</a:t>
            </a:r>
          </a:p>
          <a:p>
            <a:pPr>
              <a:spcBef>
                <a:spcPct val="20000"/>
              </a:spcBef>
            </a:pPr>
            <a:r>
              <a:rPr lang="zh-TW" altLang="en-US" sz="1100" b="0">
                <a:latin typeface="微軟正黑體" pitchFamily="34" charset="-120"/>
                <a:ea typeface="微軟正黑體" pitchFamily="34" charset="-120"/>
              </a:rPr>
              <a:t>說明：韓國、印尼及菲律賓於</a:t>
            </a:r>
            <a:r>
              <a:rPr lang="en-US" altLang="zh-TW" sz="1100" b="0">
                <a:latin typeface="微軟正黑體" pitchFamily="34" charset="-120"/>
                <a:ea typeface="微軟正黑體" pitchFamily="34" charset="-120"/>
              </a:rPr>
              <a:t>2012</a:t>
            </a:r>
            <a:r>
              <a:rPr lang="zh-TW" altLang="en-US" sz="1100" b="0">
                <a:latin typeface="微軟正黑體" pitchFamily="34" charset="-120"/>
                <a:ea typeface="微軟正黑體" pitchFamily="34" charset="-120"/>
              </a:rPr>
              <a:t>年先後獲得評等調升，香港、印尼及韓國今年亦在升等觀察名單。</a:t>
            </a:r>
          </a:p>
        </p:txBody>
      </p:sp>
      <p:sp>
        <p:nvSpPr>
          <p:cNvPr id="14" name="向下箭號 13"/>
          <p:cNvSpPr/>
          <p:nvPr/>
        </p:nvSpPr>
        <p:spPr>
          <a:xfrm>
            <a:off x="3522663" y="4941888"/>
            <a:ext cx="1871662"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b="0">
              <a:latin typeface="微軟正黑體" pitchFamily="34" charset="-120"/>
              <a:ea typeface="微軟正黑體" pitchFamily="34" charset="-120"/>
            </a:endParaRPr>
          </a:p>
        </p:txBody>
      </p:sp>
      <p:sp>
        <p:nvSpPr>
          <p:cNvPr id="15" name="文字方塊 14"/>
          <p:cNvSpPr txBox="1"/>
          <p:nvPr/>
        </p:nvSpPr>
        <p:spPr>
          <a:xfrm>
            <a:off x="2771775" y="5364163"/>
            <a:ext cx="3600450" cy="368300"/>
          </a:xfrm>
          <a:prstGeom prst="rect">
            <a:avLst/>
          </a:prstGeom>
          <a:noFill/>
          <a:ln w="25400">
            <a:solidFill>
              <a:schemeClr val="accent1">
                <a:lumMod val="60000"/>
                <a:lumOff val="40000"/>
              </a:schemeClr>
            </a:solidFill>
          </a:ln>
        </p:spPr>
        <p:txBody>
          <a:bodyPr>
            <a:spAutoFit/>
          </a:bodyPr>
          <a:lstStyle/>
          <a:p>
            <a:pPr>
              <a:defRPr/>
            </a:pPr>
            <a:r>
              <a:rPr lang="zh-TW" altLang="en-US" b="0" dirty="0">
                <a:latin typeface="微軟正黑體" pitchFamily="34" charset="-120"/>
                <a:ea typeface="微軟正黑體" pitchFamily="34" charset="-120"/>
              </a:rPr>
              <a:t>經由流動性篩選，選出成分債券</a:t>
            </a:r>
          </a:p>
        </p:txBody>
      </p:sp>
      <p:sp>
        <p:nvSpPr>
          <p:cNvPr id="72712" name="投影片編號版面配置區 3"/>
          <p:cNvSpPr txBox="1">
            <a:spLocks noGrp="1"/>
          </p:cNvSpPr>
          <p:nvPr/>
        </p:nvSpPr>
        <p:spPr bwMode="auto">
          <a:xfrm>
            <a:off x="6902450"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Arial" charset="0"/>
                <a:ea typeface="標楷體" pitchFamily="65" charset="-120"/>
              </a:defRPr>
            </a:lvl1pPr>
            <a:lvl2pPr>
              <a:defRPr kumimoji="1" sz="2200">
                <a:solidFill>
                  <a:schemeClr val="tx1"/>
                </a:solidFill>
                <a:latin typeface="Arial" charset="0"/>
                <a:ea typeface="標楷體" pitchFamily="65" charset="-120"/>
              </a:defRPr>
            </a:lvl2pPr>
            <a:lvl3pPr>
              <a:defRPr kumimoji="1" sz="2200">
                <a:solidFill>
                  <a:schemeClr val="tx1"/>
                </a:solidFill>
                <a:latin typeface="Arial" charset="0"/>
                <a:ea typeface="標楷體" pitchFamily="65" charset="-120"/>
              </a:defRPr>
            </a:lvl3pPr>
            <a:lvl4pPr>
              <a:defRPr kumimoji="1" sz="2200">
                <a:solidFill>
                  <a:schemeClr val="tx1"/>
                </a:solidFill>
                <a:latin typeface="Arial" charset="0"/>
                <a:ea typeface="標楷體" pitchFamily="65" charset="-120"/>
              </a:defRPr>
            </a:lvl4pPr>
            <a:lvl5pPr>
              <a:defRPr kumimoji="1" sz="2200">
                <a:solidFill>
                  <a:schemeClr val="tx1"/>
                </a:solidFill>
                <a:latin typeface="Arial" charset="0"/>
                <a:ea typeface="標楷體" pitchFamily="65" charset="-120"/>
              </a:defRPr>
            </a:lvl5pPr>
            <a:lvl6pPr eaLnBrk="0" hangingPunct="0">
              <a:defRPr kumimoji="1" sz="2200">
                <a:solidFill>
                  <a:schemeClr val="tx1"/>
                </a:solidFill>
                <a:latin typeface="Arial" charset="0"/>
                <a:ea typeface="標楷體" pitchFamily="65" charset="-120"/>
              </a:defRPr>
            </a:lvl6pPr>
            <a:lvl7pPr eaLnBrk="0" hangingPunct="0">
              <a:defRPr kumimoji="1" sz="2200">
                <a:solidFill>
                  <a:schemeClr val="tx1"/>
                </a:solidFill>
                <a:latin typeface="Arial" charset="0"/>
                <a:ea typeface="標楷體" pitchFamily="65" charset="-120"/>
              </a:defRPr>
            </a:lvl7pPr>
            <a:lvl8pPr eaLnBrk="0" hangingPunct="0">
              <a:defRPr kumimoji="1" sz="2200">
                <a:solidFill>
                  <a:schemeClr val="tx1"/>
                </a:solidFill>
                <a:latin typeface="Arial" charset="0"/>
                <a:ea typeface="標楷體" pitchFamily="65" charset="-120"/>
              </a:defRPr>
            </a:lvl8pPr>
            <a:lvl9pPr eaLnBrk="0" hangingPunct="0">
              <a:defRPr kumimoji="1" sz="2200">
                <a:solidFill>
                  <a:schemeClr val="tx1"/>
                </a:solidFill>
                <a:latin typeface="Arial" charset="0"/>
                <a:ea typeface="標楷體" pitchFamily="65" charset="-120"/>
              </a:defRPr>
            </a:lvl9pPr>
          </a:lstStyle>
          <a:p>
            <a:pPr algn="r"/>
            <a:fld id="{21614C2E-B031-4E7F-B18F-8FC3CD479D62}" type="slidenum">
              <a:rPr lang="en-US" altLang="zh-TW" sz="1400" b="0">
                <a:latin typeface="微軟正黑體" pitchFamily="34" charset="-120"/>
                <a:ea typeface="微軟正黑體" pitchFamily="34" charset="-120"/>
              </a:rPr>
              <a:pPr algn="r"/>
              <a:t>53</a:t>
            </a:fld>
            <a:endParaRPr lang="en-US" altLang="zh-TW" sz="1400" b="0">
              <a:latin typeface="微軟正黑體" pitchFamily="34" charset="-120"/>
              <a:ea typeface="微軟正黑體" pitchFamily="34" charset="-120"/>
            </a:endParaRPr>
          </a:p>
        </p:txBody>
      </p:sp>
      <p:pic>
        <p:nvPicPr>
          <p:cNvPr id="7271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13" y="3608388"/>
            <a:ext cx="7583487"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Tree>
    <p:extLst>
      <p:ext uri="{BB962C8B-B14F-4D97-AF65-F5344CB8AC3E}">
        <p14:creationId xmlns:p14="http://schemas.microsoft.com/office/powerpoint/2010/main" val="19659789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AutoShape 5" descr="%96%8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b="0">
              <a:latin typeface="微軟正黑體" pitchFamily="34" charset="-120"/>
              <a:ea typeface="微軟正黑體" pitchFamily="34" charset="-120"/>
            </a:endParaRPr>
          </a:p>
        </p:txBody>
      </p:sp>
      <p:sp>
        <p:nvSpPr>
          <p:cNvPr id="118787" name="文字方塊 14"/>
          <p:cNvSpPr txBox="1">
            <a:spLocks noChangeArrowheads="1"/>
          </p:cNvSpPr>
          <p:nvPr/>
        </p:nvSpPr>
        <p:spPr bwMode="auto">
          <a:xfrm>
            <a:off x="250825" y="2857500"/>
            <a:ext cx="5545138" cy="336550"/>
          </a:xfrm>
          <a:prstGeom prst="rect">
            <a:avLst/>
          </a:prstGeom>
          <a:solidFill>
            <a:srgbClr val="008CB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ctr" eaLnBrk="1" hangingPunct="1"/>
            <a:r>
              <a:rPr lang="en-US" altLang="zh-TW" sz="1600" b="0">
                <a:solidFill>
                  <a:schemeClr val="bg1"/>
                </a:solidFill>
                <a:latin typeface="微軟正黑體" pitchFamily="34" charset="-120"/>
                <a:ea typeface="微軟正黑體" pitchFamily="34" charset="-120"/>
              </a:rPr>
              <a:t> </a:t>
            </a:r>
            <a:r>
              <a:rPr lang="zh-TW" altLang="en-US" sz="1600" b="0">
                <a:solidFill>
                  <a:schemeClr val="bg1"/>
                </a:solidFill>
                <a:latin typeface="微軟正黑體" pitchFamily="34" charset="-120"/>
                <a:ea typeface="微軟正黑體" pitchFamily="34" charset="-120"/>
              </a:rPr>
              <a:t>七大基本面因子</a:t>
            </a:r>
          </a:p>
        </p:txBody>
      </p:sp>
      <p:sp>
        <p:nvSpPr>
          <p:cNvPr id="16389" name="Rectangle 2"/>
          <p:cNvSpPr>
            <a:spLocks noChangeArrowheads="1"/>
          </p:cNvSpPr>
          <p:nvPr/>
        </p:nvSpPr>
        <p:spPr bwMode="auto">
          <a:xfrm>
            <a:off x="-74613" y="-26988"/>
            <a:ext cx="9326563" cy="946151"/>
          </a:xfrm>
          <a:prstGeom prst="rect">
            <a:avLst/>
          </a:prstGeom>
          <a:noFill/>
          <a:ln w="9525" algn="ctr">
            <a:noFill/>
            <a:miter lim="800000"/>
            <a:headEnd/>
            <a:tailEnd/>
          </a:ln>
        </p:spPr>
        <p:txBody>
          <a:bodyPr>
            <a:spAutoFit/>
          </a:bodyPr>
          <a:lstStyle/>
          <a:p>
            <a:pPr>
              <a:defRPr/>
            </a:pPr>
            <a:r>
              <a:rPr lang="zh-TW" altLang="en-US" sz="2800" b="0" dirty="0">
                <a:solidFill>
                  <a:srgbClr val="00428E"/>
                </a:solidFill>
                <a:latin typeface="微軟正黑體" pitchFamily="34" charset="-120"/>
                <a:ea typeface="微軟正黑體" pitchFamily="34" charset="-120"/>
                <a:cs typeface="+mj-cs"/>
              </a:rPr>
              <a:t>亞太債指數之國家配置邏輯</a:t>
            </a:r>
            <a:endParaRPr lang="en-US" altLang="zh-TW" sz="2800" dirty="0">
              <a:solidFill>
                <a:srgbClr val="00428E"/>
              </a:solidFill>
              <a:latin typeface="微軟正黑體" panose="020B0604030504040204" pitchFamily="34" charset="-120"/>
              <a:ea typeface="微軟正黑體" panose="020B0604030504040204" pitchFamily="34" charset="-120"/>
              <a:cs typeface="Times New Roman" pitchFamily="18" charset="0"/>
            </a:endParaRPr>
          </a:p>
          <a:p>
            <a:pPr>
              <a:defRPr/>
            </a:pPr>
            <a:r>
              <a:rPr lang="en-US" altLang="zh-TW" sz="2800" b="0" dirty="0">
                <a:solidFill>
                  <a:srgbClr val="00428E"/>
                </a:solidFill>
                <a:latin typeface="微軟正黑體" pitchFamily="34" charset="-120"/>
                <a:ea typeface="微軟正黑體" pitchFamily="34" charset="-120"/>
                <a:cs typeface="+mj-cs"/>
                <a:sym typeface="Wingdings" pitchFamily="2" charset="2"/>
              </a:rPr>
              <a:t></a:t>
            </a:r>
            <a:r>
              <a:rPr lang="zh-TW" altLang="en-US" sz="2800" b="0" dirty="0">
                <a:solidFill>
                  <a:srgbClr val="00428E"/>
                </a:solidFill>
                <a:latin typeface="微軟正黑體" pitchFamily="34" charset="-120"/>
                <a:ea typeface="微軟正黑體" pitchFamily="34" charset="-120"/>
                <a:cs typeface="+mj-cs"/>
              </a:rPr>
              <a:t>運用</a:t>
            </a:r>
            <a:r>
              <a:rPr lang="zh-TW" altLang="en-US" sz="2800" b="0" dirty="0">
                <a:solidFill>
                  <a:srgbClr val="FF0000"/>
                </a:solidFill>
                <a:latin typeface="微軟正黑體" pitchFamily="34" charset="-120"/>
                <a:ea typeface="微軟正黑體" pitchFamily="34" charset="-120"/>
                <a:cs typeface="+mj-cs"/>
              </a:rPr>
              <a:t>七大基本面因子決定國家配置</a:t>
            </a:r>
          </a:p>
        </p:txBody>
      </p:sp>
      <p:graphicFrame>
        <p:nvGraphicFramePr>
          <p:cNvPr id="221341" name="Group 157"/>
          <p:cNvGraphicFramePr>
            <a:graphicFrameLocks noGrp="1"/>
          </p:cNvGraphicFramePr>
          <p:nvPr>
            <p:extLst>
              <p:ext uri="{D42A27DB-BD31-4B8C-83A1-F6EECF244321}">
                <p14:modId xmlns:p14="http://schemas.microsoft.com/office/powerpoint/2010/main" val="3274599877"/>
              </p:ext>
            </p:extLst>
          </p:nvPr>
        </p:nvGraphicFramePr>
        <p:xfrm>
          <a:off x="179388" y="3351213"/>
          <a:ext cx="5545137" cy="2863850"/>
        </p:xfrm>
        <a:graphic>
          <a:graphicData uri="http://schemas.openxmlformats.org/drawingml/2006/table">
            <a:tbl>
              <a:tblPr/>
              <a:tblGrid>
                <a:gridCol w="1454150"/>
                <a:gridCol w="3087687"/>
                <a:gridCol w="501650"/>
                <a:gridCol w="501650"/>
              </a:tblGrid>
              <a:tr h="39687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基本面因子</a:t>
                      </a:r>
                      <a:endParaRPr kumimoji="0" lang="zh-TW" altLang="en-US" sz="13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因子摘要</a:t>
                      </a:r>
                      <a:endPar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因子</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權重</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影響</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3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方向</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匯率動能</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過去</a:t>
                      </a: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3</a:t>
                      </a: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個月匯率變動幅度</a:t>
                      </a:r>
                      <a:endPar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20%</a:t>
                      </a:r>
                      <a:endParaRPr kumimoji="0" lang="zh-TW"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匯率風險</a:t>
                      </a:r>
                      <a:endParaRPr kumimoji="0" lang="zh-TW" altLang="en-US" sz="1200" b="1"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過去</a:t>
                      </a: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3</a:t>
                      </a: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個月匯率波動率</a:t>
                      </a:r>
                      <a:endPar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10%</a:t>
                      </a:r>
                      <a:endParaRPr kumimoji="0" lang="zh-TW"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信用品質</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政府負債占</a:t>
                      </a: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GDP </a:t>
                      </a: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比重年增率</a:t>
                      </a: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(YOY)</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10%</a:t>
                      </a:r>
                      <a:endParaRPr kumimoji="0" lang="zh-TW"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經濟成長動能</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GDP</a:t>
                      </a:r>
                      <a:r>
                        <a:rPr kumimoji="0" lang="zh-TW" altLang="en-US" sz="1200" b="0" i="0" u="none" strike="noStrike" cap="none" normalizeH="0" baseline="0" dirty="0" smtClean="0">
                          <a:ln>
                            <a:noFill/>
                          </a:ln>
                          <a:solidFill>
                            <a:schemeClr val="tx1"/>
                          </a:solidFill>
                          <a:effectLst/>
                          <a:latin typeface="微軟正黑體" pitchFamily="34" charset="-120"/>
                          <a:ea typeface="微軟正黑體" pitchFamily="34" charset="-120"/>
                          <a:cs typeface="Arial" charset="0"/>
                        </a:rPr>
                        <a:t>年增率</a:t>
                      </a: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(YOY)</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10%</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未來經濟成長預估</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市場預估下一期</a:t>
                      </a:r>
                      <a:r>
                        <a:rPr kumimoji="0" lang="en-US"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GDP</a:t>
                      </a:r>
                      <a:r>
                        <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年增率</a:t>
                      </a:r>
                      <a:r>
                        <a:rPr kumimoji="0" lang="en-US"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(YOY)</a:t>
                      </a:r>
                      <a:endParaRPr kumimoji="0" lang="zh-TW" altLang="zh-TW"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20%</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債券殖利率</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指標十年期公債殖利率</a:t>
                      </a:r>
                      <a:endPar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20%</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Arial" charset="0"/>
                        </a:rPr>
                        <a:t>未來債券價格預估</a:t>
                      </a:r>
                      <a:endParaRPr kumimoji="0" lang="zh-TW" altLang="en-US" sz="12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Arial" charset="0"/>
                        </a:rPr>
                        <a:t>市場預估未來指標十年期公債殖利率變動</a:t>
                      </a:r>
                      <a:endParaRPr kumimoji="0"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en-US"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10%</a:t>
                      </a:r>
                      <a:endParaRPr kumimoji="0" lang="zh-TW" altLang="zh-TW" sz="1200" b="0"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tab pos="1019175" algn="l"/>
                        </a:tabLst>
                      </a:pPr>
                      <a:r>
                        <a:rPr kumimoji="0" lang="zh-TW" altLang="zh-TW" sz="1200" b="1" i="0" u="none" strike="noStrike" cap="none" normalizeH="0" baseline="0" dirty="0" smtClean="0">
                          <a:ln>
                            <a:noFill/>
                          </a:ln>
                          <a:solidFill>
                            <a:schemeClr val="tx1"/>
                          </a:solidFill>
                          <a:effectLst/>
                          <a:latin typeface="微軟正黑體" pitchFamily="34" charset="-120"/>
                          <a:ea typeface="微軟正黑體" pitchFamily="34" charset="-12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8836" name="Text Box 5"/>
          <p:cNvSpPr txBox="1">
            <a:spLocks noChangeArrowheads="1"/>
          </p:cNvSpPr>
          <p:nvPr/>
        </p:nvSpPr>
        <p:spPr bwMode="auto">
          <a:xfrm>
            <a:off x="179388" y="6169025"/>
            <a:ext cx="42481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100" b="0">
                <a:latin typeface="微軟正黑體" pitchFamily="34" charset="-120"/>
                <a:ea typeface="微軟正黑體" pitchFamily="34" charset="-120"/>
              </a:rPr>
              <a:t>資料來源</a:t>
            </a:r>
            <a:r>
              <a:rPr lang="en-US" altLang="zh-TW" sz="1100" b="0">
                <a:latin typeface="微軟正黑體" pitchFamily="34" charset="-120"/>
                <a:ea typeface="微軟正黑體" pitchFamily="34" charset="-120"/>
              </a:rPr>
              <a:t>:</a:t>
            </a:r>
            <a:r>
              <a:rPr lang="zh-TW" altLang="en-US" sz="1100" b="0">
                <a:latin typeface="微軟正黑體" pitchFamily="34" charset="-120"/>
                <a:ea typeface="微軟正黑體" pitchFamily="34" charset="-120"/>
              </a:rPr>
              <a:t>野村國際香港，日期：</a:t>
            </a:r>
            <a:r>
              <a:rPr lang="en-US" altLang="zh-TW" sz="1100" b="0">
                <a:latin typeface="微軟正黑體" pitchFamily="34" charset="-120"/>
                <a:ea typeface="微軟正黑體" pitchFamily="34" charset="-120"/>
              </a:rPr>
              <a:t>2013/10</a:t>
            </a:r>
          </a:p>
        </p:txBody>
      </p:sp>
      <p:sp>
        <p:nvSpPr>
          <p:cNvPr id="118837" name="文字方塊 4"/>
          <p:cNvSpPr txBox="1">
            <a:spLocks noChangeArrowheads="1"/>
          </p:cNvSpPr>
          <p:nvPr/>
        </p:nvSpPr>
        <p:spPr bwMode="auto">
          <a:xfrm>
            <a:off x="137914" y="1240671"/>
            <a:ext cx="87122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buSzPct val="50000"/>
              <a:buFont typeface="Wingdings" pitchFamily="2" charset="2"/>
              <a:buChar char="n"/>
            </a:pPr>
            <a:r>
              <a:rPr lang="zh-TW" altLang="en-US" b="0" dirty="0">
                <a:latin typeface="微軟正黑體" pitchFamily="34" charset="-120"/>
                <a:ea typeface="微軟正黑體" pitchFamily="34" charset="-120"/>
              </a:rPr>
              <a:t>本指數首創以</a:t>
            </a:r>
            <a:r>
              <a:rPr lang="zh-TW" altLang="en-US" dirty="0">
                <a:solidFill>
                  <a:srgbClr val="FF0000"/>
                </a:solidFill>
                <a:latin typeface="微軟正黑體" pitchFamily="34" charset="-120"/>
                <a:ea typeface="微軟正黑體" pitchFamily="34" charset="-120"/>
              </a:rPr>
              <a:t>七項基本面因子</a:t>
            </a:r>
            <a:r>
              <a:rPr lang="zh-TW" altLang="en-US" b="0" dirty="0">
                <a:latin typeface="微軟正黑體" pitchFamily="34" charset="-120"/>
                <a:ea typeface="微軟正黑體" pitchFamily="34" charset="-120"/>
              </a:rPr>
              <a:t>評估個別國家基本面相對強弱勢，並賦予不同權重。針對個別基本面因子，國家由高至低排列，排名前者可分配到較高之因子權重，個別國家所分配之因子權重總和即為其當期之國家權重。由於七項基本面因子包含了匯率及債劵殖利率，而新興市場的債劵及貨幣價格波動普遍大於成熟市場。因此，相較於市值計價的指數，本指數更能掌握到市場的脈動。</a:t>
            </a:r>
          </a:p>
          <a:p>
            <a:pPr eaLnBrk="1" hangingPunct="1">
              <a:buSzPct val="50000"/>
              <a:buFont typeface="Wingdings" pitchFamily="2" charset="2"/>
              <a:buChar char="n"/>
            </a:pPr>
            <a:endParaRPr lang="zh-TW" altLang="en-US" sz="2000" b="0" dirty="0">
              <a:latin typeface="微軟正黑體" pitchFamily="34" charset="-120"/>
              <a:ea typeface="微軟正黑體" pitchFamily="34" charset="-120"/>
            </a:endParaRPr>
          </a:p>
        </p:txBody>
      </p:sp>
      <p:sp>
        <p:nvSpPr>
          <p:cNvPr id="118838" name="文字方塊 14"/>
          <p:cNvSpPr txBox="1">
            <a:spLocks noChangeArrowheads="1"/>
          </p:cNvSpPr>
          <p:nvPr/>
        </p:nvSpPr>
        <p:spPr bwMode="auto">
          <a:xfrm>
            <a:off x="6011863" y="2857500"/>
            <a:ext cx="2881312" cy="336550"/>
          </a:xfrm>
          <a:prstGeom prst="rect">
            <a:avLst/>
          </a:prstGeom>
          <a:solidFill>
            <a:srgbClr val="008CB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ctr" eaLnBrk="1" hangingPunct="1"/>
            <a:r>
              <a:rPr lang="en-US" altLang="zh-TW" sz="1600" b="0">
                <a:solidFill>
                  <a:schemeClr val="bg1"/>
                </a:solidFill>
                <a:latin typeface="微軟正黑體" pitchFamily="34" charset="-120"/>
                <a:ea typeface="微軟正黑體" pitchFamily="34" charset="-120"/>
              </a:rPr>
              <a:t> </a:t>
            </a:r>
            <a:r>
              <a:rPr lang="zh-TW" altLang="en-US" sz="1600" b="0">
                <a:solidFill>
                  <a:schemeClr val="bg1"/>
                </a:solidFill>
                <a:latin typeface="微軟正黑體" pitchFamily="34" charset="-120"/>
                <a:ea typeface="微軟正黑體" pitchFamily="34" charset="-120"/>
              </a:rPr>
              <a:t>投資決策流程</a:t>
            </a:r>
          </a:p>
        </p:txBody>
      </p:sp>
      <p:sp>
        <p:nvSpPr>
          <p:cNvPr id="118839" name="AutoShape 7"/>
          <p:cNvSpPr>
            <a:spLocks noChangeArrowheads="1"/>
          </p:cNvSpPr>
          <p:nvPr/>
        </p:nvSpPr>
        <p:spPr bwMode="auto">
          <a:xfrm>
            <a:off x="5940425" y="3186113"/>
            <a:ext cx="792163"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40" name="Line 105"/>
          <p:cNvSpPr>
            <a:spLocks noChangeShapeType="1"/>
          </p:cNvSpPr>
          <p:nvPr/>
        </p:nvSpPr>
        <p:spPr bwMode="auto">
          <a:xfrm>
            <a:off x="6372225" y="3711575"/>
            <a:ext cx="0" cy="360363"/>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41" name="Line 108"/>
          <p:cNvSpPr>
            <a:spLocks noChangeShapeType="1"/>
          </p:cNvSpPr>
          <p:nvPr/>
        </p:nvSpPr>
        <p:spPr bwMode="auto">
          <a:xfrm>
            <a:off x="6372225" y="4640263"/>
            <a:ext cx="0" cy="360362"/>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42" name="AutoShape 10"/>
          <p:cNvSpPr>
            <a:spLocks noChangeArrowheads="1"/>
          </p:cNvSpPr>
          <p:nvPr/>
        </p:nvSpPr>
        <p:spPr bwMode="auto">
          <a:xfrm>
            <a:off x="6948488" y="5924550"/>
            <a:ext cx="1296987" cy="4333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642 w 21600"/>
              <a:gd name="T13" fmla="*/ 2656 h 21600"/>
              <a:gd name="T14" fmla="*/ 18958 w 21600"/>
              <a:gd name="T15" fmla="*/ 18944 h 21600"/>
            </a:gdLst>
            <a:ahLst/>
            <a:cxnLst>
              <a:cxn ang="T8">
                <a:pos x="T0" y="T1"/>
              </a:cxn>
              <a:cxn ang="T9">
                <a:pos x="T2" y="T3"/>
              </a:cxn>
              <a:cxn ang="T10">
                <a:pos x="T4" y="T5"/>
              </a:cxn>
              <a:cxn ang="T11">
                <a:pos x="T6" y="T7"/>
              </a:cxn>
            </a:cxnLst>
            <a:rect l="T12" t="T13" r="T14" b="T15"/>
            <a:pathLst>
              <a:path w="21600" h="21600">
                <a:moveTo>
                  <a:pt x="0" y="0"/>
                </a:moveTo>
                <a:lnTo>
                  <a:pt x="1683" y="21600"/>
                </a:lnTo>
                <a:lnTo>
                  <a:pt x="19917" y="21600"/>
                </a:lnTo>
                <a:lnTo>
                  <a:pt x="21600" y="0"/>
                </a:lnTo>
                <a:lnTo>
                  <a:pt x="0" y="0"/>
                </a:lnTo>
                <a:close/>
              </a:path>
            </a:pathLst>
          </a:custGeom>
          <a:solidFill>
            <a:srgbClr val="C0CAB6"/>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43" name="Line 112"/>
          <p:cNvSpPr>
            <a:spLocks noChangeShapeType="1"/>
          </p:cNvSpPr>
          <p:nvPr/>
        </p:nvSpPr>
        <p:spPr bwMode="auto">
          <a:xfrm>
            <a:off x="6443663" y="5640388"/>
            <a:ext cx="1152525" cy="288925"/>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44" name="AutoShape 7"/>
          <p:cNvSpPr>
            <a:spLocks noChangeArrowheads="1"/>
          </p:cNvSpPr>
          <p:nvPr/>
        </p:nvSpPr>
        <p:spPr bwMode="auto">
          <a:xfrm>
            <a:off x="5940425" y="4071938"/>
            <a:ext cx="719138"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45" name="AutoShape 7"/>
          <p:cNvSpPr>
            <a:spLocks noChangeArrowheads="1"/>
          </p:cNvSpPr>
          <p:nvPr/>
        </p:nvSpPr>
        <p:spPr bwMode="auto">
          <a:xfrm>
            <a:off x="6011863" y="5000625"/>
            <a:ext cx="719137" cy="5286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46" name="AutoShape 7"/>
          <p:cNvSpPr>
            <a:spLocks noChangeArrowheads="1"/>
          </p:cNvSpPr>
          <p:nvPr/>
        </p:nvSpPr>
        <p:spPr bwMode="auto">
          <a:xfrm>
            <a:off x="6804025" y="3186113"/>
            <a:ext cx="719138"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47" name="Line 121"/>
          <p:cNvSpPr>
            <a:spLocks noChangeShapeType="1"/>
          </p:cNvSpPr>
          <p:nvPr/>
        </p:nvSpPr>
        <p:spPr bwMode="auto">
          <a:xfrm>
            <a:off x="7235825" y="3711575"/>
            <a:ext cx="0" cy="360363"/>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48" name="Line 122"/>
          <p:cNvSpPr>
            <a:spLocks noChangeShapeType="1"/>
          </p:cNvSpPr>
          <p:nvPr/>
        </p:nvSpPr>
        <p:spPr bwMode="auto">
          <a:xfrm>
            <a:off x="7235825" y="4640263"/>
            <a:ext cx="0" cy="360362"/>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49" name="AutoShape 7"/>
          <p:cNvSpPr>
            <a:spLocks noChangeArrowheads="1"/>
          </p:cNvSpPr>
          <p:nvPr/>
        </p:nvSpPr>
        <p:spPr bwMode="auto">
          <a:xfrm>
            <a:off x="6804025" y="4114800"/>
            <a:ext cx="719138" cy="5286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50" name="AutoShape 7"/>
          <p:cNvSpPr>
            <a:spLocks noChangeArrowheads="1"/>
          </p:cNvSpPr>
          <p:nvPr/>
        </p:nvSpPr>
        <p:spPr bwMode="auto">
          <a:xfrm>
            <a:off x="6875463" y="5043488"/>
            <a:ext cx="719137"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51" name="AutoShape 7"/>
          <p:cNvSpPr>
            <a:spLocks noChangeArrowheads="1"/>
          </p:cNvSpPr>
          <p:nvPr/>
        </p:nvSpPr>
        <p:spPr bwMode="auto">
          <a:xfrm>
            <a:off x="8101013" y="3214688"/>
            <a:ext cx="719137"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52" name="Line 131"/>
          <p:cNvSpPr>
            <a:spLocks noChangeShapeType="1"/>
          </p:cNvSpPr>
          <p:nvPr/>
        </p:nvSpPr>
        <p:spPr bwMode="auto">
          <a:xfrm>
            <a:off x="8532813" y="3783013"/>
            <a:ext cx="0" cy="360362"/>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53" name="Line 132"/>
          <p:cNvSpPr>
            <a:spLocks noChangeShapeType="1"/>
          </p:cNvSpPr>
          <p:nvPr/>
        </p:nvSpPr>
        <p:spPr bwMode="auto">
          <a:xfrm>
            <a:off x="8532813" y="4711700"/>
            <a:ext cx="0" cy="360363"/>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54" name="AutoShape 7"/>
          <p:cNvSpPr>
            <a:spLocks noChangeArrowheads="1"/>
          </p:cNvSpPr>
          <p:nvPr/>
        </p:nvSpPr>
        <p:spPr bwMode="auto">
          <a:xfrm>
            <a:off x="8101013" y="4143375"/>
            <a:ext cx="719137" cy="5286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55" name="AutoShape 7"/>
          <p:cNvSpPr>
            <a:spLocks noChangeArrowheads="1"/>
          </p:cNvSpPr>
          <p:nvPr/>
        </p:nvSpPr>
        <p:spPr bwMode="auto">
          <a:xfrm>
            <a:off x="8172450" y="5072063"/>
            <a:ext cx="719138" cy="5286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E3EDE4"/>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latin typeface="微軟正黑體" pitchFamily="34" charset="-120"/>
              <a:ea typeface="微軟正黑體" pitchFamily="34" charset="-120"/>
            </a:endParaRPr>
          </a:p>
        </p:txBody>
      </p:sp>
      <p:sp>
        <p:nvSpPr>
          <p:cNvPr id="118856" name="Line 135"/>
          <p:cNvSpPr>
            <a:spLocks noChangeShapeType="1"/>
          </p:cNvSpPr>
          <p:nvPr/>
        </p:nvSpPr>
        <p:spPr bwMode="auto">
          <a:xfrm>
            <a:off x="7235825" y="5570538"/>
            <a:ext cx="360363" cy="358775"/>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57" name="Line 136"/>
          <p:cNvSpPr>
            <a:spLocks noChangeShapeType="1"/>
          </p:cNvSpPr>
          <p:nvPr/>
        </p:nvSpPr>
        <p:spPr bwMode="auto">
          <a:xfrm flipH="1">
            <a:off x="7596188" y="5640388"/>
            <a:ext cx="1008062" cy="288925"/>
          </a:xfrm>
          <a:prstGeom prst="line">
            <a:avLst/>
          </a:prstGeom>
          <a:noFill/>
          <a:ln w="9525">
            <a:solidFill>
              <a:schemeClr val="tx1"/>
            </a:solidFill>
            <a:round/>
            <a:headE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TW" altLang="en-US">
              <a:latin typeface="微軟正黑體" pitchFamily="34" charset="-120"/>
              <a:ea typeface="微軟正黑體" pitchFamily="34" charset="-120"/>
            </a:endParaRPr>
          </a:p>
        </p:txBody>
      </p:sp>
      <p:sp>
        <p:nvSpPr>
          <p:cNvPr id="118858" name="Text Box 137"/>
          <p:cNvSpPr txBox="1">
            <a:spLocks noChangeArrowheads="1"/>
          </p:cNvSpPr>
          <p:nvPr/>
        </p:nvSpPr>
        <p:spPr bwMode="auto">
          <a:xfrm>
            <a:off x="5940425" y="3368675"/>
            <a:ext cx="936625" cy="2746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匯率動能</a:t>
            </a:r>
          </a:p>
        </p:txBody>
      </p:sp>
      <p:sp>
        <p:nvSpPr>
          <p:cNvPr id="118859" name="Text Box 138"/>
          <p:cNvSpPr txBox="1">
            <a:spLocks noChangeArrowheads="1"/>
          </p:cNvSpPr>
          <p:nvPr/>
        </p:nvSpPr>
        <p:spPr bwMode="auto">
          <a:xfrm>
            <a:off x="6804025" y="3297238"/>
            <a:ext cx="936625" cy="27463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匯率風險</a:t>
            </a:r>
          </a:p>
        </p:txBody>
      </p:sp>
      <p:sp>
        <p:nvSpPr>
          <p:cNvPr id="118860" name="Text Box 139"/>
          <p:cNvSpPr txBox="1">
            <a:spLocks noChangeArrowheads="1"/>
          </p:cNvSpPr>
          <p:nvPr/>
        </p:nvSpPr>
        <p:spPr bwMode="auto">
          <a:xfrm>
            <a:off x="8099425" y="3186113"/>
            <a:ext cx="936625" cy="457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未來債券價格預估</a:t>
            </a:r>
          </a:p>
        </p:txBody>
      </p:sp>
      <p:sp>
        <p:nvSpPr>
          <p:cNvPr id="118861" name="Text Box 140"/>
          <p:cNvSpPr txBox="1">
            <a:spLocks noChangeArrowheads="1"/>
          </p:cNvSpPr>
          <p:nvPr/>
        </p:nvSpPr>
        <p:spPr bwMode="auto">
          <a:xfrm>
            <a:off x="5940425" y="4225925"/>
            <a:ext cx="863600" cy="2746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國家排序</a:t>
            </a:r>
          </a:p>
        </p:txBody>
      </p:sp>
      <p:sp>
        <p:nvSpPr>
          <p:cNvPr id="118862" name="Text Box 141"/>
          <p:cNvSpPr txBox="1">
            <a:spLocks noChangeArrowheads="1"/>
          </p:cNvSpPr>
          <p:nvPr/>
        </p:nvSpPr>
        <p:spPr bwMode="auto">
          <a:xfrm>
            <a:off x="6804025" y="4225925"/>
            <a:ext cx="863600" cy="2746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國家排序</a:t>
            </a:r>
          </a:p>
        </p:txBody>
      </p:sp>
      <p:sp>
        <p:nvSpPr>
          <p:cNvPr id="118863" name="Text Box 142"/>
          <p:cNvSpPr txBox="1">
            <a:spLocks noChangeArrowheads="1"/>
          </p:cNvSpPr>
          <p:nvPr/>
        </p:nvSpPr>
        <p:spPr bwMode="auto">
          <a:xfrm>
            <a:off x="8101013" y="4214813"/>
            <a:ext cx="863600" cy="27463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國家排序</a:t>
            </a:r>
          </a:p>
        </p:txBody>
      </p:sp>
      <p:sp>
        <p:nvSpPr>
          <p:cNvPr id="118864" name="Text Box 143"/>
          <p:cNvSpPr txBox="1">
            <a:spLocks noChangeArrowheads="1"/>
          </p:cNvSpPr>
          <p:nvPr/>
        </p:nvSpPr>
        <p:spPr bwMode="auto">
          <a:xfrm>
            <a:off x="6156325" y="5154613"/>
            <a:ext cx="647700" cy="27463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權重</a:t>
            </a:r>
          </a:p>
        </p:txBody>
      </p:sp>
      <p:sp>
        <p:nvSpPr>
          <p:cNvPr id="118865" name="Text Box 144"/>
          <p:cNvSpPr txBox="1">
            <a:spLocks noChangeArrowheads="1"/>
          </p:cNvSpPr>
          <p:nvPr/>
        </p:nvSpPr>
        <p:spPr bwMode="auto">
          <a:xfrm>
            <a:off x="7019925" y="5154613"/>
            <a:ext cx="647700" cy="27463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權重</a:t>
            </a:r>
          </a:p>
        </p:txBody>
      </p:sp>
      <p:sp>
        <p:nvSpPr>
          <p:cNvPr id="118866" name="Text Box 145"/>
          <p:cNvSpPr txBox="1">
            <a:spLocks noChangeArrowheads="1"/>
          </p:cNvSpPr>
          <p:nvPr/>
        </p:nvSpPr>
        <p:spPr bwMode="auto">
          <a:xfrm>
            <a:off x="8316913" y="5226050"/>
            <a:ext cx="647700" cy="2746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權重</a:t>
            </a:r>
          </a:p>
        </p:txBody>
      </p:sp>
      <p:sp>
        <p:nvSpPr>
          <p:cNvPr id="118867" name="Text Box 146"/>
          <p:cNvSpPr txBox="1">
            <a:spLocks noChangeArrowheads="1"/>
          </p:cNvSpPr>
          <p:nvPr/>
        </p:nvSpPr>
        <p:spPr bwMode="auto">
          <a:xfrm>
            <a:off x="7643813" y="3276600"/>
            <a:ext cx="792162" cy="3667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en-US" altLang="zh-TW" b="0">
                <a:latin typeface="微軟正黑體" pitchFamily="34" charset="-120"/>
                <a:ea typeface="微軟正黑體" pitchFamily="34" charset="-120"/>
              </a:rPr>
              <a:t>…</a:t>
            </a:r>
          </a:p>
        </p:txBody>
      </p:sp>
      <p:sp>
        <p:nvSpPr>
          <p:cNvPr id="118868" name="Text Box 149"/>
          <p:cNvSpPr txBox="1">
            <a:spLocks noChangeArrowheads="1"/>
          </p:cNvSpPr>
          <p:nvPr/>
        </p:nvSpPr>
        <p:spPr bwMode="auto">
          <a:xfrm>
            <a:off x="7667625" y="4205288"/>
            <a:ext cx="792163" cy="3667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en-US" altLang="zh-TW" b="0">
                <a:latin typeface="微軟正黑體" pitchFamily="34" charset="-120"/>
                <a:ea typeface="微軟正黑體" pitchFamily="34" charset="-120"/>
              </a:rPr>
              <a:t>…</a:t>
            </a:r>
          </a:p>
        </p:txBody>
      </p:sp>
      <p:sp>
        <p:nvSpPr>
          <p:cNvPr id="118869" name="Text Box 150"/>
          <p:cNvSpPr txBox="1">
            <a:spLocks noChangeArrowheads="1"/>
          </p:cNvSpPr>
          <p:nvPr/>
        </p:nvSpPr>
        <p:spPr bwMode="auto">
          <a:xfrm>
            <a:off x="7740650" y="5062538"/>
            <a:ext cx="792163" cy="36671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en-US" altLang="zh-TW" b="0">
                <a:latin typeface="微軟正黑體" pitchFamily="34" charset="-120"/>
                <a:ea typeface="微軟正黑體" pitchFamily="34" charset="-120"/>
              </a:rPr>
              <a:t>…</a:t>
            </a:r>
          </a:p>
        </p:txBody>
      </p:sp>
      <p:sp>
        <p:nvSpPr>
          <p:cNvPr id="118870" name="Text Box 151"/>
          <p:cNvSpPr txBox="1">
            <a:spLocks noChangeArrowheads="1"/>
          </p:cNvSpPr>
          <p:nvPr/>
        </p:nvSpPr>
        <p:spPr bwMode="auto">
          <a:xfrm>
            <a:off x="7307263" y="6083300"/>
            <a:ext cx="936625" cy="2746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spcBef>
                <a:spcPct val="50000"/>
              </a:spcBef>
            </a:pPr>
            <a:r>
              <a:rPr lang="zh-TW" altLang="en-US" sz="1200" b="0">
                <a:latin typeface="微軟正黑體" pitchFamily="34" charset="-120"/>
                <a:ea typeface="微軟正黑體" pitchFamily="34" charset="-120"/>
              </a:rPr>
              <a:t>最終權重</a:t>
            </a:r>
          </a:p>
        </p:txBody>
      </p:sp>
      <p:sp>
        <p:nvSpPr>
          <p:cNvPr id="118871" name="投影片編號版面配置區 3"/>
          <p:cNvSpPr txBox="1">
            <a:spLocks noGrp="1"/>
          </p:cNvSpPr>
          <p:nvPr/>
        </p:nvSpPr>
        <p:spPr bwMode="auto">
          <a:xfrm>
            <a:off x="6902450"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0BB5BAA9-956F-450B-ACF5-3A8FE00F3B8E}" type="slidenum">
              <a:rPr lang="en-US" altLang="zh-TW" sz="1400" b="0">
                <a:latin typeface="微軟正黑體" pitchFamily="34" charset="-120"/>
                <a:ea typeface="微軟正黑體" pitchFamily="34" charset="-120"/>
              </a:rPr>
              <a:pPr algn="r" eaLnBrk="1" hangingPunct="1"/>
              <a:t>54</a:t>
            </a:fld>
            <a:endParaRPr lang="en-US" altLang="zh-TW" sz="1400" b="0">
              <a:latin typeface="微軟正黑體" pitchFamily="34" charset="-120"/>
              <a:ea typeface="微軟正黑體" pitchFamily="34" charset="-120"/>
            </a:endParaRPr>
          </a:p>
        </p:txBody>
      </p:sp>
    </p:spTree>
    <p:extLst>
      <p:ext uri="{BB962C8B-B14F-4D97-AF65-F5344CB8AC3E}">
        <p14:creationId xmlns:p14="http://schemas.microsoft.com/office/powerpoint/2010/main" val="3109224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9050"/>
            <a:ext cx="9144000" cy="836613"/>
          </a:xfrm>
        </p:spPr>
        <p:txBody>
          <a:bodyPr/>
          <a:lstStyle/>
          <a:p>
            <a:pPr>
              <a:defRPr/>
            </a:pPr>
            <a:r>
              <a:rPr lang="zh-TW" altLang="en-US" sz="2800" dirty="0">
                <a:cs typeface="Times New Roman" pitchFamily="18" charset="0"/>
              </a:rPr>
              <a:t>基金目前資產配置</a:t>
            </a:r>
          </a:p>
        </p:txBody>
      </p:sp>
      <p:sp>
        <p:nvSpPr>
          <p:cNvPr id="121859" name="文字方塊 1"/>
          <p:cNvSpPr txBox="1">
            <a:spLocks noChangeArrowheads="1"/>
          </p:cNvSpPr>
          <p:nvPr/>
        </p:nvSpPr>
        <p:spPr bwMode="auto">
          <a:xfrm>
            <a:off x="47625" y="890588"/>
            <a:ext cx="880268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spcBef>
                <a:spcPct val="20000"/>
              </a:spcBef>
              <a:buFontTx/>
              <a:buChar char="•"/>
            </a:pPr>
            <a:r>
              <a:rPr lang="zh-TW" altLang="en-US" sz="2000" b="0">
                <a:latin typeface="微軟正黑體" pitchFamily="34" charset="-120"/>
                <a:ea typeface="微軟正黑體" pitchFamily="34" charset="-120"/>
              </a:rPr>
              <a:t>基金目前債券比例約為  </a:t>
            </a:r>
            <a:r>
              <a:rPr lang="zh-TW" altLang="en-US" sz="2000" b="0" u="sng">
                <a:latin typeface="微軟正黑體" pitchFamily="34" charset="-120"/>
                <a:ea typeface="微軟正黑體" pitchFamily="34" charset="-120"/>
              </a:rPr>
              <a:t> </a:t>
            </a:r>
            <a:r>
              <a:rPr lang="en-US" altLang="zh-TW" sz="2000" b="0" u="sng">
                <a:latin typeface="微軟正黑體" pitchFamily="34" charset="-120"/>
                <a:ea typeface="微軟正黑體" pitchFamily="34" charset="-120"/>
              </a:rPr>
              <a:t>95.40</a:t>
            </a:r>
            <a:r>
              <a:rPr lang="en-US" altLang="zh-TW" sz="2000" b="0">
                <a:latin typeface="微軟正黑體" pitchFamily="34" charset="-120"/>
                <a:ea typeface="微軟正黑體" pitchFamily="34" charset="-120"/>
              </a:rPr>
              <a:t> %</a:t>
            </a:r>
          </a:p>
          <a:p>
            <a:pPr>
              <a:spcBef>
                <a:spcPct val="20000"/>
              </a:spcBef>
              <a:buFontTx/>
              <a:buChar char="•"/>
            </a:pPr>
            <a:r>
              <a:rPr lang="zh-TW" altLang="en-US" sz="2000" b="0">
                <a:latin typeface="微軟正黑體" pitchFamily="34" charset="-120"/>
                <a:ea typeface="微軟正黑體" pitchFamily="34" charset="-120"/>
              </a:rPr>
              <a:t>基金整體收益率約為 </a:t>
            </a:r>
            <a:r>
              <a:rPr lang="en-US" altLang="zh-TW" sz="2000" b="0" u="sng">
                <a:latin typeface="微軟正黑體" pitchFamily="34" charset="-120"/>
                <a:ea typeface="微軟正黑體" pitchFamily="34" charset="-120"/>
              </a:rPr>
              <a:t>3.32</a:t>
            </a:r>
            <a:r>
              <a:rPr lang="en-US" altLang="zh-TW" sz="2000" b="0">
                <a:latin typeface="微軟正黑體" pitchFamily="34" charset="-120"/>
                <a:ea typeface="微軟正黑體" pitchFamily="34" charset="-120"/>
              </a:rPr>
              <a:t> %  </a:t>
            </a:r>
          </a:p>
          <a:p>
            <a:pPr>
              <a:spcBef>
                <a:spcPct val="20000"/>
              </a:spcBef>
              <a:buFontTx/>
              <a:buChar char="•"/>
            </a:pPr>
            <a:r>
              <a:rPr lang="zh-TW" altLang="en-US" sz="2000" b="0">
                <a:latin typeface="微軟正黑體" pitchFamily="34" charset="-120"/>
                <a:ea typeface="微軟正黑體" pitchFamily="34" charset="-120"/>
              </a:rPr>
              <a:t>基金整體存續期間約為  </a:t>
            </a:r>
            <a:r>
              <a:rPr lang="en-US" altLang="zh-TW" sz="2000" b="0" u="sng">
                <a:latin typeface="微軟正黑體" pitchFamily="34" charset="-120"/>
                <a:ea typeface="微軟正黑體" pitchFamily="34" charset="-120"/>
              </a:rPr>
              <a:t>6.02</a:t>
            </a:r>
            <a:r>
              <a:rPr lang="en-US" altLang="zh-TW" sz="2000" b="0">
                <a:latin typeface="微軟正黑體" pitchFamily="34" charset="-120"/>
                <a:ea typeface="微軟正黑體" pitchFamily="34" charset="-120"/>
              </a:rPr>
              <a:t> </a:t>
            </a:r>
            <a:r>
              <a:rPr lang="zh-TW" altLang="en-US" sz="2000" b="0">
                <a:latin typeface="微軟正黑體" pitchFamily="34" charset="-120"/>
                <a:ea typeface="微軟正黑體" pitchFamily="34" charset="-120"/>
              </a:rPr>
              <a:t>年</a:t>
            </a:r>
            <a:endParaRPr lang="en-US" altLang="zh-TW" sz="2000" b="0">
              <a:latin typeface="微軟正黑體" pitchFamily="34" charset="-120"/>
              <a:ea typeface="微軟正黑體" pitchFamily="34" charset="-120"/>
            </a:endParaRPr>
          </a:p>
        </p:txBody>
      </p:sp>
      <p:sp>
        <p:nvSpPr>
          <p:cNvPr id="121860" name="Text Box 9"/>
          <p:cNvSpPr txBox="1">
            <a:spLocks noChangeArrowheads="1"/>
          </p:cNvSpPr>
          <p:nvPr/>
        </p:nvSpPr>
        <p:spPr bwMode="auto">
          <a:xfrm>
            <a:off x="177800" y="6021388"/>
            <a:ext cx="84248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eaLnBrk="1" hangingPunct="1"/>
            <a:r>
              <a:rPr lang="zh-TW" altLang="en-US" sz="1200" b="0">
                <a:latin typeface="微軟正黑體" pitchFamily="34" charset="-120"/>
                <a:ea typeface="微軟正黑體" pitchFamily="34" charset="-120"/>
              </a:rPr>
              <a:t>資料來源：野村、彭博資訊並經元大寶來投信整理，資料日期：</a:t>
            </a:r>
            <a:r>
              <a:rPr lang="en-US" altLang="zh-TW" sz="1200" b="0">
                <a:latin typeface="微軟正黑體" pitchFamily="34" charset="-120"/>
                <a:ea typeface="微軟正黑體" pitchFamily="34" charset="-120"/>
              </a:rPr>
              <a:t>2015/1/23</a:t>
            </a:r>
            <a:r>
              <a:rPr lang="zh-TW" altLang="en-US" sz="1200" b="0">
                <a:latin typeface="微軟正黑體" pitchFamily="34" charset="-120"/>
                <a:ea typeface="微軟正黑體" pitchFamily="34" charset="-120"/>
              </a:rPr>
              <a:t>，新臺幣計價。</a:t>
            </a:r>
            <a:endParaRPr lang="en-US" altLang="zh-TW" sz="1200" b="0">
              <a:latin typeface="微軟正黑體" pitchFamily="34" charset="-120"/>
              <a:ea typeface="微軟正黑體" pitchFamily="34" charset="-120"/>
            </a:endParaRPr>
          </a:p>
          <a:p>
            <a:pPr eaLnBrk="1" hangingPunct="1"/>
            <a:r>
              <a:rPr lang="zh-TW" altLang="en-US" sz="1200" b="0">
                <a:solidFill>
                  <a:srgbClr val="FF0000"/>
                </a:solidFill>
                <a:latin typeface="微軟正黑體" pitchFamily="34" charset="-120"/>
                <a:ea typeface="微軟正黑體" pitchFamily="34" charset="-120"/>
              </a:rPr>
              <a:t>警語：</a:t>
            </a:r>
            <a:r>
              <a:rPr lang="zh-TW" altLang="zh-TW" sz="1200" b="0">
                <a:solidFill>
                  <a:srgbClr val="FF0000"/>
                </a:solidFill>
                <a:latin typeface="微軟正黑體" pitchFamily="34" charset="-120"/>
                <a:ea typeface="微軟正黑體" pitchFamily="34" charset="-120"/>
              </a:rPr>
              <a:t>未來實際投資將視當時投資環境調整</a:t>
            </a:r>
            <a:endParaRPr lang="zh-TW" altLang="en-US" sz="1200" b="0">
              <a:solidFill>
                <a:srgbClr val="FF0000"/>
              </a:solidFill>
              <a:latin typeface="微軟正黑體" pitchFamily="34" charset="-120"/>
              <a:ea typeface="微軟正黑體" pitchFamily="34" charset="-120"/>
            </a:endParaRPr>
          </a:p>
        </p:txBody>
      </p:sp>
      <p:graphicFrame>
        <p:nvGraphicFramePr>
          <p:cNvPr id="121861" name="Group 5"/>
          <p:cNvGraphicFramePr>
            <a:graphicFrameLocks noGrp="1"/>
          </p:cNvGraphicFramePr>
          <p:nvPr>
            <p:extLst>
              <p:ext uri="{D42A27DB-BD31-4B8C-83A1-F6EECF244321}">
                <p14:modId xmlns:p14="http://schemas.microsoft.com/office/powerpoint/2010/main" val="4029688545"/>
              </p:ext>
            </p:extLst>
          </p:nvPr>
        </p:nvGraphicFramePr>
        <p:xfrm>
          <a:off x="206375" y="2349500"/>
          <a:ext cx="4135438" cy="3662366"/>
        </p:xfrm>
        <a:graphic>
          <a:graphicData uri="http://schemas.openxmlformats.org/drawingml/2006/table">
            <a:tbl>
              <a:tblPr/>
              <a:tblGrid>
                <a:gridCol w="936625"/>
                <a:gridCol w="504825"/>
                <a:gridCol w="819150"/>
                <a:gridCol w="620713"/>
                <a:gridCol w="547687"/>
                <a:gridCol w="706438"/>
              </a:tblGrid>
              <a:tr h="57626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國家</a:t>
                      </a:r>
                      <a:r>
                        <a:rPr kumimoji="1" lang="en-US" altLang="zh-TW" sz="1000" b="1" i="0" u="none" strike="noStrike" cap="none" normalizeH="0" baseline="0" smtClean="0">
                          <a:ln>
                            <a:noFill/>
                          </a:ln>
                          <a:solidFill>
                            <a:schemeClr val="bg1"/>
                          </a:solidFill>
                          <a:effectLst/>
                          <a:latin typeface="Arial" charset="0"/>
                          <a:ea typeface="新細明體" pitchFamily="18" charset="-120"/>
                          <a:cs typeface="Arial" charset="0"/>
                        </a:rPr>
                        <a:t>/</a:t>
                      </a:r>
                    </a:p>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指數</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票面</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息率</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到期殖利率</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en-US" altLang="zh-TW" sz="1000" b="1" i="0" u="none" strike="noStrike" cap="none" normalizeH="0" baseline="0" smtClean="0">
                          <a:ln>
                            <a:noFill/>
                          </a:ln>
                          <a:solidFill>
                            <a:schemeClr val="bg1"/>
                          </a:solidFill>
                          <a:effectLst/>
                          <a:latin typeface="Arial" charset="0"/>
                          <a:ea typeface="新細明體" pitchFamily="18" charset="-120"/>
                          <a:cs typeface="Arial" charset="0"/>
                        </a:rPr>
                        <a:t>(Yield-To-Maturity)</a:t>
                      </a:r>
                      <a:endParaRPr kumimoji="1" lang="en-US" altLang="zh-TW" sz="1000" b="1" i="0" u="none" strike="noStrike" cap="none" normalizeH="0" baseline="0" smtClean="0">
                        <a:ln>
                          <a:noFill/>
                        </a:ln>
                        <a:solidFill>
                          <a:schemeClr val="bg1"/>
                        </a:solidFill>
                        <a:effectLst/>
                        <a:latin typeface="Arial" charset="0"/>
                        <a:ea typeface="新細明體" pitchFamily="18" charset="-120"/>
                      </a:endParaRP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存續</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期間</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債券</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檔數</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國家</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權重</a:t>
                      </a:r>
                      <a:r>
                        <a:rPr kumimoji="1" lang="en-US" altLang="zh-TW" sz="1000" b="1" i="0" u="none" strike="noStrike" cap="none" normalizeH="0" baseline="0" smtClean="0">
                          <a:ln>
                            <a:noFill/>
                          </a:ln>
                          <a:solidFill>
                            <a:schemeClr val="bg1"/>
                          </a:solidFill>
                          <a:effectLst/>
                          <a:latin typeface="Arial" charset="0"/>
                          <a:ea typeface="新細明體" pitchFamily="18" charset="-120"/>
                        </a:rPr>
                        <a:t>(%)</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r>
              <a:tr h="2746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中國</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3.4</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21</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746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澳洲</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2.4</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18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10.1</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香港</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1.5</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0.8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4.1</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63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13.0</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印尼</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8.7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7.2</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南韓　</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2.2</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11.9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馬來西亞</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4.0</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紐西蘭</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6</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19.6</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菲律賓</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3.5</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7.6</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9.5</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新加坡</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2.8</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1.5</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17</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11.2</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泰國</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4.1</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2.4</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6.0</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21</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合計</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4.6</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3.3</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5.9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259</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100</a:t>
                      </a:r>
                    </a:p>
                  </a:txBody>
                  <a:tcPr marT="45696" marB="45696"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r>
            </a:tbl>
          </a:graphicData>
        </a:graphic>
      </p:graphicFrame>
      <p:graphicFrame>
        <p:nvGraphicFramePr>
          <p:cNvPr id="121954" name="Group 98"/>
          <p:cNvGraphicFramePr>
            <a:graphicFrameLocks noGrp="1"/>
          </p:cNvGraphicFramePr>
          <p:nvPr>
            <p:extLst>
              <p:ext uri="{D42A27DB-BD31-4B8C-83A1-F6EECF244321}">
                <p14:modId xmlns:p14="http://schemas.microsoft.com/office/powerpoint/2010/main" val="2998218650"/>
              </p:ext>
            </p:extLst>
          </p:nvPr>
        </p:nvGraphicFramePr>
        <p:xfrm>
          <a:off x="4714875" y="2349500"/>
          <a:ext cx="4135438" cy="3689353"/>
        </p:xfrm>
        <a:graphic>
          <a:graphicData uri="http://schemas.openxmlformats.org/drawingml/2006/table">
            <a:tbl>
              <a:tblPr/>
              <a:tblGrid>
                <a:gridCol w="822325"/>
                <a:gridCol w="485775"/>
                <a:gridCol w="896938"/>
                <a:gridCol w="633412"/>
                <a:gridCol w="615950"/>
                <a:gridCol w="681038"/>
              </a:tblGrid>
              <a:tr h="5746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國家</a:t>
                      </a:r>
                      <a:r>
                        <a:rPr kumimoji="1" lang="en-US" altLang="zh-TW" sz="1000" b="1" i="0" u="none" strike="noStrike" cap="none" normalizeH="0" baseline="0" smtClean="0">
                          <a:ln>
                            <a:noFill/>
                          </a:ln>
                          <a:solidFill>
                            <a:schemeClr val="bg1"/>
                          </a:solidFill>
                          <a:effectLst/>
                          <a:latin typeface="Arial" charset="0"/>
                          <a:ea typeface="新細明體" pitchFamily="18" charset="-120"/>
                          <a:cs typeface="Arial" charset="0"/>
                        </a:rPr>
                        <a:t>/</a:t>
                      </a:r>
                    </a:p>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指數</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票面</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息率</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到期殖利率</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en-US" altLang="zh-TW" sz="1000" b="1" i="0" u="none" strike="noStrike" cap="none" normalizeH="0" baseline="0" smtClean="0">
                          <a:ln>
                            <a:noFill/>
                          </a:ln>
                          <a:solidFill>
                            <a:schemeClr val="bg1"/>
                          </a:solidFill>
                          <a:effectLst/>
                          <a:latin typeface="Arial" charset="0"/>
                          <a:ea typeface="新細明體" pitchFamily="18" charset="-120"/>
                          <a:cs typeface="Arial" charset="0"/>
                        </a:rPr>
                        <a:t>(Yield-To-Maturity)</a:t>
                      </a:r>
                      <a:endParaRPr kumimoji="1" lang="en-US" altLang="zh-TW" sz="1000" b="1" i="0" u="none" strike="noStrike" cap="none" normalizeH="0" baseline="0" smtClean="0">
                        <a:ln>
                          <a:noFill/>
                        </a:ln>
                        <a:solidFill>
                          <a:schemeClr val="bg1"/>
                        </a:solidFill>
                        <a:effectLst/>
                        <a:latin typeface="Arial" charset="0"/>
                        <a:ea typeface="新細明體" pitchFamily="18" charset="-120"/>
                      </a:endParaRP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存續</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期間</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債券</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檔數</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000" b="1" i="0" u="none" strike="noStrike" cap="none" normalizeH="0" baseline="0" smtClean="0">
                          <a:ln>
                            <a:noFill/>
                          </a:ln>
                          <a:solidFill>
                            <a:schemeClr val="bg1"/>
                          </a:solidFill>
                          <a:effectLst/>
                          <a:latin typeface="Arial" charset="0"/>
                          <a:ea typeface="新細明體" pitchFamily="18" charset="-120"/>
                        </a:rPr>
                        <a:t>基金</a:t>
                      </a:r>
                      <a:br>
                        <a:rPr kumimoji="1" lang="zh-TW" altLang="en-US" sz="1000" b="1" i="0" u="none" strike="noStrike" cap="none" normalizeH="0" baseline="0" smtClean="0">
                          <a:ln>
                            <a:noFill/>
                          </a:ln>
                          <a:solidFill>
                            <a:schemeClr val="bg1"/>
                          </a:solidFill>
                          <a:effectLst/>
                          <a:latin typeface="Arial" charset="0"/>
                          <a:ea typeface="新細明體" pitchFamily="18" charset="-120"/>
                        </a:rPr>
                      </a:br>
                      <a:r>
                        <a:rPr kumimoji="1" lang="zh-TW" altLang="en-US" sz="1000" b="1" i="0" u="none" strike="noStrike" cap="none" normalizeH="0" baseline="0" smtClean="0">
                          <a:ln>
                            <a:noFill/>
                          </a:ln>
                          <a:solidFill>
                            <a:schemeClr val="bg1"/>
                          </a:solidFill>
                          <a:effectLst/>
                          <a:latin typeface="Arial" charset="0"/>
                          <a:ea typeface="新細明體" pitchFamily="18" charset="-120"/>
                        </a:rPr>
                        <a:t>權重</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475A8D"/>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中國</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2.8</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澳洲</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4.2</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2.2</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3032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香港</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1.6</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0.9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4.7</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4.7</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印尼</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8.3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新細明體" pitchFamily="18" charset="-120"/>
                        </a:rPr>
                        <a:t>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標楷體" pitchFamily="65" charset="-120"/>
                        </a:rPr>
                        <a:t>14.4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南韓　</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3.1</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8.5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7.1</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馬來西亞</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新細明體" pitchFamily="18" charset="-120"/>
                        </a:rPr>
                        <a:t>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標楷體" pitchFamily="65" charset="-120"/>
                        </a:rPr>
                        <a:t>11.6</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紐西蘭</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4.7</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7.4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746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菲律賓</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5.6</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3.1</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新細明體" pitchFamily="18" charset="-120"/>
                        </a:rPr>
                        <a:t>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rgbClr val="CC0000"/>
                          </a:solidFill>
                          <a:effectLst/>
                          <a:latin typeface="Arial" charset="0"/>
                          <a:ea typeface="標楷體" pitchFamily="65" charset="-120"/>
                        </a:rPr>
                        <a:t>19.2</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新加坡</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2.7</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5.8</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9.3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09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泰國</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3.9</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2.3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6.5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5</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標楷體" pitchFamily="65" charset="-120"/>
                        </a:rPr>
                        <a:t>11.4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FF"/>
                    </a:solidFill>
                  </a:tcPr>
                </a:tc>
              </a:tr>
              <a:tr h="282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新細明體" pitchFamily="18" charset="-120"/>
                        </a:rPr>
                        <a:t>合計</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5.1</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3.3</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6.0</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38</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95.4</a:t>
                      </a:r>
                    </a:p>
                  </a:txBody>
                  <a:tcPr marT="45685" marB="45685"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7DDEB"/>
                    </a:solidFill>
                  </a:tcPr>
                </a:tc>
              </a:tr>
            </a:tbl>
          </a:graphicData>
        </a:graphic>
      </p:graphicFrame>
      <p:sp>
        <p:nvSpPr>
          <p:cNvPr id="122047" name="投影片編號版面配置區 3"/>
          <p:cNvSpPr txBox="1">
            <a:spLocks noGrp="1"/>
          </p:cNvSpPr>
          <p:nvPr/>
        </p:nvSpPr>
        <p:spPr bwMode="auto">
          <a:xfrm>
            <a:off x="6902450"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9B984264-B000-4E20-8A3A-B97AE361731F}" type="slidenum">
              <a:rPr lang="en-US" altLang="zh-TW" sz="1400" b="0">
                <a:latin typeface="微軟正黑體" pitchFamily="34" charset="-120"/>
                <a:ea typeface="微軟正黑體" pitchFamily="34" charset="-120"/>
              </a:rPr>
              <a:pPr algn="r" eaLnBrk="1" hangingPunct="1"/>
              <a:t>55</a:t>
            </a:fld>
            <a:endParaRPr lang="en-US" altLang="zh-TW" sz="1400" b="0">
              <a:latin typeface="微軟正黑體" pitchFamily="34" charset="-120"/>
              <a:ea typeface="微軟正黑體" pitchFamily="34" charset="-120"/>
            </a:endParaRPr>
          </a:p>
        </p:txBody>
      </p:sp>
      <p:sp>
        <p:nvSpPr>
          <p:cNvPr id="122048" name="文字方塊 2"/>
          <p:cNvSpPr txBox="1">
            <a:spLocks noChangeArrowheads="1"/>
          </p:cNvSpPr>
          <p:nvPr/>
        </p:nvSpPr>
        <p:spPr bwMode="auto">
          <a:xfrm>
            <a:off x="195263" y="1989138"/>
            <a:ext cx="4160837" cy="396875"/>
          </a:xfrm>
          <a:prstGeom prst="rect">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ctr" eaLnBrk="1" hangingPunct="1"/>
            <a:r>
              <a:rPr lang="zh-TW" altLang="zh-TW" sz="2000">
                <a:solidFill>
                  <a:schemeClr val="bg1"/>
                </a:solidFill>
                <a:latin typeface="微軟正黑體" pitchFamily="34" charset="-120"/>
                <a:ea typeface="微軟正黑體" pitchFamily="34" charset="-120"/>
              </a:rPr>
              <a:t>標的指數之國家分布</a:t>
            </a:r>
          </a:p>
        </p:txBody>
      </p:sp>
      <p:sp>
        <p:nvSpPr>
          <p:cNvPr id="122049" name="文字方塊 2"/>
          <p:cNvSpPr txBox="1">
            <a:spLocks noChangeArrowheads="1"/>
          </p:cNvSpPr>
          <p:nvPr/>
        </p:nvSpPr>
        <p:spPr bwMode="auto">
          <a:xfrm>
            <a:off x="4691063" y="1998663"/>
            <a:ext cx="4202112" cy="396875"/>
          </a:xfrm>
          <a:prstGeom prst="rect">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ctr" eaLnBrk="1" hangingPunct="1"/>
            <a:r>
              <a:rPr lang="zh-TW" altLang="zh-TW" sz="2000">
                <a:solidFill>
                  <a:schemeClr val="bg1"/>
                </a:solidFill>
                <a:latin typeface="微軟正黑體" pitchFamily="34" charset="-120"/>
                <a:ea typeface="微軟正黑體" pitchFamily="34" charset="-120"/>
              </a:rPr>
              <a:t>基金投組之國家分布</a:t>
            </a:r>
          </a:p>
        </p:txBody>
      </p:sp>
    </p:spTree>
    <p:extLst>
      <p:ext uri="{BB962C8B-B14F-4D97-AF65-F5344CB8AC3E}">
        <p14:creationId xmlns:p14="http://schemas.microsoft.com/office/powerpoint/2010/main" val="2078947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96838" y="153988"/>
            <a:ext cx="8890000" cy="523220"/>
          </a:xfrm>
        </p:spPr>
        <p:txBody>
          <a:bodyPr anchor="t">
            <a:spAutoFit/>
          </a:bodyPr>
          <a:lstStyle/>
          <a:p>
            <a:r>
              <a:rPr lang="zh-TW" altLang="en-US" sz="2800" dirty="0">
                <a:cs typeface="Times New Roman" pitchFamily="18" charset="0"/>
              </a:rPr>
              <a:t>元大寶來亞太政府公債指數基金小檔案</a:t>
            </a:r>
          </a:p>
        </p:txBody>
      </p:sp>
      <p:graphicFrame>
        <p:nvGraphicFramePr>
          <p:cNvPr id="123907" name="Group 3"/>
          <p:cNvGraphicFramePr>
            <a:graphicFrameLocks noGrp="1"/>
          </p:cNvGraphicFramePr>
          <p:nvPr>
            <p:extLst>
              <p:ext uri="{D42A27DB-BD31-4B8C-83A1-F6EECF244321}">
                <p14:modId xmlns:p14="http://schemas.microsoft.com/office/powerpoint/2010/main" val="1888234738"/>
              </p:ext>
            </p:extLst>
          </p:nvPr>
        </p:nvGraphicFramePr>
        <p:xfrm>
          <a:off x="236538" y="1125538"/>
          <a:ext cx="8656637" cy="4295499"/>
        </p:xfrm>
        <a:graphic>
          <a:graphicData uri="http://schemas.openxmlformats.org/drawingml/2006/table">
            <a:tbl>
              <a:tblPr/>
              <a:tblGrid>
                <a:gridCol w="1743075"/>
                <a:gridCol w="3529012"/>
                <a:gridCol w="1584325"/>
                <a:gridCol w="1800225"/>
              </a:tblGrid>
              <a:tr h="395288">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rgbClr val="FFFFFF"/>
                          </a:solidFill>
                          <a:effectLst/>
                          <a:latin typeface="微軟正黑體" pitchFamily="34" charset="-120"/>
                          <a:ea typeface="微軟正黑體" pitchFamily="34" charset="-120"/>
                        </a:rPr>
                        <a:t>產品名稱</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gridSpan="3">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元大寶來亞太政府公債指數基金</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hMerge="1">
                  <a:txBody>
                    <a:bodyPr/>
                    <a:lstStyle/>
                    <a:p>
                      <a:endParaRPr lang="zh-TW" altLang="en-US"/>
                    </a:p>
                  </a:txBody>
                  <a:tcPr/>
                </a:tc>
                <a:tc hMerge="1">
                  <a:txBody>
                    <a:bodyPr/>
                    <a:lstStyle/>
                    <a:p>
                      <a:endParaRPr lang="zh-TW" altLang="en-US"/>
                    </a:p>
                  </a:txBody>
                  <a:tcPr/>
                </a:tc>
              </a:tr>
              <a:tr h="396875">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操作策略</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本基金投資策略係採用指數化策略，追蹤基金標的指數之績效表現為目標</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hMerge="1">
                  <a:txBody>
                    <a:bodyPr/>
                    <a:lstStyle/>
                    <a:p>
                      <a:endParaRPr lang="zh-TW" altLang="en-US"/>
                    </a:p>
                  </a:txBody>
                  <a:tcPr/>
                </a:tc>
                <a:tc hMerge="1">
                  <a:txBody>
                    <a:bodyPr/>
                    <a:lstStyle/>
                    <a:p>
                      <a:endParaRPr lang="zh-TW" altLang="en-US"/>
                    </a:p>
                  </a:txBody>
                  <a:tcPr/>
                </a:tc>
              </a:tr>
              <a:tr h="366713">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投資標的</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gridSpan="3">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投資標的指數涵蓋國家之以當地貨幣計價的政府公債</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hMerge="1">
                  <a:txBody>
                    <a:bodyPr/>
                    <a:lstStyle/>
                    <a:p>
                      <a:endParaRPr lang="zh-TW" altLang="en-US"/>
                    </a:p>
                  </a:txBody>
                  <a:tcPr/>
                </a:tc>
                <a:tc hMerge="1">
                  <a:txBody>
                    <a:bodyPr/>
                    <a:lstStyle/>
                    <a:p>
                      <a:endParaRPr lang="zh-TW" altLang="en-US"/>
                    </a:p>
                  </a:txBody>
                  <a:tcPr/>
                </a:tc>
              </a:tr>
              <a:tr h="579438">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受益權單位類型</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grid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smtClean="0">
                          <a:ln>
                            <a:noFill/>
                          </a:ln>
                          <a:solidFill>
                            <a:schemeClr val="tx1"/>
                          </a:solidFill>
                          <a:effectLst/>
                          <a:latin typeface="微軟正黑體" pitchFamily="34" charset="-120"/>
                          <a:ea typeface="微軟正黑體" pitchFamily="34" charset="-120"/>
                        </a:rPr>
                        <a:t>本基金受益權單位分為不予分配收益之</a:t>
                      </a:r>
                      <a:r>
                        <a:rPr kumimoji="1" lang="en-US" altLang="zh-TW" sz="1600" b="0" i="0" u="none" strike="noStrike" cap="none" normalizeH="0" baseline="0" dirty="0" smtClean="0">
                          <a:ln>
                            <a:noFill/>
                          </a:ln>
                          <a:solidFill>
                            <a:schemeClr val="tx1"/>
                          </a:solidFill>
                          <a:effectLst/>
                          <a:latin typeface="微軟正黑體" pitchFamily="34" charset="-120"/>
                          <a:ea typeface="微軟正黑體" pitchFamily="34" charset="-120"/>
                        </a:rPr>
                        <a:t>A</a:t>
                      </a:r>
                      <a:r>
                        <a:rPr kumimoji="1" lang="zh-TW" altLang="en-US" sz="1600" b="0" i="0" u="none" strike="noStrike" cap="none" normalizeH="0" baseline="0" dirty="0" smtClean="0">
                          <a:ln>
                            <a:noFill/>
                          </a:ln>
                          <a:solidFill>
                            <a:schemeClr val="tx1"/>
                          </a:solidFill>
                          <a:effectLst/>
                          <a:latin typeface="微軟正黑體" pitchFamily="34" charset="-120"/>
                          <a:ea typeface="微軟正黑體" pitchFamily="34" charset="-120"/>
                        </a:rPr>
                        <a:t>類型受益權單位及可分配收益之</a:t>
                      </a:r>
                      <a:r>
                        <a:rPr kumimoji="1" lang="en-US" altLang="zh-TW" sz="1600" b="0" i="0" u="none" strike="noStrike" cap="none" normalizeH="0" baseline="0" dirty="0" smtClean="0">
                          <a:ln>
                            <a:noFill/>
                          </a:ln>
                          <a:solidFill>
                            <a:schemeClr val="tx1"/>
                          </a:solidFill>
                          <a:effectLst/>
                          <a:latin typeface="微軟正黑體" pitchFamily="34" charset="-120"/>
                          <a:ea typeface="微軟正黑體" pitchFamily="34" charset="-120"/>
                        </a:rPr>
                        <a:t>B</a:t>
                      </a:r>
                      <a:r>
                        <a:rPr kumimoji="1" lang="zh-TW" altLang="en-US" sz="1600" b="0" i="0" u="none" strike="noStrike" cap="none" normalizeH="0" baseline="0" dirty="0" smtClean="0">
                          <a:ln>
                            <a:noFill/>
                          </a:ln>
                          <a:solidFill>
                            <a:schemeClr val="tx1"/>
                          </a:solidFill>
                          <a:effectLst/>
                          <a:latin typeface="微軟正黑體" pitchFamily="34" charset="-120"/>
                          <a:ea typeface="微軟正黑體" pitchFamily="34" charset="-120"/>
                        </a:rPr>
                        <a:t>類型受益權單位</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hMerge="1">
                  <a:txBody>
                    <a:bodyPr/>
                    <a:lstStyle/>
                    <a:p>
                      <a:endParaRPr lang="zh-TW" altLang="en-US"/>
                    </a:p>
                  </a:txBody>
                  <a:tcPr/>
                </a:tc>
                <a:tc hMerge="1">
                  <a:txBody>
                    <a:bodyPr/>
                    <a:lstStyle/>
                    <a:p>
                      <a:endParaRPr lang="zh-TW" altLang="en-US"/>
                    </a:p>
                  </a:txBody>
                  <a:tcPr/>
                </a:tc>
              </a:tr>
              <a:tr h="334963">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基金類型</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指數型基金</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計價幣別</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新臺幣</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587375">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標的指數名稱</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野村亞太</a:t>
                      </a: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a:t>
                      </a: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不含日本</a:t>
                      </a: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a:t>
                      </a: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基本面投資等級政府公債指數</a:t>
                      </a:r>
                    </a:p>
                  </a:txBody>
                  <a:tcPr marT="45725" marB="45725" anchor="ctr" horzOverflow="overflow">
                    <a:lnL>
                      <a:noFill/>
                    </a:lnL>
                    <a:lnR w="12700" cap="flat" cmpd="sng" algn="ctr">
                      <a:solidFill>
                        <a:schemeClr val="folHlink"/>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cs typeface="Times New Roman" pitchFamily="18" charset="0"/>
                        </a:rPr>
                        <a:t>風險等級</a:t>
                      </a:r>
                    </a:p>
                  </a:txBody>
                  <a:tcPr marT="45725" marB="45725" anchor="ctr" horzOverflow="overflow">
                    <a:lnL w="12700" cap="flat" cmpd="sng" algn="ctr">
                      <a:solidFill>
                        <a:schemeClr val="folHlink"/>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RR2</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34963">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收益分配</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有，月配息及年配息</a:t>
                      </a:r>
                      <a:r>
                        <a:rPr kumimoji="1" lang="en-US" altLang="zh-TW" sz="1600" b="0" i="0" u="none" strike="noStrike" cap="none" normalizeH="0" baseline="30000" smtClean="0">
                          <a:ln>
                            <a:noFill/>
                          </a:ln>
                          <a:solidFill>
                            <a:schemeClr val="tx1"/>
                          </a:solidFill>
                          <a:effectLst/>
                          <a:latin typeface="微軟正黑體" pitchFamily="34" charset="-120"/>
                          <a:ea typeface="微軟正黑體" pitchFamily="34" charset="-120"/>
                        </a:rPr>
                        <a:t>(</a:t>
                      </a:r>
                      <a:r>
                        <a:rPr kumimoji="1" lang="zh-TW" altLang="en-US" sz="1600" b="0" i="0" u="none" strike="noStrike" cap="none" normalizeH="0" baseline="30000" smtClean="0">
                          <a:ln>
                            <a:noFill/>
                          </a:ln>
                          <a:solidFill>
                            <a:schemeClr val="tx1"/>
                          </a:solidFill>
                          <a:effectLst/>
                          <a:latin typeface="微軟正黑體" pitchFamily="34" charset="-120"/>
                          <a:ea typeface="微軟正黑體" pitchFamily="34" charset="-120"/>
                        </a:rPr>
                        <a:t>註</a:t>
                      </a:r>
                      <a:r>
                        <a:rPr kumimoji="1" lang="en-US" altLang="zh-TW" sz="1600" b="0" i="0" u="none" strike="noStrike" cap="none" normalizeH="0" baseline="30000" smtClean="0">
                          <a:ln>
                            <a:noFill/>
                          </a:ln>
                          <a:solidFill>
                            <a:schemeClr val="tx1"/>
                          </a:solidFill>
                          <a:effectLst/>
                          <a:latin typeface="微軟正黑體" pitchFamily="34" charset="-120"/>
                          <a:ea typeface="微軟正黑體" pitchFamily="34" charset="-120"/>
                        </a:rPr>
                        <a:t>)</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cs typeface="Times New Roman" pitchFamily="18" charset="0"/>
                        </a:rPr>
                        <a:t>保管銀行</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中國信託</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34963">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買回付款日</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T+10</a:t>
                      </a: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個營業日內</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基金經理人</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張勝原</a:t>
                      </a:r>
                      <a:endPar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endParaRP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334963">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經理費</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0.85%</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保管費</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0.23%</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r h="628650">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基金彭博代碼</a:t>
                      </a:r>
                    </a:p>
                  </a:txBody>
                  <a:tcPr marT="45725" marB="45725" anchor="ctr" horzOverflow="overflow">
                    <a:lnL w="12700" cap="flat" cmpd="sng" algn="ctr">
                      <a:solidFill>
                        <a:srgbClr val="B2B2B2"/>
                      </a:solidFill>
                      <a:prstDash val="solid"/>
                      <a:round/>
                      <a:headEnd type="none" w="med" len="med"/>
                      <a:tailEnd type="none" w="med" len="med"/>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A</a:t>
                      </a: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類：</a:t>
                      </a: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YPAPGBA TT</a:t>
                      </a:r>
                    </a:p>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B</a:t>
                      </a:r>
                      <a:r>
                        <a:rPr kumimoji="1" lang="zh-TW" altLang="en-US" sz="1600" b="0" i="0" u="none" strike="noStrike" cap="none" normalizeH="0" baseline="0" smtClean="0">
                          <a:ln>
                            <a:noFill/>
                          </a:ln>
                          <a:solidFill>
                            <a:schemeClr val="tx1"/>
                          </a:solidFill>
                          <a:effectLst/>
                          <a:latin typeface="微軟正黑體" pitchFamily="34" charset="-120"/>
                          <a:ea typeface="微軟正黑體" pitchFamily="34" charset="-120"/>
                        </a:rPr>
                        <a:t>類：</a:t>
                      </a:r>
                      <a:r>
                        <a:rPr kumimoji="1" lang="en-US" altLang="zh-TW" sz="1600" b="0" i="0" u="none" strike="noStrike" cap="none" normalizeH="0" baseline="0" smtClean="0">
                          <a:ln>
                            <a:noFill/>
                          </a:ln>
                          <a:solidFill>
                            <a:schemeClr val="tx1"/>
                          </a:solidFill>
                          <a:effectLst/>
                          <a:latin typeface="微軟正黑體" pitchFamily="34" charset="-120"/>
                          <a:ea typeface="微軟正黑體" pitchFamily="34" charset="-120"/>
                        </a:rPr>
                        <a:t>YPAPGBB TT</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smtClean="0">
                          <a:ln>
                            <a:noFill/>
                          </a:ln>
                          <a:solidFill>
                            <a:srgbClr val="FFFFFF"/>
                          </a:solidFill>
                          <a:effectLst/>
                          <a:latin typeface="微軟正黑體" pitchFamily="34" charset="-120"/>
                          <a:ea typeface="微軟正黑體" pitchFamily="34" charset="-120"/>
                        </a:rPr>
                        <a:t>指數彭博代碼</a:t>
                      </a:r>
                    </a:p>
                  </a:txBody>
                  <a:tcPr marT="45725" marB="45725" anchor="ctr" horzOverflow="overflow">
                    <a:lnL>
                      <a:noFill/>
                    </a:lnL>
                    <a:lnR>
                      <a:noFill/>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rgbClr val="A6A6A6"/>
                    </a:soli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微軟正黑體" pitchFamily="34" charset="-120"/>
                          <a:ea typeface="微軟正黑體" pitchFamily="34" charset="-120"/>
                        </a:rPr>
                        <a:t>NMFIAFG2</a:t>
                      </a:r>
                      <a:r>
                        <a:rPr kumimoji="1" lang="zh-TW" altLang="en-US" sz="1600" b="0" i="0" u="none" strike="noStrike" cap="none" normalizeH="0" baseline="0" dirty="0" smtClean="0">
                          <a:ln>
                            <a:noFill/>
                          </a:ln>
                          <a:solidFill>
                            <a:schemeClr val="tx1"/>
                          </a:solidFill>
                          <a:effectLst/>
                          <a:latin typeface="微軟正黑體" pitchFamily="34" charset="-120"/>
                          <a:ea typeface="微軟正黑體" pitchFamily="34" charset="-120"/>
                        </a:rPr>
                        <a:t> </a:t>
                      </a:r>
                      <a:r>
                        <a:rPr kumimoji="1" lang="en-US" altLang="zh-TW" sz="1600" b="0" i="0" u="none" strike="noStrike" cap="none" normalizeH="0" baseline="0" dirty="0" smtClean="0">
                          <a:ln>
                            <a:noFill/>
                          </a:ln>
                          <a:solidFill>
                            <a:schemeClr val="tx1"/>
                          </a:solidFill>
                          <a:effectLst/>
                          <a:latin typeface="微軟正黑體" pitchFamily="34" charset="-120"/>
                          <a:ea typeface="微軟正黑體" pitchFamily="34" charset="-120"/>
                        </a:rPr>
                        <a:t>index</a:t>
                      </a:r>
                    </a:p>
                  </a:txBody>
                  <a:tcPr marT="45725" marB="45725" anchor="ctr" horzOverflow="overflow">
                    <a:lnL>
                      <a:noFill/>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a:noFill/>
                    </a:lnTlToBr>
                    <a:lnBlToTr>
                      <a:noFill/>
                    </a:lnBlToTr>
                    <a:solidFill>
                      <a:schemeClr val="bg1"/>
                    </a:solidFill>
                  </a:tcPr>
                </a:tc>
              </a:tr>
            </a:tbl>
          </a:graphicData>
        </a:graphic>
      </p:graphicFrame>
      <p:sp>
        <p:nvSpPr>
          <p:cNvPr id="123954" name="Text Placeholder 16"/>
          <p:cNvSpPr>
            <a:spLocks/>
          </p:cNvSpPr>
          <p:nvPr/>
        </p:nvSpPr>
        <p:spPr bwMode="auto">
          <a:xfrm>
            <a:off x="250825" y="5805488"/>
            <a:ext cx="86423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marL="228600" indent="-228600" defTabSz="957263">
              <a:spcBef>
                <a:spcPct val="20000"/>
              </a:spcBef>
            </a:pPr>
            <a:r>
              <a:rPr lang="zh-TW" altLang="en-GB" sz="1100" b="0">
                <a:latin typeface="微軟正黑體" pitchFamily="34" charset="-120"/>
                <a:ea typeface="微軟正黑體" pitchFamily="34" charset="-120"/>
              </a:rPr>
              <a:t>註：月配息之分配來源乃投資中華民國以外所得之利息收入扣除本基金</a:t>
            </a:r>
            <a:r>
              <a:rPr lang="en-US" altLang="zh-TW" sz="1100" b="0">
                <a:latin typeface="微軟正黑體" pitchFamily="34" charset="-120"/>
                <a:ea typeface="微軟正黑體" pitchFamily="34" charset="-120"/>
              </a:rPr>
              <a:t>B</a:t>
            </a:r>
            <a:r>
              <a:rPr lang="zh-TW" altLang="en-US" sz="1100" b="0">
                <a:latin typeface="微軟正黑體" pitchFamily="34" charset="-120"/>
                <a:ea typeface="微軟正黑體" pitchFamily="34" charset="-120"/>
              </a:rPr>
              <a:t>類型受益權單位應負擔之費用後之可分配收益且不需扣除已實現及未實現之資本損失；年配息之分配來源乃</a:t>
            </a:r>
            <a:r>
              <a:rPr lang="zh-TW" altLang="en-GB" sz="1100" b="0">
                <a:latin typeface="微軟正黑體" pitchFamily="34" charset="-120"/>
                <a:ea typeface="微軟正黑體" pitchFamily="34" charset="-120"/>
              </a:rPr>
              <a:t>收益平準金、投資中華民國以外所得之利息收入、已實現資本利得扣除資本損失（包括已實現及未實現之資本損失）及本基金</a:t>
            </a:r>
            <a:r>
              <a:rPr lang="en-US" altLang="zh-TW" sz="1100" b="0">
                <a:latin typeface="微軟正黑體" pitchFamily="34" charset="-120"/>
                <a:ea typeface="微軟正黑體" pitchFamily="34" charset="-120"/>
              </a:rPr>
              <a:t>B</a:t>
            </a:r>
            <a:r>
              <a:rPr lang="zh-TW" altLang="en-US" sz="1100" b="0">
                <a:latin typeface="微軟正黑體" pitchFamily="34" charset="-120"/>
                <a:ea typeface="微軟正黑體" pitchFamily="34" charset="-120"/>
              </a:rPr>
              <a:t>類型受益權單位應負擔之各項費用後之可分配收益，但分配後不得低於面額</a:t>
            </a:r>
            <a:r>
              <a:rPr lang="en-US" altLang="zh-TW" sz="1100" b="0">
                <a:latin typeface="微軟正黑體" pitchFamily="34" charset="-120"/>
                <a:ea typeface="微軟正黑體" pitchFamily="34" charset="-120"/>
              </a:rPr>
              <a:t>10</a:t>
            </a:r>
            <a:r>
              <a:rPr lang="zh-TW" altLang="en-US" sz="1100" b="0">
                <a:latin typeface="微軟正黑體" pitchFamily="34" charset="-120"/>
                <a:ea typeface="微軟正黑體" pitchFamily="34" charset="-120"/>
              </a:rPr>
              <a:t>元。</a:t>
            </a:r>
            <a:endParaRPr lang="zh-TW" altLang="en-GB" sz="1100" b="0">
              <a:latin typeface="微軟正黑體" pitchFamily="34" charset="-120"/>
              <a:ea typeface="微軟正黑體" pitchFamily="34" charset="-120"/>
            </a:endParaRPr>
          </a:p>
        </p:txBody>
      </p:sp>
      <p:sp>
        <p:nvSpPr>
          <p:cNvPr id="123955" name="投影片編號版面配置區 3"/>
          <p:cNvSpPr txBox="1">
            <a:spLocks noGrp="1"/>
          </p:cNvSpPr>
          <p:nvPr/>
        </p:nvSpPr>
        <p:spPr bwMode="auto">
          <a:xfrm>
            <a:off x="6902450" y="648176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Book Antiqua" pitchFamily="18" charset="0"/>
                <a:ea typeface="標楷體" pitchFamily="65" charset="-120"/>
              </a:defRPr>
            </a:lvl1pPr>
            <a:lvl2pPr marL="742950" indent="-285750" eaLnBrk="0" hangingPunct="0">
              <a:defRPr kumimoji="1" b="1">
                <a:solidFill>
                  <a:schemeClr val="tx1"/>
                </a:solidFill>
                <a:latin typeface="Book Antiqua" pitchFamily="18" charset="0"/>
                <a:ea typeface="標楷體" pitchFamily="65" charset="-120"/>
              </a:defRPr>
            </a:lvl2pPr>
            <a:lvl3pPr marL="1143000" indent="-228600" eaLnBrk="0" hangingPunct="0">
              <a:defRPr kumimoji="1" b="1">
                <a:solidFill>
                  <a:schemeClr val="tx1"/>
                </a:solidFill>
                <a:latin typeface="Book Antiqua" pitchFamily="18" charset="0"/>
                <a:ea typeface="標楷體" pitchFamily="65" charset="-120"/>
              </a:defRPr>
            </a:lvl3pPr>
            <a:lvl4pPr marL="1600200" indent="-228600" eaLnBrk="0" hangingPunct="0">
              <a:defRPr kumimoji="1" b="1">
                <a:solidFill>
                  <a:schemeClr val="tx1"/>
                </a:solidFill>
                <a:latin typeface="Book Antiqua" pitchFamily="18" charset="0"/>
                <a:ea typeface="標楷體" pitchFamily="65" charset="-120"/>
              </a:defRPr>
            </a:lvl4pPr>
            <a:lvl5pPr marL="2057400" indent="-228600" eaLnBrk="0" hangingPunct="0">
              <a:defRPr kumimoji="1" b="1">
                <a:solidFill>
                  <a:schemeClr val="tx1"/>
                </a:solidFill>
                <a:latin typeface="Book Antiqua" pitchFamily="18" charset="0"/>
                <a:ea typeface="標楷體" pitchFamily="65" charset="-120"/>
              </a:defRPr>
            </a:lvl5pPr>
            <a:lvl6pPr marL="25146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6pPr>
            <a:lvl7pPr marL="29718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7pPr>
            <a:lvl8pPr marL="34290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8pPr>
            <a:lvl9pPr marL="3886200" indent="-228600" eaLnBrk="0" fontAlgn="base" hangingPunct="0">
              <a:spcBef>
                <a:spcPct val="0"/>
              </a:spcBef>
              <a:spcAft>
                <a:spcPct val="0"/>
              </a:spcAft>
              <a:defRPr kumimoji="1" b="1">
                <a:solidFill>
                  <a:schemeClr val="tx1"/>
                </a:solidFill>
                <a:latin typeface="Book Antiqua" pitchFamily="18" charset="0"/>
                <a:ea typeface="標楷體" pitchFamily="65" charset="-120"/>
              </a:defRPr>
            </a:lvl9pPr>
          </a:lstStyle>
          <a:p>
            <a:pPr algn="r" eaLnBrk="1" hangingPunct="1"/>
            <a:fld id="{597356E6-DA47-47B2-A7F4-A7EC16D13285}" type="slidenum">
              <a:rPr lang="en-US" altLang="zh-TW" sz="1400" b="0">
                <a:latin typeface="微軟正黑體" pitchFamily="34" charset="-120"/>
                <a:ea typeface="微軟正黑體" pitchFamily="34" charset="-120"/>
              </a:rPr>
              <a:pPr algn="r" eaLnBrk="1" hangingPunct="1"/>
              <a:t>56</a:t>
            </a:fld>
            <a:endParaRPr lang="en-US" altLang="zh-TW" sz="1400" b="0">
              <a:latin typeface="微軟正黑體" pitchFamily="34" charset="-120"/>
              <a:ea typeface="微軟正黑體" pitchFamily="34" charset="-120"/>
            </a:endParaRPr>
          </a:p>
        </p:txBody>
      </p:sp>
    </p:spTree>
    <p:extLst>
      <p:ext uri="{BB962C8B-B14F-4D97-AF65-F5344CB8AC3E}">
        <p14:creationId xmlns:p14="http://schemas.microsoft.com/office/powerpoint/2010/main" val="2078772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投影片編號版面配置區 5"/>
          <p:cNvSpPr>
            <a:spLocks noGrp="1"/>
          </p:cNvSpPr>
          <p:nvPr>
            <p:ph type="sldNum" sz="quarter" idx="4294967295"/>
          </p:nvPr>
        </p:nvSpPr>
        <p:spPr>
          <a:xfrm>
            <a:off x="7010400" y="6481763"/>
            <a:ext cx="2133600" cy="476250"/>
          </a:xfrm>
          <a:prstGeom prst="rect">
            <a:avLst/>
          </a:prstGeom>
          <a:noFill/>
        </p:spPr>
        <p:txBody>
          <a:bodyPr/>
          <a:lstStyle/>
          <a:p>
            <a:fld id="{7E54E7F1-325D-40D3-8251-56EA1C4CF32A}" type="slidenum">
              <a:rPr lang="en-US" altLang="zh-TW" smtClean="0"/>
              <a:pPr/>
              <a:t>57</a:t>
            </a:fld>
            <a:endParaRPr lang="en-US" altLang="zh-TW" smtClean="0"/>
          </a:p>
        </p:txBody>
      </p:sp>
      <p:sp>
        <p:nvSpPr>
          <p:cNvPr id="83970" name="Rectangle 5"/>
          <p:cNvSpPr>
            <a:spLocks noChangeArrowheads="1"/>
          </p:cNvSpPr>
          <p:nvPr/>
        </p:nvSpPr>
        <p:spPr bwMode="auto">
          <a:xfrm>
            <a:off x="0" y="0"/>
            <a:ext cx="9144000" cy="6858000"/>
          </a:xfrm>
          <a:prstGeom prst="rect">
            <a:avLst/>
          </a:prstGeom>
          <a:solidFill>
            <a:schemeClr val="bg1"/>
          </a:solidFill>
          <a:ln w="9525">
            <a:noFill/>
            <a:miter lim="800000"/>
            <a:headEnd/>
            <a:tailEnd/>
          </a:ln>
        </p:spPr>
        <p:txBody>
          <a:bodyPr wrap="none" anchor="ctr"/>
          <a:lstStyle/>
          <a:p>
            <a:endParaRPr lang="zh-TW" altLang="en-US"/>
          </a:p>
        </p:txBody>
      </p:sp>
      <p:pic>
        <p:nvPicPr>
          <p:cNvPr id="83971" name="Picture 3" descr="未命名-1"/>
          <p:cNvPicPr>
            <a:picLocks noChangeAspect="1" noChangeArrowheads="1"/>
          </p:cNvPicPr>
          <p:nvPr/>
        </p:nvPicPr>
        <p:blipFill>
          <a:blip r:embed="rId2"/>
          <a:srcRect l="77214" r="-882" b="84366"/>
          <a:stretch>
            <a:fillRect/>
          </a:stretch>
        </p:blipFill>
        <p:spPr bwMode="auto">
          <a:xfrm>
            <a:off x="3276600" y="5435600"/>
            <a:ext cx="2447925" cy="288925"/>
          </a:xfrm>
          <a:prstGeom prst="rect">
            <a:avLst/>
          </a:prstGeom>
          <a:noFill/>
          <a:ln w="9525">
            <a:noFill/>
            <a:miter lim="800000"/>
            <a:headEnd/>
            <a:tailEnd/>
          </a:ln>
        </p:spPr>
      </p:pic>
      <p:pic>
        <p:nvPicPr>
          <p:cNvPr id="83972" name="Picture 7"/>
          <p:cNvPicPr>
            <a:picLocks noChangeAspect="1" noChangeArrowheads="1"/>
          </p:cNvPicPr>
          <p:nvPr/>
        </p:nvPicPr>
        <p:blipFill>
          <a:blip r:embed="rId3"/>
          <a:srcRect/>
          <a:stretch>
            <a:fillRect/>
          </a:stretch>
        </p:blipFill>
        <p:spPr bwMode="auto">
          <a:xfrm>
            <a:off x="2700338" y="2363788"/>
            <a:ext cx="3832225" cy="1425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10"/>
          <p:cNvGraphicFramePr>
            <a:graphicFrameLocks/>
          </p:cNvGraphicFramePr>
          <p:nvPr>
            <p:extLst>
              <p:ext uri="{D42A27DB-BD31-4B8C-83A1-F6EECF244321}">
                <p14:modId xmlns:p14="http://schemas.microsoft.com/office/powerpoint/2010/main" val="3202962352"/>
              </p:ext>
            </p:extLst>
          </p:nvPr>
        </p:nvGraphicFramePr>
        <p:xfrm>
          <a:off x="755576" y="1145613"/>
          <a:ext cx="7632848" cy="5082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649" name="標題 1"/>
          <p:cNvSpPr>
            <a:spLocks noGrp="1"/>
          </p:cNvSpPr>
          <p:nvPr>
            <p:ph type="title" idx="4294967295"/>
          </p:nvPr>
        </p:nvSpPr>
        <p:spPr>
          <a:xfrm>
            <a:off x="0" y="174625"/>
            <a:ext cx="9144000" cy="517525"/>
          </a:xfrm>
        </p:spPr>
        <p:txBody>
          <a:bodyPr/>
          <a:lstStyle/>
          <a:p>
            <a:pPr eaLnBrk="1" hangingPunct="1"/>
            <a:r>
              <a:rPr lang="en-US" altLang="zh-TW" sz="2800" dirty="0">
                <a:cs typeface="Times New Roman" pitchFamily="18" charset="0"/>
              </a:rPr>
              <a:t>ETF</a:t>
            </a:r>
            <a:r>
              <a:rPr lang="zh-TW" altLang="en-US" sz="2800" dirty="0">
                <a:cs typeface="Times New Roman" pitchFamily="18" charset="0"/>
              </a:rPr>
              <a:t>的管理方式</a:t>
            </a:r>
          </a:p>
        </p:txBody>
      </p:sp>
    </p:spTree>
    <p:extLst>
      <p:ext uri="{BB962C8B-B14F-4D97-AF65-F5344CB8AC3E}">
        <p14:creationId xmlns:p14="http://schemas.microsoft.com/office/powerpoint/2010/main" val="3555815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9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2787650"/>
            <a:ext cx="7985125"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9107" name="Rectangle 3"/>
          <p:cNvSpPr>
            <a:spLocks noChangeArrowheads="1"/>
          </p:cNvSpPr>
          <p:nvPr/>
        </p:nvSpPr>
        <p:spPr bwMode="auto">
          <a:xfrm>
            <a:off x="238125" y="171450"/>
            <a:ext cx="685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1pPr>
            <a:lvl2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2pPr>
            <a:lvl3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3pPr>
            <a:lvl4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4pPr>
            <a:lvl5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5pPr>
            <a:lvl6pPr marL="4572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6pPr>
            <a:lvl7pPr marL="9144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7pPr>
            <a:lvl8pPr marL="13716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8pPr>
            <a:lvl9pPr marL="18288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9pPr>
          </a:lstStyle>
          <a:p>
            <a:r>
              <a:rPr lang="zh-TW" altLang="en-US" sz="2800" b="0" dirty="0">
                <a:solidFill>
                  <a:srgbClr val="00428E"/>
                </a:solidFill>
                <a:effectLst/>
                <a:latin typeface="微軟正黑體" panose="020B0604030504040204" pitchFamily="34" charset="-120"/>
                <a:ea typeface="微軟正黑體" panose="020B0604030504040204" pitchFamily="34" charset="-120"/>
                <a:cs typeface="Times New Roman" pitchFamily="18" charset="0"/>
              </a:rPr>
              <a:t>簡單、透明，是永不退流行的投資趨勢</a:t>
            </a:r>
          </a:p>
        </p:txBody>
      </p:sp>
      <p:sp>
        <p:nvSpPr>
          <p:cNvPr id="1199108" name="Text Box 4"/>
          <p:cNvSpPr txBox="1">
            <a:spLocks noChangeArrowheads="1"/>
          </p:cNvSpPr>
          <p:nvPr/>
        </p:nvSpPr>
        <p:spPr bwMode="auto">
          <a:xfrm>
            <a:off x="2570163" y="2436813"/>
            <a:ext cx="40497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TW" altLang="en-US" dirty="0">
                <a:effectLst/>
                <a:latin typeface="微軟正黑體" panose="020B0604030504040204" pitchFamily="34" charset="-120"/>
                <a:ea typeface="微軟正黑體" panose="020B0604030504040204" pitchFamily="34" charset="-120"/>
              </a:rPr>
              <a:t>全球指數基金發行檔數</a:t>
            </a:r>
          </a:p>
        </p:txBody>
      </p:sp>
      <p:sp>
        <p:nvSpPr>
          <p:cNvPr id="1199109" name="Line 5"/>
          <p:cNvSpPr>
            <a:spLocks noChangeShapeType="1"/>
          </p:cNvSpPr>
          <p:nvPr/>
        </p:nvSpPr>
        <p:spPr bwMode="auto">
          <a:xfrm flipV="1">
            <a:off x="1916113" y="3048000"/>
            <a:ext cx="5935662" cy="1625600"/>
          </a:xfrm>
          <a:prstGeom prst="line">
            <a:avLst/>
          </a:prstGeom>
          <a:noFill/>
          <a:ln w="25400">
            <a:solidFill>
              <a:srgbClr val="99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p>
        </p:txBody>
      </p:sp>
      <p:sp>
        <p:nvSpPr>
          <p:cNvPr id="1199110" name="Text Box 6"/>
          <p:cNvSpPr txBox="1">
            <a:spLocks noChangeArrowheads="1"/>
          </p:cNvSpPr>
          <p:nvPr/>
        </p:nvSpPr>
        <p:spPr bwMode="auto">
          <a:xfrm>
            <a:off x="533400" y="6234113"/>
            <a:ext cx="4033838"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100" b="0">
                <a:solidFill>
                  <a:srgbClr val="333333"/>
                </a:solidFill>
                <a:effectLst/>
                <a:latin typeface="Arial" pitchFamily="34" charset="0"/>
              </a:rPr>
              <a:t>資料來源：</a:t>
            </a:r>
            <a:r>
              <a:rPr lang="en-US" altLang="zh-TW" sz="1100" b="0">
                <a:solidFill>
                  <a:srgbClr val="333333"/>
                </a:solidFill>
                <a:effectLst/>
                <a:latin typeface="Arial" pitchFamily="34" charset="0"/>
              </a:rPr>
              <a:t>Lipper / </a:t>
            </a:r>
            <a:r>
              <a:rPr lang="zh-TW" altLang="en-US" sz="1100" b="0">
                <a:solidFill>
                  <a:srgbClr val="333333"/>
                </a:solidFill>
                <a:effectLst/>
                <a:latin typeface="Arial" pitchFamily="34" charset="0"/>
              </a:rPr>
              <a:t>寶來投信整理</a:t>
            </a:r>
            <a:r>
              <a:rPr lang="en-US" altLang="zh-TW" sz="1100" b="0">
                <a:solidFill>
                  <a:srgbClr val="333333"/>
                </a:solidFill>
                <a:effectLst/>
                <a:latin typeface="Arial" pitchFamily="34" charset="0"/>
              </a:rPr>
              <a:t>(2008/12/30)</a:t>
            </a:r>
            <a:r>
              <a:rPr lang="zh-TW" altLang="en-US" sz="1100" b="0">
                <a:solidFill>
                  <a:srgbClr val="333333"/>
                </a:solidFill>
                <a:effectLst/>
                <a:latin typeface="Arial" pitchFamily="34" charset="0"/>
              </a:rPr>
              <a:t>。</a:t>
            </a:r>
          </a:p>
        </p:txBody>
      </p:sp>
      <p:sp>
        <p:nvSpPr>
          <p:cNvPr id="1199111" name="Rectangle 7"/>
          <p:cNvSpPr>
            <a:spLocks noChangeArrowheads="1"/>
          </p:cNvSpPr>
          <p:nvPr/>
        </p:nvSpPr>
        <p:spPr bwMode="auto">
          <a:xfrm>
            <a:off x="300831" y="1196752"/>
            <a:ext cx="8588375"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20000"/>
              </a:spcBef>
              <a:buClr>
                <a:srgbClr val="990033"/>
              </a:buClr>
              <a:buFont typeface="Wingdings" pitchFamily="2" charset="2"/>
              <a:buChar char="§"/>
            </a:pPr>
            <a:r>
              <a:rPr lang="zh-TW" altLang="en-US" dirty="0">
                <a:effectLst/>
                <a:latin typeface="微軟正黑體" panose="020B0604030504040204" pitchFamily="34" charset="-120"/>
                <a:ea typeface="微軟正黑體" panose="020B0604030504040204" pitchFamily="34" charset="-120"/>
              </a:rPr>
              <a:t>指數型基金追蹤指數的操作邏輯</a:t>
            </a:r>
            <a:r>
              <a:rPr lang="en-US" altLang="zh-TW" dirty="0">
                <a:effectLst/>
                <a:latin typeface="微軟正黑體" panose="020B0604030504040204" pitchFamily="34" charset="-120"/>
                <a:ea typeface="微軟正黑體" panose="020B0604030504040204" pitchFamily="34" charset="-120"/>
              </a:rPr>
              <a:t>-</a:t>
            </a:r>
            <a:r>
              <a:rPr lang="zh-TW" altLang="en-US" dirty="0">
                <a:effectLst/>
                <a:latin typeface="微軟正黑體" panose="020B0604030504040204" pitchFamily="34" charset="-120"/>
                <a:ea typeface="微軟正黑體" panose="020B0604030504040204" pitchFamily="34" charset="-120"/>
              </a:rPr>
              <a:t>簡單、透明，自問市以來即廣受青睞。</a:t>
            </a:r>
          </a:p>
          <a:p>
            <a:pPr algn="l">
              <a:lnSpc>
                <a:spcPct val="120000"/>
              </a:lnSpc>
              <a:spcBef>
                <a:spcPct val="20000"/>
              </a:spcBef>
              <a:buClr>
                <a:srgbClr val="990033"/>
              </a:buClr>
              <a:buFont typeface="Wingdings" pitchFamily="2" charset="2"/>
              <a:buChar char="§"/>
            </a:pPr>
            <a:r>
              <a:rPr lang="zh-TW" altLang="en-US" dirty="0">
                <a:effectLst/>
                <a:latin typeface="微軟正黑體" panose="020B0604030504040204" pitchFamily="34" charset="-120"/>
                <a:ea typeface="微軟正黑體" panose="020B0604030504040204" pitchFamily="34" charset="-120"/>
              </a:rPr>
              <a:t>近十年來指數基金發行檔數更快速成長</a:t>
            </a:r>
            <a:r>
              <a:rPr lang="en-US" altLang="zh-TW" dirty="0">
                <a:effectLst/>
                <a:latin typeface="微軟正黑體" panose="020B0604030504040204" pitchFamily="34" charset="-120"/>
                <a:ea typeface="微軟正黑體" panose="020B0604030504040204" pitchFamily="34" charset="-120"/>
              </a:rPr>
              <a:t>125%</a:t>
            </a:r>
            <a:r>
              <a:rPr lang="zh-TW" altLang="en-US" dirty="0">
                <a:effectLst/>
                <a:latin typeface="微軟正黑體" panose="020B0604030504040204" pitchFamily="34" charset="-120"/>
                <a:ea typeface="微軟正黑體" panose="020B0604030504040204" pitchFamily="34" charset="-120"/>
              </a:rPr>
              <a:t>；全球最大指數基金發行公司</a:t>
            </a:r>
            <a:r>
              <a:rPr lang="en-US" altLang="zh-TW" dirty="0">
                <a:effectLst/>
                <a:latin typeface="微軟正黑體" panose="020B0604030504040204" pitchFamily="34" charset="-120"/>
                <a:ea typeface="微軟正黑體" panose="020B0604030504040204" pitchFamily="34" charset="-120"/>
              </a:rPr>
              <a:t>Vanguard</a:t>
            </a:r>
            <a:r>
              <a:rPr lang="zh-TW" altLang="en-US" dirty="0">
                <a:effectLst/>
                <a:latin typeface="微軟正黑體" panose="020B0604030504040204" pitchFamily="34" charset="-120"/>
                <a:ea typeface="微軟正黑體" panose="020B0604030504040204" pitchFamily="34" charset="-120"/>
              </a:rPr>
              <a:t>，旗下多檔指數基金規模更超過百億美金。</a:t>
            </a:r>
          </a:p>
        </p:txBody>
      </p:sp>
      <p:sp>
        <p:nvSpPr>
          <p:cNvPr id="1199112" name="Text Box 8"/>
          <p:cNvSpPr txBox="1">
            <a:spLocks noChangeArrowheads="1"/>
          </p:cNvSpPr>
          <p:nvPr/>
        </p:nvSpPr>
        <p:spPr bwMode="auto">
          <a:xfrm>
            <a:off x="1555750" y="3165475"/>
            <a:ext cx="25812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000" dirty="0">
                <a:effectLst/>
                <a:latin typeface="微軟正黑體" panose="020B0604030504040204" pitchFamily="34" charset="-120"/>
                <a:ea typeface="微軟正黑體" panose="020B0604030504040204" pitchFamily="34" charset="-120"/>
              </a:rPr>
              <a:t>全球指數基金規模總計超過</a:t>
            </a:r>
            <a:r>
              <a:rPr lang="en-US" altLang="zh-TW" sz="2000" dirty="0">
                <a:effectLst/>
                <a:latin typeface="微軟正黑體" panose="020B0604030504040204" pitchFamily="34" charset="-120"/>
                <a:ea typeface="微軟正黑體" panose="020B0604030504040204" pitchFamily="34" charset="-120"/>
              </a:rPr>
              <a:t>5,600</a:t>
            </a:r>
            <a:r>
              <a:rPr lang="zh-TW" altLang="en-US" sz="2000" dirty="0">
                <a:effectLst/>
                <a:latin typeface="微軟正黑體" panose="020B0604030504040204" pitchFamily="34" charset="-120"/>
                <a:ea typeface="微軟正黑體" panose="020B0604030504040204" pitchFamily="34" charset="-120"/>
              </a:rPr>
              <a:t>億美金</a:t>
            </a:r>
          </a:p>
        </p:txBody>
      </p:sp>
    </p:spTree>
    <p:extLst>
      <p:ext uri="{BB962C8B-B14F-4D97-AF65-F5344CB8AC3E}">
        <p14:creationId xmlns:p14="http://schemas.microsoft.com/office/powerpoint/2010/main" val="1925434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1026"/>
          <p:cNvSpPr>
            <a:spLocks noChangeArrowheads="1"/>
          </p:cNvSpPr>
          <p:nvPr/>
        </p:nvSpPr>
        <p:spPr bwMode="auto">
          <a:xfrm>
            <a:off x="49530" y="185738"/>
            <a:ext cx="68580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1pPr>
            <a:lvl2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2pPr>
            <a:lvl3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3pPr>
            <a:lvl4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4pPr>
            <a:lvl5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5pPr>
            <a:lvl6pPr marL="4572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6pPr>
            <a:lvl7pPr marL="9144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7pPr>
            <a:lvl8pPr marL="13716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8pPr>
            <a:lvl9pPr marL="18288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9pPr>
          </a:lstStyle>
          <a:p>
            <a:pPr>
              <a:lnSpc>
                <a:spcPct val="120000"/>
              </a:lnSpc>
              <a:defRPr/>
            </a:pPr>
            <a:r>
              <a:rPr lang="zh-TW" altLang="en-US" sz="2800" b="0" dirty="0">
                <a:solidFill>
                  <a:srgbClr val="00428E"/>
                </a:solidFill>
                <a:effectLst/>
                <a:latin typeface="微軟正黑體" panose="020B0604030504040204" pitchFamily="34" charset="-120"/>
                <a:ea typeface="微軟正黑體" panose="020B0604030504040204" pitchFamily="34" charset="-120"/>
                <a:cs typeface="Times New Roman" pitchFamily="18" charset="0"/>
              </a:rPr>
              <a:t>「把投資做對」 </a:t>
            </a:r>
            <a:r>
              <a:rPr lang="en-US" altLang="zh-TW" sz="2800" b="0" dirty="0">
                <a:solidFill>
                  <a:srgbClr val="00428E"/>
                </a:solidFill>
                <a:effectLst/>
                <a:latin typeface="微軟正黑體" panose="020B0604030504040204" pitchFamily="34" charset="-120"/>
                <a:ea typeface="微軟正黑體" panose="020B0604030504040204" pitchFamily="34" charset="-120"/>
                <a:cs typeface="Times New Roman" pitchFamily="18" charset="0"/>
              </a:rPr>
              <a:t>vs. </a:t>
            </a:r>
            <a:r>
              <a:rPr lang="zh-TW" altLang="en-US" sz="2800" b="0" dirty="0">
                <a:solidFill>
                  <a:srgbClr val="00428E"/>
                </a:solidFill>
                <a:effectLst/>
                <a:latin typeface="微軟正黑體" panose="020B0604030504040204" pitchFamily="34" charset="-120"/>
                <a:ea typeface="微軟正黑體" panose="020B0604030504040204" pitchFamily="34" charset="-120"/>
                <a:cs typeface="Times New Roman" pitchFamily="18" charset="0"/>
              </a:rPr>
              <a:t>「做對的投資」</a:t>
            </a:r>
          </a:p>
        </p:txBody>
      </p:sp>
      <p:sp>
        <p:nvSpPr>
          <p:cNvPr id="1198083" name="Text Box 1027"/>
          <p:cNvSpPr txBox="1">
            <a:spLocks noChangeArrowheads="1"/>
          </p:cNvSpPr>
          <p:nvPr/>
        </p:nvSpPr>
        <p:spPr bwMode="auto">
          <a:xfrm>
            <a:off x="434975" y="1001713"/>
            <a:ext cx="7185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endParaRPr lang="zh-TW" altLang="zh-TW">
              <a:effectLst/>
              <a:latin typeface="微軟正黑體" panose="020B0604030504040204" pitchFamily="34" charset="-120"/>
              <a:ea typeface="微軟正黑體" panose="020B0604030504040204" pitchFamily="34" charset="-120"/>
            </a:endParaRPr>
          </a:p>
        </p:txBody>
      </p:sp>
      <p:sp>
        <p:nvSpPr>
          <p:cNvPr id="1198084" name="Text Box 1028"/>
          <p:cNvSpPr txBox="1">
            <a:spLocks noChangeArrowheads="1"/>
          </p:cNvSpPr>
          <p:nvPr/>
        </p:nvSpPr>
        <p:spPr bwMode="auto">
          <a:xfrm>
            <a:off x="263525" y="2400300"/>
            <a:ext cx="4192588" cy="427038"/>
          </a:xfrm>
          <a:prstGeom prst="rect">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TW" altLang="en-US" sz="2200">
                <a:solidFill>
                  <a:srgbClr val="4D4D4D"/>
                </a:solidFill>
                <a:effectLst/>
                <a:latin typeface="微軟正黑體" panose="020B0604030504040204" pitchFamily="34" charset="-120"/>
                <a:ea typeface="微軟正黑體" panose="020B0604030504040204" pitchFamily="34" charset="-120"/>
              </a:rPr>
              <a:t>「把投資做對」，機率為 </a:t>
            </a:r>
            <a:r>
              <a:rPr lang="en-US" altLang="zh-TW" sz="2200">
                <a:solidFill>
                  <a:srgbClr val="A50021"/>
                </a:solidFill>
                <a:effectLst/>
                <a:latin typeface="微軟正黑體" panose="020B0604030504040204" pitchFamily="34" charset="-120"/>
                <a:ea typeface="微軟正黑體" panose="020B0604030504040204" pitchFamily="34" charset="-120"/>
              </a:rPr>
              <a:t>50%</a:t>
            </a:r>
          </a:p>
        </p:txBody>
      </p:sp>
      <p:sp>
        <p:nvSpPr>
          <p:cNvPr id="1198085" name="Text Box 1029"/>
          <p:cNvSpPr txBox="1">
            <a:spLocks noChangeArrowheads="1"/>
          </p:cNvSpPr>
          <p:nvPr/>
        </p:nvSpPr>
        <p:spPr bwMode="auto">
          <a:xfrm>
            <a:off x="4735513" y="2384425"/>
            <a:ext cx="4151312" cy="427038"/>
          </a:xfrm>
          <a:prstGeom prst="rect">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2200">
                <a:solidFill>
                  <a:srgbClr val="4D4D4D"/>
                </a:solidFill>
                <a:effectLst/>
                <a:latin typeface="微軟正黑體" panose="020B0604030504040204" pitchFamily="34" charset="-120"/>
                <a:ea typeface="微軟正黑體" panose="020B0604030504040204" pitchFamily="34" charset="-120"/>
              </a:rPr>
              <a:t>「做對的投資」，機率為 </a:t>
            </a:r>
            <a:r>
              <a:rPr lang="en-US" altLang="zh-TW" sz="2200">
                <a:solidFill>
                  <a:srgbClr val="A50021"/>
                </a:solidFill>
                <a:effectLst/>
                <a:latin typeface="微軟正黑體" panose="020B0604030504040204" pitchFamily="34" charset="-120"/>
                <a:ea typeface="微軟正黑體" panose="020B0604030504040204" pitchFamily="34" charset="-120"/>
              </a:rPr>
              <a:t>100%</a:t>
            </a:r>
          </a:p>
        </p:txBody>
      </p:sp>
      <p:sp>
        <p:nvSpPr>
          <p:cNvPr id="1198086" name="Text Box 1030"/>
          <p:cNvSpPr txBox="1">
            <a:spLocks noChangeArrowheads="1"/>
          </p:cNvSpPr>
          <p:nvPr/>
        </p:nvSpPr>
        <p:spPr bwMode="auto">
          <a:xfrm>
            <a:off x="276225" y="871538"/>
            <a:ext cx="8477250" cy="1384300"/>
          </a:xfrm>
          <a:prstGeom prst="rect">
            <a:avLst/>
          </a:prstGeom>
          <a:noFill/>
          <a:ln w="12700">
            <a:solidFill>
              <a:srgbClr val="99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pPr>
            <a:r>
              <a:rPr lang="zh-TW" altLang="en-US" sz="1600" b="0" dirty="0">
                <a:solidFill>
                  <a:srgbClr val="4D4D4D"/>
                </a:solidFill>
                <a:effectLst/>
                <a:latin typeface="微軟正黑體" panose="020B0604030504040204" pitchFamily="34" charset="-120"/>
                <a:ea typeface="微軟正黑體" panose="020B0604030504040204" pitchFamily="34" charset="-120"/>
              </a:rPr>
              <a:t>聽大家說，不如聽專家說；聽專家說，不如聽「</a:t>
            </a:r>
            <a:r>
              <a:rPr lang="zh-TW" altLang="en-US" sz="1600" dirty="0">
                <a:solidFill>
                  <a:srgbClr val="4D4D4D"/>
                </a:solidFill>
                <a:effectLst/>
                <a:latin typeface="微軟正黑體" panose="020B0604030504040204" pitchFamily="34" charset="-120"/>
                <a:ea typeface="微軟正黑體" panose="020B0604030504040204" pitchFamily="34" charset="-120"/>
              </a:rPr>
              <a:t>指數」</a:t>
            </a:r>
            <a:r>
              <a:rPr lang="zh-TW" altLang="en-US" sz="1600" b="0" dirty="0">
                <a:solidFill>
                  <a:srgbClr val="4D4D4D"/>
                </a:solidFill>
                <a:effectLst/>
                <a:latin typeface="微軟正黑體" panose="020B0604030504040204" pitchFamily="34" charset="-120"/>
                <a:ea typeface="微軟正黑體" panose="020B0604030504040204" pitchFamily="34" charset="-120"/>
              </a:rPr>
              <a:t>說：</a:t>
            </a:r>
            <a:br>
              <a:rPr lang="zh-TW" altLang="en-US" sz="1600" b="0" dirty="0">
                <a:solidFill>
                  <a:srgbClr val="4D4D4D"/>
                </a:solidFill>
                <a:effectLst/>
                <a:latin typeface="微軟正黑體" panose="020B0604030504040204" pitchFamily="34" charset="-120"/>
                <a:ea typeface="微軟正黑體" panose="020B0604030504040204" pitchFamily="34" charset="-120"/>
              </a:rPr>
            </a:br>
            <a:r>
              <a:rPr lang="zh-TW" altLang="en-US" sz="2000" dirty="0">
                <a:solidFill>
                  <a:srgbClr val="A50021"/>
                </a:solidFill>
                <a:effectLst/>
                <a:latin typeface="微軟正黑體" panose="020B0604030504040204" pitchFamily="34" charset="-120"/>
                <a:ea typeface="微軟正黑體" panose="020B0604030504040204" pitchFamily="34" charset="-120"/>
              </a:rPr>
              <a:t>選擇特定證券、經理人和投資型態都有風險，都可以藉著指數型基金徹底分散投資風險，只剩下市場風險。</a:t>
            </a:r>
            <a:br>
              <a:rPr lang="zh-TW" altLang="en-US" sz="2000" dirty="0">
                <a:solidFill>
                  <a:srgbClr val="A50021"/>
                </a:solidFill>
                <a:effectLst/>
                <a:latin typeface="微軟正黑體" panose="020B0604030504040204" pitchFamily="34" charset="-120"/>
                <a:ea typeface="微軟正黑體" panose="020B0604030504040204" pitchFamily="34" charset="-120"/>
              </a:rPr>
            </a:br>
            <a:r>
              <a:rPr lang="en-US" altLang="zh-TW" sz="1400" b="0" dirty="0">
                <a:solidFill>
                  <a:srgbClr val="333333"/>
                </a:solidFill>
                <a:effectLst/>
                <a:latin typeface="微軟正黑體" panose="020B0604030504040204" pitchFamily="34" charset="-120"/>
                <a:ea typeface="微軟正黑體" panose="020B0604030504040204" pitchFamily="34" charset="-120"/>
              </a:rPr>
              <a:t>--</a:t>
            </a:r>
            <a:r>
              <a:rPr lang="zh-TW" altLang="en-US" sz="1400" b="0" dirty="0">
                <a:solidFill>
                  <a:srgbClr val="333333"/>
                </a:solidFill>
                <a:effectLst/>
                <a:latin typeface="微軟正黑體" panose="020B0604030504040204" pitchFamily="34" charset="-120"/>
                <a:ea typeface="微軟正黑體" panose="020B0604030504040204" pitchFamily="34" charset="-120"/>
              </a:rPr>
              <a:t>約翰</a:t>
            </a:r>
            <a:r>
              <a:rPr lang="en-US" altLang="zh-TW" sz="1400" b="0" dirty="0">
                <a:solidFill>
                  <a:srgbClr val="333333"/>
                </a:solidFill>
                <a:effectLst/>
                <a:latin typeface="微軟正黑體" panose="020B0604030504040204" pitchFamily="34" charset="-120"/>
                <a:ea typeface="微軟正黑體" panose="020B0604030504040204" pitchFamily="34" charset="-120"/>
              </a:rPr>
              <a:t>‧</a:t>
            </a:r>
            <a:r>
              <a:rPr lang="zh-TW" altLang="en-US" sz="1400" b="0" dirty="0">
                <a:solidFill>
                  <a:srgbClr val="333333"/>
                </a:solidFill>
                <a:effectLst/>
                <a:latin typeface="微軟正黑體" panose="020B0604030504040204" pitchFamily="34" charset="-120"/>
                <a:ea typeface="微軟正黑體" panose="020B0604030504040204" pitchFamily="34" charset="-120"/>
              </a:rPr>
              <a:t>柏格 </a:t>
            </a:r>
            <a:r>
              <a:rPr lang="en-US" altLang="zh-TW" sz="1400" b="0" dirty="0">
                <a:solidFill>
                  <a:srgbClr val="333333"/>
                </a:solidFill>
                <a:effectLst/>
                <a:latin typeface="微軟正黑體" panose="020B0604030504040204" pitchFamily="34" charset="-120"/>
                <a:ea typeface="微軟正黑體" panose="020B0604030504040204" pitchFamily="34" charset="-120"/>
              </a:rPr>
              <a:t>【</a:t>
            </a:r>
            <a:r>
              <a:rPr lang="zh-TW" altLang="en-US" sz="1400" b="0" dirty="0">
                <a:solidFill>
                  <a:srgbClr val="333333"/>
                </a:solidFill>
                <a:effectLst/>
                <a:latin typeface="微軟正黑體" panose="020B0604030504040204" pitchFamily="34" charset="-120"/>
                <a:ea typeface="微軟正黑體" panose="020B0604030504040204" pitchFamily="34" charset="-120"/>
              </a:rPr>
              <a:t>先鋒集團</a:t>
            </a:r>
            <a:r>
              <a:rPr lang="en-US" altLang="zh-TW" sz="1400" b="0" dirty="0">
                <a:solidFill>
                  <a:srgbClr val="333333"/>
                </a:solidFill>
                <a:effectLst/>
                <a:latin typeface="微軟正黑體" panose="020B0604030504040204" pitchFamily="34" charset="-120"/>
                <a:ea typeface="微軟正黑體" panose="020B0604030504040204" pitchFamily="34" charset="-120"/>
              </a:rPr>
              <a:t>(Vanguard Group)</a:t>
            </a:r>
            <a:r>
              <a:rPr lang="zh-TW" altLang="en-US" sz="1400" b="0" dirty="0">
                <a:solidFill>
                  <a:srgbClr val="333333"/>
                </a:solidFill>
                <a:effectLst/>
                <a:latin typeface="微軟正黑體" panose="020B0604030504040204" pitchFamily="34" charset="-120"/>
                <a:ea typeface="微軟正黑體" panose="020B0604030504040204" pitchFamily="34" charset="-120"/>
              </a:rPr>
              <a:t>創辦人，亦是全球最大共同基金</a:t>
            </a:r>
            <a:r>
              <a:rPr lang="en-US" altLang="zh-TW" sz="1400" b="0" dirty="0">
                <a:solidFill>
                  <a:srgbClr val="333333"/>
                </a:solidFill>
                <a:effectLst/>
                <a:latin typeface="微軟正黑體" panose="020B0604030504040204" pitchFamily="34" charset="-120"/>
                <a:ea typeface="微軟正黑體" panose="020B0604030504040204" pitchFamily="34" charset="-120"/>
              </a:rPr>
              <a:t>-</a:t>
            </a:r>
            <a:r>
              <a:rPr lang="zh-TW" altLang="en-US" sz="1400" b="0" dirty="0">
                <a:solidFill>
                  <a:srgbClr val="333333"/>
                </a:solidFill>
                <a:effectLst/>
                <a:latin typeface="微軟正黑體" panose="020B0604030504040204" pitchFamily="34" charset="-120"/>
                <a:ea typeface="微軟正黑體" panose="020B0604030504040204" pitchFamily="34" charset="-120"/>
              </a:rPr>
              <a:t>先鋒</a:t>
            </a:r>
            <a:r>
              <a:rPr lang="en-US" altLang="zh-TW" sz="1400" b="0" dirty="0">
                <a:solidFill>
                  <a:srgbClr val="333333"/>
                </a:solidFill>
                <a:effectLst/>
                <a:latin typeface="微軟正黑體" panose="020B0604030504040204" pitchFamily="34" charset="-120"/>
                <a:ea typeface="微軟正黑體" panose="020B0604030504040204" pitchFamily="34" charset="-120"/>
              </a:rPr>
              <a:t>500</a:t>
            </a:r>
            <a:r>
              <a:rPr lang="zh-TW" altLang="en-US" sz="1400" b="0" dirty="0">
                <a:solidFill>
                  <a:srgbClr val="333333"/>
                </a:solidFill>
                <a:effectLst/>
                <a:latin typeface="微軟正黑體" panose="020B0604030504040204" pitchFamily="34" charset="-120"/>
                <a:ea typeface="微軟正黑體" panose="020B0604030504040204" pitchFamily="34" charset="-120"/>
              </a:rPr>
              <a:t>指數基金創辦人</a:t>
            </a:r>
            <a:r>
              <a:rPr lang="en-US" altLang="zh-TW" sz="1400" b="0" dirty="0">
                <a:solidFill>
                  <a:srgbClr val="333333"/>
                </a:solidFill>
                <a:effectLst/>
                <a:latin typeface="微軟正黑體" panose="020B0604030504040204" pitchFamily="34" charset="-120"/>
                <a:ea typeface="微軟正黑體" panose="020B0604030504040204" pitchFamily="34" charset="-120"/>
              </a:rPr>
              <a:t>】</a:t>
            </a:r>
            <a:endParaRPr lang="en-US" altLang="zh-TW" sz="1400" b="0" dirty="0">
              <a:effectLst/>
              <a:latin typeface="微軟正黑體" panose="020B0604030504040204" pitchFamily="34" charset="-120"/>
              <a:ea typeface="微軟正黑體" panose="020B0604030504040204" pitchFamily="34" charset="-120"/>
            </a:endParaRPr>
          </a:p>
        </p:txBody>
      </p:sp>
      <p:sp>
        <p:nvSpPr>
          <p:cNvPr id="1198087" name="Text Box 1031"/>
          <p:cNvSpPr txBox="1">
            <a:spLocks noChangeArrowheads="1"/>
          </p:cNvSpPr>
          <p:nvPr/>
        </p:nvSpPr>
        <p:spPr bwMode="auto">
          <a:xfrm>
            <a:off x="171450" y="3729038"/>
            <a:ext cx="442912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TW" altLang="en-US" sz="1100" b="0">
                <a:solidFill>
                  <a:srgbClr val="292929"/>
                </a:solidFill>
                <a:effectLst/>
                <a:latin typeface="微軟正黑體" panose="020B0604030504040204" pitchFamily="34" charset="-120"/>
                <a:ea typeface="微軟正黑體" panose="020B0604030504040204" pitchFamily="34" charset="-120"/>
              </a:rPr>
              <a:t>國內上市股票型基金各年度績效連續擊敗大盤檔數統計</a:t>
            </a:r>
          </a:p>
        </p:txBody>
      </p:sp>
      <p:sp>
        <p:nvSpPr>
          <p:cNvPr id="1198088" name="Rectangle 1032"/>
          <p:cNvSpPr>
            <a:spLocks noChangeArrowheads="1"/>
          </p:cNvSpPr>
          <p:nvPr/>
        </p:nvSpPr>
        <p:spPr bwMode="auto">
          <a:xfrm>
            <a:off x="233363" y="2787650"/>
            <a:ext cx="443865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10000"/>
              </a:lnSpc>
              <a:spcBef>
                <a:spcPct val="50000"/>
              </a:spcBef>
            </a:pPr>
            <a:r>
              <a:rPr lang="zh-TW" altLang="en-US" sz="1600" b="0">
                <a:solidFill>
                  <a:srgbClr val="4D4D4D"/>
                </a:solidFill>
                <a:effectLst/>
                <a:latin typeface="微軟正黑體" panose="020B0604030504040204" pitchFamily="34" charset="-120"/>
                <a:ea typeface="微軟正黑體" panose="020B0604030504040204" pitchFamily="34" charset="-120"/>
              </a:rPr>
              <a:t>選中一檔績效打敗大盤的主動式基金，機率為</a:t>
            </a:r>
            <a:r>
              <a:rPr lang="en-US" altLang="zh-TW" sz="1600" b="0">
                <a:solidFill>
                  <a:srgbClr val="4D4D4D"/>
                </a:solidFill>
                <a:effectLst/>
                <a:latin typeface="微軟正黑體" panose="020B0604030504040204" pitchFamily="34" charset="-120"/>
                <a:ea typeface="微軟正黑體" panose="020B0604030504040204" pitchFamily="34" charset="-120"/>
              </a:rPr>
              <a:t>50%</a:t>
            </a:r>
            <a:r>
              <a:rPr lang="zh-TW" altLang="en-US" sz="1600" b="0">
                <a:solidFill>
                  <a:srgbClr val="4D4D4D"/>
                </a:solidFill>
                <a:effectLst/>
                <a:latin typeface="微軟正黑體" panose="020B0604030504040204" pitchFamily="34" charset="-120"/>
                <a:ea typeface="微軟正黑體" panose="020B0604030504040204" pitchFamily="34" charset="-120"/>
              </a:rPr>
              <a:t>，但要找到年年擊敗大盤的主動式基金，其難度就像在草堆中尋找一根針一樣。 </a:t>
            </a:r>
          </a:p>
        </p:txBody>
      </p:sp>
      <p:sp>
        <p:nvSpPr>
          <p:cNvPr id="1198089" name="Rectangle 1033"/>
          <p:cNvSpPr>
            <a:spLocks noChangeArrowheads="1"/>
          </p:cNvSpPr>
          <p:nvPr/>
        </p:nvSpPr>
        <p:spPr bwMode="auto">
          <a:xfrm>
            <a:off x="4840288" y="2827338"/>
            <a:ext cx="399256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lnSpc>
                <a:spcPct val="120000"/>
              </a:lnSpc>
              <a:spcBef>
                <a:spcPct val="50000"/>
              </a:spcBef>
            </a:pPr>
            <a:r>
              <a:rPr lang="zh-TW" altLang="en-US" sz="1600" b="0">
                <a:solidFill>
                  <a:srgbClr val="4D4D4D"/>
                </a:solidFill>
                <a:effectLst/>
                <a:latin typeface="微軟正黑體" panose="020B0604030504040204" pitchFamily="34" charset="-120"/>
                <a:ea typeface="微軟正黑體" panose="020B0604030504040204" pitchFamily="34" charset="-120"/>
              </a:rPr>
              <a:t>如果打敗指數是草裏尋針的難事</a:t>
            </a:r>
            <a:r>
              <a:rPr lang="en-US" altLang="zh-TW" sz="1600" b="0">
                <a:solidFill>
                  <a:srgbClr val="4D4D4D"/>
                </a:solidFill>
                <a:effectLst/>
                <a:latin typeface="微軟正黑體" panose="020B0604030504040204" pitchFamily="34" charset="-120"/>
                <a:ea typeface="微軟正黑體" panose="020B0604030504040204" pitchFamily="34" charset="-120"/>
              </a:rPr>
              <a:t>?</a:t>
            </a:r>
            <a:r>
              <a:rPr lang="zh-TW" altLang="en-US" sz="1600" b="0">
                <a:solidFill>
                  <a:srgbClr val="4D4D4D"/>
                </a:solidFill>
                <a:effectLst/>
                <a:latin typeface="微軟正黑體" panose="020B0604030504040204" pitchFamily="34" charset="-120"/>
                <a:ea typeface="微軟正黑體" panose="020B0604030504040204" pitchFamily="34" charset="-120"/>
              </a:rPr>
              <a:t>你可以選擇比較輕鬆的方式，</a:t>
            </a:r>
            <a:r>
              <a:rPr lang="zh-TW" altLang="en-US" sz="1600" b="0">
                <a:solidFill>
                  <a:srgbClr val="A50021"/>
                </a:solidFill>
                <a:effectLst/>
                <a:latin typeface="微軟正黑體" panose="020B0604030504040204" pitchFamily="34" charset="-120"/>
                <a:ea typeface="微軟正黑體" panose="020B0604030504040204" pitchFamily="34" charset="-120"/>
              </a:rPr>
              <a:t>「跟著指數做投資」，</a:t>
            </a:r>
            <a:r>
              <a:rPr lang="zh-TW" altLang="en-US" sz="1600" b="0">
                <a:solidFill>
                  <a:srgbClr val="4D4D4D"/>
                </a:solidFill>
                <a:effectLst/>
                <a:latin typeface="微軟正黑體" panose="020B0604030504040204" pitchFamily="34" charset="-120"/>
                <a:ea typeface="微軟正黑體" panose="020B0604030504040204" pitchFamily="34" charset="-120"/>
              </a:rPr>
              <a:t>畢竟沒人會比市場更了解市場。</a:t>
            </a:r>
            <a:br>
              <a:rPr lang="zh-TW" altLang="en-US" sz="1600" b="0">
                <a:solidFill>
                  <a:srgbClr val="4D4D4D"/>
                </a:solidFill>
                <a:effectLst/>
                <a:latin typeface="微軟正黑體" panose="020B0604030504040204" pitchFamily="34" charset="-120"/>
                <a:ea typeface="微軟正黑體" panose="020B0604030504040204" pitchFamily="34" charset="-120"/>
              </a:rPr>
            </a:br>
            <a:r>
              <a:rPr lang="zh-TW" altLang="en-US" sz="1600" b="0">
                <a:solidFill>
                  <a:srgbClr val="4D4D4D"/>
                </a:solidFill>
                <a:effectLst/>
                <a:latin typeface="微軟正黑體" panose="020B0604030504040204" pitchFamily="34" charset="-120"/>
                <a:ea typeface="微軟正黑體" panose="020B0604030504040204" pitchFamily="34" charset="-120"/>
              </a:rPr>
              <a:t>做對的投資，買入一檔以追蹤指數為投資目標的</a:t>
            </a:r>
            <a:r>
              <a:rPr lang="zh-TW" altLang="en-US" sz="1600" b="0">
                <a:solidFill>
                  <a:srgbClr val="A50021"/>
                </a:solidFill>
                <a:effectLst/>
                <a:latin typeface="微軟正黑體" panose="020B0604030504040204" pitchFamily="34" charset="-120"/>
                <a:ea typeface="微軟正黑體" panose="020B0604030504040204" pitchFamily="34" charset="-120"/>
              </a:rPr>
              <a:t>「指數型基金」</a:t>
            </a:r>
            <a:r>
              <a:rPr lang="zh-TW" altLang="en-US" sz="1600" b="0">
                <a:solidFill>
                  <a:srgbClr val="4D4D4D"/>
                </a:solidFill>
                <a:effectLst/>
                <a:latin typeface="微軟正黑體" panose="020B0604030504040204" pitchFamily="34" charset="-120"/>
                <a:ea typeface="微軟正黑體" panose="020B0604030504040204" pitchFamily="34" charset="-120"/>
              </a:rPr>
              <a:t>，其基金報酬緊貼指數報酬的機率為</a:t>
            </a:r>
            <a:r>
              <a:rPr lang="en-US" altLang="zh-TW" sz="1600" b="0">
                <a:solidFill>
                  <a:srgbClr val="4D4D4D"/>
                </a:solidFill>
                <a:effectLst/>
                <a:latin typeface="微軟正黑體" panose="020B0604030504040204" pitchFamily="34" charset="-120"/>
                <a:ea typeface="微軟正黑體" panose="020B0604030504040204" pitchFamily="34" charset="-120"/>
              </a:rPr>
              <a:t>100%</a:t>
            </a:r>
            <a:r>
              <a:rPr lang="zh-TW" altLang="en-US" sz="1600" b="0">
                <a:solidFill>
                  <a:srgbClr val="4D4D4D"/>
                </a:solidFill>
                <a:effectLst/>
                <a:latin typeface="微軟正黑體" panose="020B0604030504040204" pitchFamily="34" charset="-120"/>
                <a:ea typeface="微軟正黑體" panose="020B0604030504040204" pitchFamily="34" charset="-120"/>
              </a:rPr>
              <a:t>。</a:t>
            </a:r>
          </a:p>
        </p:txBody>
      </p:sp>
      <p:grpSp>
        <p:nvGrpSpPr>
          <p:cNvPr id="1198090" name="Group 1034"/>
          <p:cNvGrpSpPr>
            <a:grpSpLocks/>
          </p:cNvGrpSpPr>
          <p:nvPr/>
        </p:nvGrpSpPr>
        <p:grpSpPr bwMode="auto">
          <a:xfrm>
            <a:off x="223838" y="4005263"/>
            <a:ext cx="4421187" cy="2593975"/>
            <a:chOff x="148" y="2565"/>
            <a:chExt cx="2785" cy="1634"/>
          </a:xfrm>
        </p:grpSpPr>
        <p:pic>
          <p:nvPicPr>
            <p:cNvPr id="1198091" name="Picture 10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 y="2565"/>
              <a:ext cx="2785" cy="1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8092" name="Line 1036"/>
            <p:cNvSpPr>
              <a:spLocks noChangeShapeType="1"/>
            </p:cNvSpPr>
            <p:nvPr/>
          </p:nvSpPr>
          <p:spPr bwMode="auto">
            <a:xfrm>
              <a:off x="841" y="2823"/>
              <a:ext cx="110" cy="0"/>
            </a:xfrm>
            <a:prstGeom prst="line">
              <a:avLst/>
            </a:prstGeom>
            <a:noFill/>
            <a:ln w="63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198093" name="Line 1037"/>
            <p:cNvSpPr>
              <a:spLocks noChangeShapeType="1"/>
            </p:cNvSpPr>
            <p:nvPr/>
          </p:nvSpPr>
          <p:spPr bwMode="auto">
            <a:xfrm>
              <a:off x="1051" y="2823"/>
              <a:ext cx="110" cy="0"/>
            </a:xfrm>
            <a:prstGeom prst="line">
              <a:avLst/>
            </a:prstGeom>
            <a:noFill/>
            <a:ln w="63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198094" name="Line 1038"/>
            <p:cNvSpPr>
              <a:spLocks noChangeShapeType="1"/>
            </p:cNvSpPr>
            <p:nvPr/>
          </p:nvSpPr>
          <p:spPr bwMode="auto">
            <a:xfrm>
              <a:off x="1261" y="2823"/>
              <a:ext cx="110" cy="0"/>
            </a:xfrm>
            <a:prstGeom prst="line">
              <a:avLst/>
            </a:prstGeom>
            <a:noFill/>
            <a:ln w="63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198095" name="Line 1039"/>
            <p:cNvSpPr>
              <a:spLocks noChangeShapeType="1"/>
            </p:cNvSpPr>
            <p:nvPr/>
          </p:nvSpPr>
          <p:spPr bwMode="auto">
            <a:xfrm>
              <a:off x="1471" y="2823"/>
              <a:ext cx="110" cy="0"/>
            </a:xfrm>
            <a:prstGeom prst="line">
              <a:avLst/>
            </a:prstGeom>
            <a:noFill/>
            <a:ln w="63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1198096" name="Line 1040"/>
            <p:cNvSpPr>
              <a:spLocks noChangeShapeType="1"/>
            </p:cNvSpPr>
            <p:nvPr/>
          </p:nvSpPr>
          <p:spPr bwMode="auto">
            <a:xfrm>
              <a:off x="1654" y="2823"/>
              <a:ext cx="110" cy="0"/>
            </a:xfrm>
            <a:prstGeom prst="line">
              <a:avLst/>
            </a:prstGeom>
            <a:noFill/>
            <a:ln w="635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latin typeface="微軟正黑體" panose="020B0604030504040204" pitchFamily="34" charset="-120"/>
                <a:ea typeface="微軟正黑體" panose="020B0604030504040204" pitchFamily="34" charset="-120"/>
              </a:endParaRPr>
            </a:p>
          </p:txBody>
        </p:sp>
      </p:grpSp>
      <p:sp>
        <p:nvSpPr>
          <p:cNvPr id="1198097" name="Text Box 1041"/>
          <p:cNvSpPr txBox="1">
            <a:spLocks noChangeArrowheads="1"/>
          </p:cNvSpPr>
          <p:nvPr/>
        </p:nvSpPr>
        <p:spPr bwMode="auto">
          <a:xfrm>
            <a:off x="4735513" y="5949280"/>
            <a:ext cx="31210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000" b="0" dirty="0">
                <a:solidFill>
                  <a:srgbClr val="4D4D4D"/>
                </a:solidFill>
                <a:effectLst/>
                <a:latin typeface="微軟正黑體" panose="020B0604030504040204" pitchFamily="34" charset="-120"/>
                <a:ea typeface="微軟正黑體" panose="020B0604030504040204" pitchFamily="34" charset="-120"/>
              </a:rPr>
              <a:t>資料來源：</a:t>
            </a:r>
            <a:r>
              <a:rPr lang="en-US" altLang="zh-TW" sz="1000" b="0" dirty="0">
                <a:solidFill>
                  <a:srgbClr val="4D4D4D"/>
                </a:solidFill>
                <a:effectLst/>
                <a:latin typeface="微軟正黑體" panose="020B0604030504040204" pitchFamily="34" charset="-120"/>
                <a:ea typeface="微軟正黑體" panose="020B0604030504040204" pitchFamily="34" charset="-120"/>
              </a:rPr>
              <a:t>Lipper</a:t>
            </a:r>
            <a:r>
              <a:rPr lang="zh-TW" altLang="en-US" sz="1000" b="0" dirty="0" smtClean="0">
                <a:solidFill>
                  <a:srgbClr val="4D4D4D"/>
                </a:solidFill>
                <a:effectLst/>
                <a:latin typeface="微軟正黑體" panose="020B0604030504040204" pitchFamily="34" charset="-120"/>
                <a:ea typeface="微軟正黑體" panose="020B0604030504040204" pitchFamily="34" charset="-120"/>
              </a:rPr>
              <a:t>，</a:t>
            </a:r>
            <a:r>
              <a:rPr lang="zh-TW" altLang="en-US" sz="1000" dirty="0">
                <a:solidFill>
                  <a:srgbClr val="4D4D4D"/>
                </a:solidFill>
                <a:latin typeface="微軟正黑體" panose="020B0604030504040204" pitchFamily="34" charset="-120"/>
                <a:ea typeface="微軟正黑體" panose="020B0604030504040204" pitchFamily="34" charset="-120"/>
              </a:rPr>
              <a:t>元大</a:t>
            </a:r>
            <a:r>
              <a:rPr lang="zh-TW" altLang="en-US" sz="1000" b="0" dirty="0" smtClean="0">
                <a:solidFill>
                  <a:srgbClr val="4D4D4D"/>
                </a:solidFill>
                <a:effectLst/>
                <a:latin typeface="微軟正黑體" panose="020B0604030504040204" pitchFamily="34" charset="-120"/>
                <a:ea typeface="微軟正黑體" panose="020B0604030504040204" pitchFamily="34" charset="-120"/>
              </a:rPr>
              <a:t>投信</a:t>
            </a:r>
            <a:r>
              <a:rPr lang="zh-TW" altLang="en-US" sz="1000" b="0" dirty="0">
                <a:solidFill>
                  <a:srgbClr val="4D4D4D"/>
                </a:solidFill>
                <a:effectLst/>
                <a:latin typeface="微軟正黑體" panose="020B0604030504040204" pitchFamily="34" charset="-120"/>
                <a:ea typeface="微軟正黑體" panose="020B0604030504040204" pitchFamily="34" charset="-120"/>
              </a:rPr>
              <a:t>整理</a:t>
            </a:r>
            <a:r>
              <a:rPr lang="en-US" altLang="zh-TW" sz="1000" b="0" dirty="0">
                <a:solidFill>
                  <a:srgbClr val="4D4D4D"/>
                </a:solidFill>
                <a:effectLst/>
                <a:latin typeface="微軟正黑體" panose="020B0604030504040204" pitchFamily="34" charset="-120"/>
                <a:ea typeface="微軟正黑體" panose="020B0604030504040204" pitchFamily="34" charset="-120"/>
              </a:rPr>
              <a:t>(2009/01/10)</a:t>
            </a:r>
            <a:r>
              <a:rPr lang="zh-TW" altLang="en-US" sz="1000" b="0" dirty="0">
                <a:solidFill>
                  <a:srgbClr val="4D4D4D"/>
                </a:solidFill>
                <a:effectLst/>
                <a:latin typeface="微軟正黑體" panose="020B0604030504040204" pitchFamily="34" charset="-120"/>
                <a:ea typeface="微軟正黑體" panose="020B0604030504040204" pitchFamily="34" charset="-120"/>
              </a:rPr>
              <a:t>。  </a:t>
            </a:r>
            <a:br>
              <a:rPr lang="zh-TW" altLang="en-US" sz="1000" b="0" dirty="0">
                <a:solidFill>
                  <a:srgbClr val="4D4D4D"/>
                </a:solidFill>
                <a:effectLst/>
                <a:latin typeface="微軟正黑體" panose="020B0604030504040204" pitchFamily="34" charset="-120"/>
                <a:ea typeface="微軟正黑體" panose="020B0604030504040204" pitchFamily="34" charset="-120"/>
              </a:rPr>
            </a:br>
            <a:r>
              <a:rPr lang="zh-TW" altLang="en-US" sz="1000" b="0" dirty="0">
                <a:solidFill>
                  <a:srgbClr val="4D4D4D"/>
                </a:solidFill>
                <a:effectLst/>
                <a:latin typeface="微軟正黑體" panose="020B0604030504040204" pitchFamily="34" charset="-120"/>
                <a:ea typeface="微軟正黑體" panose="020B0604030504040204" pitchFamily="34" charset="-120"/>
              </a:rPr>
              <a:t>註：基金分類以各類國內股票型基金為準。</a:t>
            </a:r>
          </a:p>
        </p:txBody>
      </p:sp>
    </p:spTree>
    <p:extLst>
      <p:ext uri="{BB962C8B-B14F-4D97-AF65-F5344CB8AC3E}">
        <p14:creationId xmlns:p14="http://schemas.microsoft.com/office/powerpoint/2010/main" val="16442829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ChangeArrowheads="1"/>
          </p:cNvSpPr>
          <p:nvPr/>
        </p:nvSpPr>
        <p:spPr bwMode="auto">
          <a:xfrm>
            <a:off x="116205" y="80010"/>
            <a:ext cx="6858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1pPr>
            <a:lvl2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2pPr>
            <a:lvl3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3pPr>
            <a:lvl4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4pPr>
            <a:lvl5pPr algn="l">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5pPr>
            <a:lvl6pPr marL="4572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6pPr>
            <a:lvl7pPr marL="9144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7pPr>
            <a:lvl8pPr marL="13716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8pPr>
            <a:lvl9pPr marL="1828800" fontAlgn="base">
              <a:spcBef>
                <a:spcPct val="0"/>
              </a:spcBef>
              <a:spcAft>
                <a:spcPct val="0"/>
              </a:spcAft>
              <a:defRPr kumimoji="1" sz="3200" b="1">
                <a:solidFill>
                  <a:srgbClr val="111111"/>
                </a:solidFill>
                <a:effectLst>
                  <a:outerShdw blurRad="38100" dist="38100" dir="2700000" algn="tl">
                    <a:srgbClr val="C0C0C0"/>
                  </a:outerShdw>
                </a:effectLst>
                <a:latin typeface="Arial" pitchFamily="34" charset="0"/>
                <a:ea typeface="新細明體" pitchFamily="18" charset="-120"/>
              </a:defRPr>
            </a:lvl9pPr>
          </a:lstStyle>
          <a:p>
            <a:r>
              <a:rPr lang="zh-TW" altLang="en-US" sz="2800" b="0" dirty="0">
                <a:solidFill>
                  <a:srgbClr val="00428E"/>
                </a:solidFill>
                <a:effectLst/>
                <a:latin typeface="微軟正黑體" panose="020B0604030504040204" pitchFamily="34" charset="-120"/>
                <a:ea typeface="微軟正黑體" panose="020B0604030504040204" pitchFamily="34" charset="-120"/>
                <a:cs typeface="Times New Roman" pitchFamily="18" charset="0"/>
              </a:rPr>
              <a:t>指數化投資勝出的原因</a:t>
            </a:r>
          </a:p>
        </p:txBody>
      </p:sp>
      <p:sp>
        <p:nvSpPr>
          <p:cNvPr id="1204227" name="Text Box 3"/>
          <p:cNvSpPr txBox="1">
            <a:spLocks noChangeArrowheads="1"/>
          </p:cNvSpPr>
          <p:nvPr/>
        </p:nvSpPr>
        <p:spPr bwMode="auto">
          <a:xfrm>
            <a:off x="434975" y="1001713"/>
            <a:ext cx="7185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endParaRPr lang="zh-TW" altLang="zh-TW">
              <a:effectLst/>
              <a:latin typeface="微軟正黑體" panose="020B0604030504040204" pitchFamily="34" charset="-120"/>
              <a:ea typeface="微軟正黑體" panose="020B0604030504040204" pitchFamily="34" charset="-120"/>
            </a:endParaRPr>
          </a:p>
        </p:txBody>
      </p:sp>
      <p:sp>
        <p:nvSpPr>
          <p:cNvPr id="1204228" name="Text Box 4"/>
          <p:cNvSpPr txBox="1">
            <a:spLocks noChangeArrowheads="1"/>
          </p:cNvSpPr>
          <p:nvPr/>
        </p:nvSpPr>
        <p:spPr bwMode="auto">
          <a:xfrm>
            <a:off x="4108450" y="6043613"/>
            <a:ext cx="4440238"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sz="1100" b="0" dirty="0">
                <a:solidFill>
                  <a:srgbClr val="333333"/>
                </a:solidFill>
                <a:effectLst/>
                <a:latin typeface="微軟正黑體" panose="020B0604030504040204" pitchFamily="34" charset="-120"/>
                <a:ea typeface="微軟正黑體" panose="020B0604030504040204" pitchFamily="34" charset="-120"/>
              </a:rPr>
              <a:t>資料來源：投信投顧公會網站</a:t>
            </a:r>
            <a:r>
              <a:rPr lang="en-US" altLang="zh-TW" sz="1100" b="0" dirty="0" smtClean="0">
                <a:solidFill>
                  <a:srgbClr val="333333"/>
                </a:solidFill>
                <a:effectLst/>
                <a:latin typeface="微軟正黑體" panose="020B0604030504040204" pitchFamily="34" charset="-120"/>
                <a:ea typeface="微軟正黑體" panose="020B0604030504040204" pitchFamily="34" charset="-120"/>
              </a:rPr>
              <a:t>/</a:t>
            </a:r>
            <a:r>
              <a:rPr lang="zh-TW" altLang="en-US" sz="1100" b="0" dirty="0" smtClean="0">
                <a:solidFill>
                  <a:srgbClr val="333333"/>
                </a:solidFill>
                <a:effectLst/>
                <a:latin typeface="微軟正黑體" panose="020B0604030504040204" pitchFamily="34" charset="-120"/>
                <a:ea typeface="微軟正黑體" panose="020B0604030504040204" pitchFamily="34" charset="-120"/>
              </a:rPr>
              <a:t>元大投信</a:t>
            </a:r>
            <a:r>
              <a:rPr lang="zh-TW" altLang="en-US" sz="1100" b="0" dirty="0">
                <a:solidFill>
                  <a:srgbClr val="333333"/>
                </a:solidFill>
                <a:effectLst/>
                <a:latin typeface="微軟正黑體" panose="020B0604030504040204" pitchFamily="34" charset="-120"/>
                <a:ea typeface="微軟正黑體" panose="020B0604030504040204" pitchFamily="34" charset="-120"/>
              </a:rPr>
              <a:t>整理</a:t>
            </a:r>
            <a:r>
              <a:rPr lang="en-US" altLang="zh-TW" sz="1100" b="0" dirty="0">
                <a:solidFill>
                  <a:srgbClr val="333333"/>
                </a:solidFill>
                <a:effectLst/>
                <a:latin typeface="微軟正黑體" panose="020B0604030504040204" pitchFamily="34" charset="-120"/>
                <a:ea typeface="微軟正黑體" panose="020B0604030504040204" pitchFamily="34" charset="-120"/>
              </a:rPr>
              <a:t>(2008/12)</a:t>
            </a:r>
            <a:r>
              <a:rPr lang="zh-TW" altLang="en-US" sz="1100" b="0" dirty="0">
                <a:solidFill>
                  <a:srgbClr val="333333"/>
                </a:solidFill>
                <a:effectLst/>
                <a:latin typeface="微軟正黑體" panose="020B0604030504040204" pitchFamily="34" charset="-120"/>
                <a:ea typeface="微軟正黑體" panose="020B0604030504040204" pitchFamily="34" charset="-120"/>
              </a:rPr>
              <a:t>。</a:t>
            </a:r>
            <a:br>
              <a:rPr lang="zh-TW" altLang="en-US" sz="1100" b="0" dirty="0">
                <a:solidFill>
                  <a:srgbClr val="333333"/>
                </a:solidFill>
                <a:effectLst/>
                <a:latin typeface="微軟正黑體" panose="020B0604030504040204" pitchFamily="34" charset="-120"/>
                <a:ea typeface="微軟正黑體" panose="020B0604030504040204" pitchFamily="34" charset="-120"/>
              </a:rPr>
            </a:br>
            <a:r>
              <a:rPr lang="zh-TW" altLang="en-US" sz="1100" b="0" dirty="0">
                <a:solidFill>
                  <a:srgbClr val="333333"/>
                </a:solidFill>
                <a:effectLst/>
                <a:latin typeface="微軟正黑體" panose="020B0604030504040204" pitchFamily="34" charset="-120"/>
                <a:ea typeface="微軟正黑體" panose="020B0604030504040204" pitchFamily="34" charset="-120"/>
              </a:rPr>
              <a:t>註：指數型以寶來台灣加權股價指數基金為例；一般股票型以</a:t>
            </a:r>
            <a:r>
              <a:rPr lang="en-US" altLang="zh-TW" sz="1100" b="0" dirty="0">
                <a:solidFill>
                  <a:srgbClr val="333333"/>
                </a:solidFill>
                <a:effectLst/>
                <a:latin typeface="微軟正黑體" panose="020B0604030504040204" pitchFamily="34" charset="-120"/>
                <a:ea typeface="微軟正黑體" panose="020B0604030504040204" pitchFamily="34" charset="-120"/>
              </a:rPr>
              <a:t>175</a:t>
            </a:r>
            <a:r>
              <a:rPr lang="zh-TW" altLang="en-US" sz="1100" b="0" dirty="0">
                <a:solidFill>
                  <a:srgbClr val="333333"/>
                </a:solidFill>
                <a:effectLst/>
                <a:latin typeface="微軟正黑體" panose="020B0604030504040204" pitchFamily="34" charset="-120"/>
                <a:ea typeface="微軟正黑體" panose="020B0604030504040204" pitchFamily="34" charset="-120"/>
              </a:rPr>
              <a:t>檔國內股票型基金為例。</a:t>
            </a:r>
          </a:p>
        </p:txBody>
      </p:sp>
      <p:sp>
        <p:nvSpPr>
          <p:cNvPr id="1204229" name="Text Box 5"/>
          <p:cNvSpPr txBox="1">
            <a:spLocks noChangeArrowheads="1"/>
          </p:cNvSpPr>
          <p:nvPr/>
        </p:nvSpPr>
        <p:spPr bwMode="auto">
          <a:xfrm>
            <a:off x="247650" y="973138"/>
            <a:ext cx="2974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a:solidFill>
                  <a:srgbClr val="A50021"/>
                </a:solidFill>
                <a:effectLst/>
                <a:latin typeface="微軟正黑體" panose="020B0604030504040204" pitchFamily="34" charset="-120"/>
                <a:ea typeface="微軟正黑體" panose="020B0604030504040204" pitchFamily="34" charset="-120"/>
              </a:rPr>
              <a:t>高透明度的投資操作</a:t>
            </a:r>
          </a:p>
        </p:txBody>
      </p:sp>
      <p:sp>
        <p:nvSpPr>
          <p:cNvPr id="1204230" name="Text Box 6"/>
          <p:cNvSpPr txBox="1">
            <a:spLocks noChangeArrowheads="1"/>
          </p:cNvSpPr>
          <p:nvPr/>
        </p:nvSpPr>
        <p:spPr bwMode="auto">
          <a:xfrm>
            <a:off x="277813" y="2628900"/>
            <a:ext cx="2974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TW" altLang="en-US">
                <a:solidFill>
                  <a:srgbClr val="A50021"/>
                </a:solidFill>
                <a:effectLst/>
                <a:latin typeface="微軟正黑體" panose="020B0604030504040204" pitchFamily="34" charset="-120"/>
                <a:ea typeface="微軟正黑體" panose="020B0604030504040204" pitchFamily="34" charset="-120"/>
              </a:rPr>
              <a:t>低週轉率及低交易成本</a:t>
            </a:r>
          </a:p>
        </p:txBody>
      </p:sp>
      <p:sp>
        <p:nvSpPr>
          <p:cNvPr id="1204231" name="Rectangle 7"/>
          <p:cNvSpPr>
            <a:spLocks noChangeArrowheads="1"/>
          </p:cNvSpPr>
          <p:nvPr/>
        </p:nvSpPr>
        <p:spPr bwMode="auto">
          <a:xfrm>
            <a:off x="287338" y="1368425"/>
            <a:ext cx="8399462"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20000"/>
              </a:spcBef>
            </a:pPr>
            <a:r>
              <a:rPr lang="zh-TW" altLang="en-US" dirty="0">
                <a:solidFill>
                  <a:srgbClr val="4D4D4D"/>
                </a:solidFill>
                <a:effectLst/>
                <a:latin typeface="微軟正黑體" panose="020B0604030504040204" pitchFamily="34" charset="-120"/>
                <a:ea typeface="微軟正黑體" panose="020B0604030504040204" pitchFamily="34" charset="-120"/>
              </a:rPr>
              <a:t>以完全複製或最佳化複製方式買進指數成分股，進而達到追蹤指數的效果，完全依循指數成分股的編製規則進行持股調整，指數基金就是透明，隨時都能知道它買了什麼股票！</a:t>
            </a:r>
          </a:p>
        </p:txBody>
      </p:sp>
      <p:sp>
        <p:nvSpPr>
          <p:cNvPr id="1204232" name="Rectangle 8"/>
          <p:cNvSpPr>
            <a:spLocks noChangeArrowheads="1"/>
          </p:cNvSpPr>
          <p:nvPr/>
        </p:nvSpPr>
        <p:spPr bwMode="auto">
          <a:xfrm>
            <a:off x="287338" y="2967038"/>
            <a:ext cx="36830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20000"/>
              </a:spcBef>
            </a:pPr>
            <a:r>
              <a:rPr lang="zh-TW" altLang="en-US">
                <a:solidFill>
                  <a:srgbClr val="4D4D4D"/>
                </a:solidFill>
                <a:effectLst/>
                <a:latin typeface="微軟正黑體" panose="020B0604030504040204" pitchFamily="34" charset="-120"/>
                <a:ea typeface="微軟正黑體" panose="020B0604030504040204" pitchFamily="34" charset="-120"/>
              </a:rPr>
              <a:t>一般指數的成分股調整週期採「季度」或「年度」的調整，指數型基金因追蹤指數的操作特色，在非指數成分股調整期間亦不會大幅調整基金持股，持股週轉率相對較低，加上指數型基金的收費較主動式基金低廉，其總投資成本，相對主動式基金便宜！</a:t>
            </a:r>
          </a:p>
        </p:txBody>
      </p:sp>
      <p:pic>
        <p:nvPicPr>
          <p:cNvPr id="120423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1475" y="2771775"/>
            <a:ext cx="4233863" cy="320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04234" name="Rectangle 10"/>
          <p:cNvSpPr>
            <a:spLocks noChangeArrowheads="1"/>
          </p:cNvSpPr>
          <p:nvPr/>
        </p:nvSpPr>
        <p:spPr bwMode="auto">
          <a:xfrm>
            <a:off x="4122738" y="4194175"/>
            <a:ext cx="4452937" cy="392113"/>
          </a:xfrm>
          <a:prstGeom prst="rect">
            <a:avLst/>
          </a:prstGeom>
          <a:noFill/>
          <a:ln w="25400">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478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5517</TotalTime>
  <Words>6966</Words>
  <Application>Microsoft Office PowerPoint</Application>
  <PresentationFormat>如螢幕大小 (4:3)</PresentationFormat>
  <Paragraphs>1377</Paragraphs>
  <Slides>57</Slides>
  <Notes>6</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57</vt:i4>
      </vt:variant>
    </vt:vector>
  </HeadingPairs>
  <TitlesOfParts>
    <vt:vector size="60" baseType="lpstr">
      <vt:lpstr>1_預設簡報設計</vt:lpstr>
      <vt:lpstr>圖表</vt:lpstr>
      <vt:lpstr>Microsoft Office Excel 圖表</vt:lpstr>
      <vt:lpstr>           元大投信指數型基金介紹</vt:lpstr>
      <vt:lpstr>投資單純、理財輕鬆</vt:lpstr>
      <vt:lpstr>指數型商品發展進程 </vt:lpstr>
      <vt:lpstr>全球ETF代表性市場規模超過2.97兆美元</vt:lpstr>
      <vt:lpstr>指數產品玲瑯滿目</vt:lpstr>
      <vt:lpstr>ETF的管理方式</vt:lpstr>
      <vt:lpstr>PowerPoint 簡報</vt:lpstr>
      <vt:lpstr>PowerPoint 簡報</vt:lpstr>
      <vt:lpstr>PowerPoint 簡報</vt:lpstr>
      <vt:lpstr>指數化投資的優點</vt:lpstr>
      <vt:lpstr>什麼投資人適合投資ETF?</vt:lpstr>
      <vt:lpstr>PowerPoint 簡報</vt:lpstr>
      <vt:lpstr>台灣ETF產品之發行演進</vt:lpstr>
      <vt:lpstr>元大投信環球指數化投資高速公路</vt:lpstr>
      <vt:lpstr>           股票型指數基金介紹</vt:lpstr>
      <vt:lpstr>PowerPoint 簡報</vt:lpstr>
      <vt:lpstr>投資大中華，你會如何進行資產配置?</vt:lpstr>
      <vt:lpstr>PowerPoint 簡報</vt:lpstr>
      <vt:lpstr>羅素投資公司簡介</vt:lpstr>
      <vt:lpstr>羅素指數為美國最具領導力的指數品牌</vt:lpstr>
      <vt:lpstr>羅素大中華大型股價值指數投資優勢</vt:lpstr>
      <vt:lpstr>PowerPoint 簡報</vt:lpstr>
      <vt:lpstr>考量「價值性」及「成長性」的篩選機制</vt:lpstr>
      <vt:lpstr>PowerPoint 簡報</vt:lpstr>
      <vt:lpstr>PowerPoint 簡報</vt:lpstr>
      <vt:lpstr>PowerPoint 簡報</vt:lpstr>
      <vt:lpstr>PowerPoint 簡報</vt:lpstr>
      <vt:lpstr>           債券型指數基金介紹</vt:lpstr>
      <vt:lpstr>境內基金公司規模分佈</vt:lpstr>
      <vt:lpstr>境外基金公司規模分佈</vt:lpstr>
      <vt:lpstr>債券對理財人員的重要性</vt:lpstr>
      <vt:lpstr>債券投資易犯的盲點</vt:lpstr>
      <vt:lpstr>PowerPoint 簡報</vt:lpstr>
      <vt:lpstr>買債券 = 借錢給對方</vt:lpstr>
      <vt:lpstr>債券發行人介紹 – 以可口可樂為例</vt:lpstr>
      <vt:lpstr>如何判斷該不該借錢?</vt:lpstr>
      <vt:lpstr>怎麼買賣債券賺錢(1) ? 信用改善</vt:lpstr>
      <vt:lpstr>怎麼買賣債券賺錢(2) ?  美國降息</vt:lpstr>
      <vt:lpstr>債券基金的年報酬不會等於基金殖利率</vt:lpstr>
      <vt:lpstr>債券基金的規格 (1) 到期殖利率</vt:lpstr>
      <vt:lpstr>債券基金的規格 (2) 存續期間</vt:lpstr>
      <vt:lpstr>PowerPoint 簡報</vt:lpstr>
      <vt:lpstr> 信用評等反應的是「倒帳」的機率</vt:lpstr>
      <vt:lpstr>投資級債? 高收益債?</vt:lpstr>
      <vt:lpstr>依據景氣狀況的最佳債券資產配置</vt:lpstr>
      <vt:lpstr>不同的債券 投資判斷方式就不一樣</vt:lpstr>
      <vt:lpstr>如何向你的理財顧問提問?</vt:lpstr>
      <vt:lpstr>債券投資產品介紹 </vt:lpstr>
      <vt:lpstr>債券投資報酬 = 利息收入 + 債券價格漲跌</vt:lpstr>
      <vt:lpstr>亞洲債券是全球債券投資的重要市場</vt:lpstr>
      <vt:lpstr>「跟隨主要債券市場指數」就是「站在巨人肩膀」</vt:lpstr>
      <vt:lpstr>國內首檔債券指數基金，專注亞洲債券市場</vt:lpstr>
      <vt:lpstr>亞太債指數成分債之挑選邏輯</vt:lpstr>
      <vt:lpstr>PowerPoint 簡報</vt:lpstr>
      <vt:lpstr>基金目前資產配置</vt:lpstr>
      <vt:lpstr>元大寶來亞太政府公債指數基金小檔案</vt:lpstr>
      <vt:lpstr>PowerPoint 簡報</vt:lpstr>
    </vt:vector>
  </TitlesOfParts>
  <Company>Yuanta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USER</cp:lastModifiedBy>
  <cp:revision>378</cp:revision>
  <dcterms:created xsi:type="dcterms:W3CDTF">2007-08-11T04:48:06Z</dcterms:created>
  <dcterms:modified xsi:type="dcterms:W3CDTF">2015-10-05T13:09:54Z</dcterms:modified>
</cp:coreProperties>
</file>